
<file path=[Content_Types].xml><?xml version="1.0" encoding="utf-8"?>
<Types xmlns="http://schemas.openxmlformats.org/package/2006/content-types">
  <Default Extension="jpeg" ContentType="image/jpeg"/>
  <Default Extension="xlsx" ContentType="application/vnd.openxmlformats-officedocument.spreadsheetml.sheet"/>
  <Default Extension="wav" ContentType="audio/x-wav"/>
  <Default Extension="png" ContentType="image/png"/>
  <Default Extension="emf" ContentType="image/x-emf"/>
  <Default Extension="wdp" ContentType="image/vnd.ms-photo"/>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80" r:id="rId3"/>
    <p:sldId id="261" r:id="rId5"/>
    <p:sldId id="262" r:id="rId6"/>
    <p:sldId id="259" r:id="rId7"/>
    <p:sldId id="281" r:id="rId8"/>
    <p:sldId id="282" r:id="rId9"/>
    <p:sldId id="265" r:id="rId10"/>
    <p:sldId id="318" r:id="rId11"/>
    <p:sldId id="319" r:id="rId12"/>
    <p:sldId id="266" r:id="rId13"/>
    <p:sldId id="285" r:id="rId14"/>
    <p:sldId id="284" r:id="rId15"/>
    <p:sldId id="286" r:id="rId16"/>
    <p:sldId id="288" r:id="rId17"/>
    <p:sldId id="289" r:id="rId18"/>
    <p:sldId id="287" r:id="rId19"/>
    <p:sldId id="290" r:id="rId20"/>
    <p:sldId id="297" r:id="rId21"/>
    <p:sldId id="291" r:id="rId22"/>
    <p:sldId id="292" r:id="rId23"/>
    <p:sldId id="293" r:id="rId24"/>
    <p:sldId id="294" r:id="rId25"/>
    <p:sldId id="296" r:id="rId26"/>
    <p:sldId id="298" r:id="rId27"/>
    <p:sldId id="300" r:id="rId28"/>
    <p:sldId id="271" r:id="rId29"/>
    <p:sldId id="301" r:id="rId30"/>
    <p:sldId id="270" r:id="rId31"/>
    <p:sldId id="303" r:id="rId32"/>
    <p:sldId id="302" r:id="rId33"/>
    <p:sldId id="304" r:id="rId34"/>
    <p:sldId id="274" r:id="rId35"/>
    <p:sldId id="307" r:id="rId36"/>
    <p:sldId id="308" r:id="rId37"/>
    <p:sldId id="309" r:id="rId38"/>
    <p:sldId id="310" r:id="rId39"/>
    <p:sldId id="311" r:id="rId40"/>
    <p:sldId id="312"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99"/>
    <a:srgbClr val="0000FF"/>
    <a:srgbClr val="FFCC00"/>
    <a:srgbClr val="F28B82"/>
    <a:srgbClr val="CC3300"/>
    <a:srgbClr val="A50021"/>
    <a:srgbClr val="CF4D13"/>
    <a:srgbClr val="EFC99C"/>
    <a:srgbClr val="FDEAE3"/>
    <a:srgbClr val="5644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424" autoAdjust="0"/>
  </p:normalViewPr>
  <p:slideViewPr>
    <p:cSldViewPr snapToGrid="0">
      <p:cViewPr varScale="1">
        <p:scale>
          <a:sx n="70" d="100"/>
          <a:sy n="70" d="100"/>
        </p:scale>
        <p:origin x="17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elete val="1"/>
          </c:dLbls>
          <c:cat>
            <c:strRef>
              <c:f>Sheet1!$A$2:$A$5</c:f>
              <c:strCache>
                <c:ptCount val="3"/>
                <c:pt idx="0">
                  <c:v>第一季度</c:v>
                </c:pt>
                <c:pt idx="1">
                  <c:v>第二季度</c:v>
                </c:pt>
                <c:pt idx="2">
                  <c:v>第三季度</c:v>
                </c:pt>
              </c:strCache>
            </c:strRef>
          </c:cat>
          <c:val>
            <c:numRef>
              <c:f>Sheet1!$B$2:$B$5</c:f>
              <c:numCache>
                <c:formatCode>General</c:formatCode>
                <c:ptCount val="4"/>
                <c:pt idx="0">
                  <c:v>3.8</c:v>
                </c:pt>
                <c:pt idx="1">
                  <c:v>3.6</c:v>
                </c:pt>
                <c:pt idx="2">
                  <c:v>3.2</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audio1.wav>
</file>

<file path=ppt/media/image1.png>
</file>

<file path=ppt/media/image10.jpeg>
</file>

<file path=ppt/media/image11.jpeg>
</file>

<file path=ppt/media/image12.jpeg>
</file>

<file path=ppt/media/image13.png>
</file>

<file path=ppt/media/image14.jpeg>
</file>

<file path=ppt/media/image15.jpeg>
</file>

<file path=ppt/media/image17.png>
</file>

<file path=ppt/media/image18.wdp>
</file>

<file path=ppt/media/image19.png>
</file>

<file path=ppt/media/image2.png>
</file>

<file path=ppt/media/image20.jpeg>
</file>

<file path=ppt/media/image21.jpeg>
</file>

<file path=ppt/media/image22.pn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png>
</file>

<file path=ppt/media/image33.jpeg>
</file>

<file path=ppt/media/image34.jpeg>
</file>

<file path=ppt/media/image35.png>
</file>

<file path=ppt/media/image37.jpeg>
</file>

<file path=ppt/media/image38.jpeg>
</file>

<file path=ppt/media/image39.png>
</file>

<file path=ppt/media/image4.png>
</file>

<file path=ppt/media/image40.jpeg>
</file>

<file path=ppt/media/image41.GIF>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CFE4F-A67A-4A62-9CD3-124B65AF031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F3B241-E6BE-4388-9A98-A57AD73F440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如果游牧民族跨越了这道屏障的话，他们又会怎么样呢？：掠夺</a:t>
            </a:r>
            <a:r>
              <a:rPr lang="en-US" altLang="zh-CN" dirty="0" smtClean="0"/>
              <a:t>?</a:t>
            </a:r>
            <a:r>
              <a:rPr lang="zh-CN" altLang="en-US" dirty="0" smtClean="0"/>
              <a:t>战争</a:t>
            </a:r>
            <a:r>
              <a:rPr lang="en-US" altLang="zh-CN" dirty="0" smtClean="0"/>
              <a:t>?</a:t>
            </a:r>
            <a:r>
              <a:rPr lang="zh-CN" altLang="en-US" dirty="0" smtClean="0"/>
              <a:t>北魏孝文帝选择的是汉化。</a:t>
            </a:r>
            <a:endParaRPr lang="en-US" altLang="zh-CN" dirty="0" smtClean="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北魏皇帝孝文帝说：“我们国家兴起于北方，现在定都于平城。虽然享有全国的财富，但国家还没有统一（南方未统一）。平城是用武的地方，不适宜改革政治。变换风俗，确实非常难。洛阳是皇帝的居处，因此大举迁都，光宅中原。</a:t>
            </a:r>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smtClean="0"/>
              <a:t>政权的封建化：奴隶制向封建制转变；少数民族经济的农业化：游牧经济向农耕经济转变；思想的儒学化：学习汉文化。</a:t>
            </a:r>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349DDBE-0FBB-4FDA-B2CE-316D576915E7}"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材料一  自孝文定鼎伊洛，务欲以夏变夷，遂至矫枉过正，宗文鄙武，六镇兵卒，多摈弃之，有同奴隶，边任浸轻，裔夷内侮。魏之衰弱，实肇于此。</a:t>
            </a:r>
            <a:r>
              <a:rPr lang="en-US" altLang="zh-CN" dirty="0" smtClean="0"/>
              <a:t>--</a:t>
            </a:r>
            <a:r>
              <a:rPr lang="zh-CN" altLang="en-US" dirty="0" smtClean="0"/>
              <a:t>马端临</a:t>
            </a:r>
            <a:r>
              <a:rPr lang="en-US" altLang="zh-CN" dirty="0" smtClean="0"/>
              <a:t>《</a:t>
            </a:r>
            <a:r>
              <a:rPr lang="zh-CN" altLang="en-US" dirty="0" smtClean="0"/>
              <a:t>文献通考</a:t>
            </a:r>
            <a:r>
              <a:rPr lang="en-US" altLang="zh-CN" dirty="0" smtClean="0"/>
              <a:t>》</a:t>
            </a:r>
            <a:endParaRPr lang="en-US" altLang="zh-CN" dirty="0" smtClean="0"/>
          </a:p>
          <a:p>
            <a:r>
              <a:rPr lang="zh-CN" altLang="en-US" dirty="0" smtClean="0"/>
              <a:t>材料二  李唐一族之所以崛兴，盖取塞外野蛮精悍之血，注入中原文化颓废之躯，旧染既除，新机重启，扩大恢张，遂能别创空前之世局。</a:t>
            </a:r>
            <a:r>
              <a:rPr lang="en-US" altLang="zh-CN" dirty="0" smtClean="0"/>
              <a:t>--</a:t>
            </a:r>
            <a:r>
              <a:rPr lang="zh-CN" altLang="en-US" dirty="0" smtClean="0"/>
              <a:t>陈寅恪</a:t>
            </a:r>
            <a:r>
              <a:rPr lang="en-US" altLang="zh-CN" dirty="0" smtClean="0"/>
              <a:t>《</a:t>
            </a:r>
            <a:r>
              <a:rPr lang="zh-CN" altLang="en-US" dirty="0" smtClean="0"/>
              <a:t>李唐氏族推测之后记</a:t>
            </a:r>
            <a:r>
              <a:rPr lang="en-US" altLang="zh-CN" dirty="0" smtClean="0"/>
              <a:t>》</a:t>
            </a:r>
            <a:endParaRPr lang="en-US" altLang="zh-CN" dirty="0" smtClean="0"/>
          </a:p>
          <a:p>
            <a:r>
              <a:rPr lang="zh-CN" altLang="en-US" dirty="0" smtClean="0"/>
              <a:t>材料三  魏孝文帝的厉行改革，读史的人都说他是失策。这种观察，也是谬误了的。议论他的人，不过说他是：从此以后就同化于汉族，失掉本来雄武的特质。然而不如此，难道想永远凭籍武力和汉族相持么？</a:t>
            </a:r>
            <a:r>
              <a:rPr lang="en-US" altLang="zh-CN" dirty="0" smtClean="0"/>
              <a:t>……</a:t>
            </a:r>
            <a:r>
              <a:rPr lang="zh-CN" altLang="en-US" dirty="0" smtClean="0"/>
              <a:t>总而言之，以塞外游牧的民族，侵入中国，其结果和汉族同化而融合是不可避免的。</a:t>
            </a:r>
            <a:r>
              <a:rPr lang="en-US" altLang="zh-CN" dirty="0" smtClean="0"/>
              <a:t>--</a:t>
            </a:r>
            <a:r>
              <a:rPr lang="zh-CN" altLang="en-US" dirty="0" smtClean="0"/>
              <a:t>吕思勉</a:t>
            </a:r>
            <a:r>
              <a:rPr lang="en-US" altLang="zh-CN" dirty="0" smtClean="0"/>
              <a:t>《</a:t>
            </a:r>
            <a:r>
              <a:rPr lang="zh-CN" altLang="en-US" dirty="0" smtClean="0"/>
              <a:t>中国通史</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凡历史上有一番改进，往往有一度反动，不能因反动而归咎改进之本身；然亦须在改进中能善处反动方妙。魏孝文卒后，鲜卑并不能继续改进，并急速腐化，岂得以将来之反动，追难孝文！</a:t>
            </a:r>
            <a:r>
              <a:rPr lang="en-US" altLang="zh-CN" dirty="0" smtClean="0"/>
              <a:t>——</a:t>
            </a:r>
            <a:r>
              <a:rPr lang="zh-CN" altLang="en-US" dirty="0" smtClean="0"/>
              <a:t>钱穆</a:t>
            </a:r>
            <a:r>
              <a:rPr lang="en-US" altLang="zh-CN" dirty="0" smtClean="0"/>
              <a:t>《</a:t>
            </a:r>
            <a:r>
              <a:rPr lang="zh-CN" altLang="en-US" dirty="0" smtClean="0"/>
              <a:t>国史大纲</a:t>
            </a:r>
            <a:r>
              <a:rPr lang="en-US" altLang="zh-CN" dirty="0" smtClean="0"/>
              <a:t>》</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836"/>
          <p:cNvSpPr>
            <a:spLocks noGrp="1" noChangeArrowheads="1"/>
          </p:cNvSpPr>
          <p:nvPr>
            <p:ph type="dt" sz="quarter" idx="1"/>
          </p:nvPr>
        </p:nvSpPr>
        <p:spPr>
          <a:noFill/>
        </p:spPr>
        <p:txBody>
          <a:bodyPr/>
          <a:lstStyle>
            <a:lvl1pPr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1pPr>
            <a:lvl2pPr marL="742950" indent="-28575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2pPr>
            <a:lvl3pPr marL="11430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3pPr>
            <a:lvl4pPr marL="16002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4pPr>
            <a:lvl5pPr marL="20574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5pPr>
            <a:lvl6pPr marL="25146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6pPr>
            <a:lvl7pPr marL="29718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7pPr>
            <a:lvl8pPr marL="34290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8pPr>
            <a:lvl9pPr marL="38862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9pPr>
          </a:lstStyle>
          <a:p>
            <a:pPr algn="r" eaLnBrk="1" hangingPunct="1"/>
            <a:fld id="{06BC0033-1AAB-4F8B-98A7-91652247EFFA}" type="datetime1">
              <a:rPr lang="en-US" altLang="en-US" sz="1200" b="0" smtClean="0">
                <a:ea typeface="宋体" panose="02010600030101010101" pitchFamily="2" charset="-122"/>
              </a:rPr>
            </a:fld>
            <a:endParaRPr lang="en-US" altLang="en-US" sz="1200" b="0" smtClean="0">
              <a:ea typeface="宋体" panose="02010600030101010101" pitchFamily="2" charset="-122"/>
            </a:endParaRPr>
          </a:p>
        </p:txBody>
      </p:sp>
      <p:sp>
        <p:nvSpPr>
          <p:cNvPr id="82947" name="Rectangle 840"/>
          <p:cNvSpPr>
            <a:spLocks noGrp="1" noChangeArrowheads="1"/>
          </p:cNvSpPr>
          <p:nvPr>
            <p:ph type="sldNum" sz="quarter" idx="5"/>
          </p:nvPr>
        </p:nvSpPr>
        <p:spPr>
          <a:noFill/>
        </p:spPr>
        <p:txBody>
          <a:bodyPr/>
          <a:lstStyle>
            <a:lvl1pPr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1pPr>
            <a:lvl2pPr marL="742950" indent="-28575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2pPr>
            <a:lvl3pPr marL="11430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3pPr>
            <a:lvl4pPr marL="16002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4pPr>
            <a:lvl5pPr marL="20574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5pPr>
            <a:lvl6pPr marL="25146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6pPr>
            <a:lvl7pPr marL="29718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7pPr>
            <a:lvl8pPr marL="34290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8pPr>
            <a:lvl9pPr marL="38862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9pPr>
          </a:lstStyle>
          <a:p>
            <a:pPr algn="r" eaLnBrk="1" hangingPunct="1"/>
            <a:fld id="{E7C36C11-F8FA-4951-9B31-ED80F49C4921}" type="slidenum">
              <a:rPr lang="en-US" altLang="en-US" sz="1200" b="0" smtClean="0">
                <a:ea typeface="宋体" panose="02010600030101010101" pitchFamily="2" charset="-122"/>
              </a:rPr>
            </a:fld>
            <a:endParaRPr lang="en-US" altLang="en-US" sz="1200" b="0" smtClean="0">
              <a:ea typeface="宋体" panose="02010600030101010101" pitchFamily="2" charset="-122"/>
            </a:endParaRPr>
          </a:p>
        </p:txBody>
      </p:sp>
      <p:sp>
        <p:nvSpPr>
          <p:cNvPr id="82948" name="Rectangle 2"/>
          <p:cNvSpPr>
            <a:spLocks noGrp="1" noRot="1" noChangeAspect="1" noTextEdit="1"/>
          </p:cNvSpPr>
          <p:nvPr>
            <p:ph type="sldImg"/>
          </p:nvPr>
        </p:nvSpPr>
        <p:spPr>
          <a:xfrm>
            <a:off x="685800" y="1143000"/>
            <a:ext cx="5486400" cy="3086100"/>
          </a:xfrm>
        </p:spPr>
      </p:sp>
      <p:sp>
        <p:nvSpPr>
          <p:cNvPr id="82949" name="Rectangle 3"/>
          <p:cNvSpPr>
            <a:spLocks noGrp="1" noChangeArrowheads="1"/>
          </p:cNvSpPr>
          <p:nvPr>
            <p:ph type="body" idx="1"/>
          </p:nvPr>
        </p:nvSpPr>
        <p:spPr>
          <a:noFill/>
        </p:spPr>
        <p:txBody>
          <a:bodyPr/>
          <a:lstStyle/>
          <a:p>
            <a:endParaRPr lang="zh-CN" altLang="en-US"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smtClean="0"/>
              <a:t>实行方田虽可增加税源，减轻农民负担，但因清丈繁难，滋弊亦多，豪强地主又极力反对，所以只在少数地区实行，元丰八年</a:t>
            </a:r>
            <a:r>
              <a:rPr lang="en-US" altLang="zh-CN" dirty="0" smtClean="0"/>
              <a:t>(1085)</a:t>
            </a:r>
            <a:r>
              <a:rPr lang="zh-CN" altLang="en-US" dirty="0" smtClean="0"/>
              <a:t>基本废止。后绍圣</a:t>
            </a:r>
            <a:r>
              <a:rPr lang="en-US" altLang="zh-CN" dirty="0" smtClean="0"/>
              <a:t>(1094-1098)</a:t>
            </a:r>
            <a:r>
              <a:rPr lang="zh-CN" altLang="en-US" dirty="0" smtClean="0"/>
              <a:t>时蔡京又重新推行方田，然终因实施困难，宣和二年</a:t>
            </a:r>
            <a:r>
              <a:rPr lang="en-US" altLang="zh-CN" dirty="0" smtClean="0"/>
              <a:t>(1120)</a:t>
            </a:r>
            <a:r>
              <a:rPr lang="zh-CN" altLang="en-US" dirty="0" smtClean="0"/>
              <a:t>完全废止。已经清丈的方田仍照旧法纳税。</a:t>
            </a:r>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东汉之后，三国并立。三国局势主要为蜀吴同盟对抗魏，各国疆域变化不大。而曹魏朝廷渐渐被司马氏一手掌控。</a:t>
            </a:r>
            <a:r>
              <a:rPr lang="en-US" altLang="zh-CN" dirty="0" smtClean="0"/>
              <a:t>263</a:t>
            </a:r>
            <a:r>
              <a:rPr lang="zh-CN" altLang="en-US" dirty="0" smtClean="0"/>
              <a:t>年司马昭发动魏灭蜀之战，蜀汉亡。两年后司马昭病死，其子司马炎废魏元帝自立，国号晋，史称西晋，曹魏亡。西晋于</a:t>
            </a:r>
            <a:r>
              <a:rPr lang="en-US" altLang="zh-CN" dirty="0" smtClean="0"/>
              <a:t>280</a:t>
            </a:r>
            <a:r>
              <a:rPr lang="zh-CN" altLang="en-US" dirty="0" smtClean="0"/>
              <a:t>年发动晋灭吴之战，灭亡孙吴，统一中国。至此三国时期结束，进入晋朝。但是和平稳定的局面只维持了短短的十几年。晋惠帝继位后朝廷渐乱，领有军权的诸王纷纷争权，史称八王之乱。晋朝元气大伤后，内迁的诸民族乘机举兵，造成五胡乱华的局面，大量百姓与世族开始南渡。</a:t>
            </a:r>
            <a:r>
              <a:rPr lang="en-US" altLang="zh-CN" dirty="0" smtClean="0"/>
              <a:t>316</a:t>
            </a:r>
            <a:r>
              <a:rPr lang="zh-CN" altLang="en-US" dirty="0" smtClean="0"/>
              <a:t>年，西晋灭亡，北方从此进入五胡十六国时期 。</a:t>
            </a:r>
            <a:r>
              <a:rPr lang="en-US" altLang="zh-CN" dirty="0" smtClean="0"/>
              <a:t>317</a:t>
            </a:r>
            <a:r>
              <a:rPr lang="zh-CN" altLang="en-US" dirty="0" smtClean="0"/>
              <a:t>年，晋朝宗室司马睿于建康称帝，东晋建立，据有中国南方的领土。中原的世族及平民陆续南迁，形成中国北方侨民和南方土著聚居的局面。</a:t>
            </a:r>
            <a:r>
              <a:rPr lang="en-US" altLang="zh-CN" dirty="0" smtClean="0"/>
              <a:t>383</a:t>
            </a:r>
            <a:r>
              <a:rPr lang="zh-CN" altLang="en-US" dirty="0" smtClean="0"/>
              <a:t>年，前秦出动举国之师，意图灭亡东晋。面对亡国之祸，东晋君臣一心，凭借淝水决战奠定胜局。谢玄等将领乘胜追击，成功的收复大批失土，致使前秦崩解，引发了北方军事和政治格局的变化。然而，东晋后期又发生朋党相争及桓玄作乱。平民负担沉重，又发生孙恩、卢循之乱。谯纵亦据蜀地自立。最后刘裕崛起，平定诸乱，凭借军事力量夺得帝位，进入了南北朝时期 。南北朝</a:t>
            </a:r>
            <a:r>
              <a:rPr lang="en-US" altLang="zh-CN" dirty="0" smtClean="0"/>
              <a:t>(420</a:t>
            </a:r>
            <a:r>
              <a:rPr lang="zh-CN" altLang="en-US" dirty="0" smtClean="0"/>
              <a:t>年</a:t>
            </a:r>
            <a:r>
              <a:rPr lang="en-US" altLang="zh-CN" dirty="0" smtClean="0"/>
              <a:t>-589</a:t>
            </a:r>
            <a:r>
              <a:rPr lang="zh-CN" altLang="en-US" dirty="0" smtClean="0"/>
              <a:t>年 </a:t>
            </a:r>
            <a:r>
              <a:rPr lang="en-US" altLang="zh-CN" dirty="0" smtClean="0"/>
              <a:t>)</a:t>
            </a:r>
            <a:r>
              <a:rPr lang="zh-CN" altLang="en-US" dirty="0" smtClean="0"/>
              <a:t>由</a:t>
            </a:r>
            <a:r>
              <a:rPr lang="en-US" altLang="zh-CN" dirty="0" smtClean="0"/>
              <a:t>420</a:t>
            </a:r>
            <a:r>
              <a:rPr lang="zh-CN" altLang="en-US" dirty="0" smtClean="0"/>
              <a:t>年刘裕篡东晋建立南朝宋开始，至</a:t>
            </a:r>
            <a:r>
              <a:rPr lang="en-US" altLang="zh-CN" dirty="0" smtClean="0"/>
              <a:t>589</a:t>
            </a:r>
            <a:r>
              <a:rPr lang="zh-CN" altLang="en-US" dirty="0" smtClean="0"/>
              <a:t>年隋灭南朝陈为止。北魏分裂东魏及西魏后，不久分别被北齐及北周取代 。北齐主要由六镇集团组成，初期军力强盛。北周鲜卑军比北齐少，政治地位不如南朝陈。最后借由宇文泰（北周）开创的关陇集团，吞并政治日趋腐败的北齐。周武帝去世后，汉人杨坚掌握朝廷，通过授禅北周静帝建立隋朝，经营八年之后，发兵灭南陈统一中国。在隋朝统一天下后，合并关东与江南人而形成新汉族，开创出具开放性和包容性的隋唐帝国 。</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拓跋珪在依赖武力从事征服兼并的同时，参照了汉族封建政权的一些统治方式。政治上实行编户，使部落成员定居下来；仿汉制设官，实行宗主督护制。经济上计口授田，劝课农桑，由畜牧经济为主的游牧生活，逐渐转为以农业经济为主的定居生活。教育上兴办太学，重视人才。</a:t>
            </a:r>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“每有骑战，驱夏人（汉人）为肉篱”（在战争时，往往驱使汉族和其他各族的人充当步兵，在阵前冲锋，鲜卑骑兵则在后督阵，并任意纵马践踏。）</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改革，学习汉族先进文化！</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B1924613-4AE4-47A1-995F-688A24B3495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 冯太后和孝文帝受过良好的汉族教育，具有杰出的政治才能。（孝文帝）雅好读书，手不释卷，</a:t>
            </a:r>
            <a:r>
              <a:rPr lang="en-US" altLang="zh-CN" dirty="0" smtClean="0"/>
              <a:t>《</a:t>
            </a:r>
            <a:r>
              <a:rPr lang="zh-CN" altLang="en-US" dirty="0" smtClean="0"/>
              <a:t>五经</a:t>
            </a:r>
            <a:r>
              <a:rPr lang="en-US" altLang="zh-CN" dirty="0" smtClean="0"/>
              <a:t>》</a:t>
            </a:r>
            <a:r>
              <a:rPr lang="zh-CN" altLang="en-US" dirty="0" smtClean="0"/>
              <a:t>之义，览之便讲，学不师受，探其精奥。史传百家，无不该涉。善谈</a:t>
            </a:r>
            <a:r>
              <a:rPr lang="en-US" altLang="zh-CN" dirty="0" smtClean="0"/>
              <a:t>《</a:t>
            </a:r>
            <a:r>
              <a:rPr lang="zh-CN" altLang="en-US" dirty="0" smtClean="0"/>
              <a:t>左</a:t>
            </a:r>
            <a:r>
              <a:rPr lang="en-US" altLang="zh-CN" dirty="0" smtClean="0"/>
              <a:t>》《</a:t>
            </a:r>
            <a:r>
              <a:rPr lang="zh-CN" altLang="en-US" dirty="0" smtClean="0"/>
              <a:t>老</a:t>
            </a:r>
            <a:r>
              <a:rPr lang="en-US" altLang="zh-CN" dirty="0" smtClean="0"/>
              <a:t>》</a:t>
            </a:r>
            <a:r>
              <a:rPr lang="zh-CN" altLang="en-US" dirty="0" smtClean="0"/>
              <a:t>，尤精释义。才藻富赡，好为文章。” </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F349DDBE-0FBB-4FDA-B2CE-316D576915E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22529"/>
          <p:cNvSpPr>
            <a:spLocks noGrp="1" noRot="1" noChangeAspect="1" noTextEdit="1"/>
          </p:cNvSpPr>
          <p:nvPr>
            <p:ph type="sldImg"/>
          </p:nvPr>
        </p:nvSpPr>
        <p:spPr/>
      </p:sp>
      <p:sp>
        <p:nvSpPr>
          <p:cNvPr id="15362" name="文本占位符 22530"/>
          <p:cNvSpPr>
            <a:spLocks noGrp="1"/>
          </p:cNvSpPr>
          <p:nvPr>
            <p:ph type="body"/>
          </p:nvPr>
        </p:nvSpPr>
        <p:spPr/>
        <p:txBody>
          <a:bodyPr anchor="t"/>
          <a:lstStyle/>
          <a:p>
            <a:pPr lvl="0" indent="0"/>
            <a:endParaRPr lang="zh-CN" altLang="en-US" dirty="0"/>
          </a:p>
        </p:txBody>
      </p:sp>
      <p:sp>
        <p:nvSpPr>
          <p:cNvPr id="15363" name="灯片编号占位符 1"/>
          <p:cNvSpPr>
            <a:spLocks noGrp="1"/>
          </p:cNvSpPr>
          <p:nvPr>
            <p:ph type="sldNum" sz="quarter"/>
          </p:nvPr>
        </p:nvSpPr>
        <p:spPr>
          <a:xfrm>
            <a:off x="3884613" y="8685213"/>
            <a:ext cx="2971800" cy="457200"/>
          </a:xfrm>
          <a:prstGeom prst="rect">
            <a:avLst/>
          </a:prstGeom>
          <a:noFill/>
          <a:ln w="9525">
            <a:noFill/>
          </a:ln>
        </p:spPr>
        <p:txBody>
          <a:bodyPr anchor="b"/>
          <a:lstStyle/>
          <a:p>
            <a:pPr lvl="0" indent="0" algn="r"/>
            <a:fld id="{9A0DB2DC-4C9A-4742-B13C-FB6460FD3503}" type="slidenum">
              <a:rPr lang="zh-CN" altLang="en-US" sz="1200" dirty="0"/>
            </a:fld>
            <a:endParaRPr lang="zh-CN" altLang="en-US" sz="12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材料一：“旧无三长，惟立宗主督护，所以民多隐冒，五十、三十家方为一户，为之荫附。荫附者皆无官役，豪强征敛，倍于公赋矣。”（北魏前期征税，分为“三等九品”。献文帝拓跋宏“因民贫富，为租输三等九品之制。千里内纳粟，千里外纳米；上三品户入京师，中三品入他州要仓，下三品入本州。”九品是根据资产多少而规定的赋税高低的品级，三等是按不同等第将税送到不同地区。可是实际在征税时，并不按这个九品征收。一方面，这是由于世家大族已经隐瞒了大量的田地和人口，在一定程度上造成了贫富莫辨的情况，另一方面，也由于官吏们畏于权势，多与地主勾结，地主所交纳的不多，而广大劳动人民却负担沉重。 ）</a:t>
            </a:r>
            <a:endParaRPr lang="en-US" altLang="zh-CN" dirty="0" smtClean="0"/>
          </a:p>
          <a:p>
            <a:r>
              <a:rPr lang="zh-CN" altLang="en-US" dirty="0" smtClean="0"/>
              <a:t>材料二：河东薛辩、薛永宗、斐骏等各拥强兵，雄踞一方。河北“韩、马两姓各二千余家，恃强凭险，最为狡害，劫掠道路，侵暴乡闾。”</a:t>
            </a:r>
            <a:endParaRPr lang="en-US" altLang="zh-CN" dirty="0" smtClean="0"/>
          </a:p>
          <a:p>
            <a:r>
              <a:rPr lang="zh-CN" altLang="en-US" dirty="0" smtClean="0"/>
              <a:t>材料三：魏初规定：“天下民户分为九等纳租赋”，自文成帝始，又兴十五项“杂调”（杂税），后以战争的临时征发，一户竟收租五十石，为正常年租赋的二倍半！</a:t>
            </a:r>
            <a:endParaRPr lang="zh-CN" altLang="en-US" dirty="0"/>
          </a:p>
        </p:txBody>
      </p:sp>
      <p:sp>
        <p:nvSpPr>
          <p:cNvPr id="4" name="灯片编号占位符 3"/>
          <p:cNvSpPr>
            <a:spLocks noGrp="1"/>
          </p:cNvSpPr>
          <p:nvPr>
            <p:ph type="sldNum" sz="quarter" idx="10"/>
          </p:nvPr>
        </p:nvSpPr>
        <p:spPr/>
        <p:txBody>
          <a:bodyPr/>
          <a:lstStyle/>
          <a:p>
            <a:fld id="{45F3B241-E6BE-4388-9A98-A57AD73F440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800" b="1" i="0" u="none" strike="noStrike" kern="1200" cap="none" spc="150" normalizeH="0" baseline="0" noProof="1" dirty="0">
                <a:solidFill>
                  <a:srgbClr val="0E0491"/>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800" b="1" i="0" u="none" strike="noStrike" kern="1200" cap="none" spc="150" normalizeH="0" baseline="0" noProof="1" dirty="0">
                <a:solidFill>
                  <a:srgbClr val="0E049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800" b="1" i="0" u="none" strike="noStrike" kern="1200" cap="none" spc="150" normalizeH="0" baseline="0" noProof="1" dirty="0">
                <a:solidFill>
                  <a:srgbClr val="0E049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800" b="1" i="0" u="none" strike="noStrike" kern="1200" cap="none" spc="150" normalizeH="0" baseline="0" noProof="1" dirty="0">
                <a:solidFill>
                  <a:srgbClr val="0E049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800" b="1" i="0" u="none" strike="noStrike" kern="1200" cap="none" spc="150" normalizeH="0" baseline="0" noProof="1" dirty="0">
                <a:solidFill>
                  <a:srgbClr val="0E0491"/>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1F2702ED-4DF1-4B3E-AEF2-37357CEE5ED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0BBF2DF-2A81-43D6-9B47-0213E109CF5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336699"/>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p>
        </p:txBody>
      </p:sp>
      <p:sp>
        <p:nvSpPr>
          <p:cNvPr id="8" name="矩形 7"/>
          <p:cNvSpPr/>
          <p:nvPr userDrawn="1"/>
        </p:nvSpPr>
        <p:spPr>
          <a:xfrm>
            <a:off x="177800" y="190500"/>
            <a:ext cx="11811000" cy="653097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2702ED-4DF1-4B3E-AEF2-37357CEE5ED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BBF2DF-2A81-43D6-9B47-0213E109CF5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tags" Target="../tags/tag10.xml"/><Relationship Id="rId2" Type="http://schemas.openxmlformats.org/officeDocument/2006/relationships/image" Target="../media/image14.jpe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tags" Target="../tags/tag11.xml"/><Relationship Id="rId1"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2.xml"/><Relationship Id="rId1" Type="http://schemas.openxmlformats.org/officeDocument/2006/relationships/image" Target="../media/image16.emf"/></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7.xml"/><Relationship Id="rId3" Type="http://schemas.openxmlformats.org/officeDocument/2006/relationships/tags" Target="../tags/tag14.xml"/><Relationship Id="rId2" Type="http://schemas.openxmlformats.org/officeDocument/2006/relationships/slide" Target="slide16.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xml"/><Relationship Id="rId2" Type="http://schemas.microsoft.com/office/2007/relationships/hdphoto" Target="../media/image18.wdp"/><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6.xml"/><Relationship Id="rId2" Type="http://schemas.openxmlformats.org/officeDocument/2006/relationships/tags" Target="../tags/tag6.xml"/><Relationship Id="rId1" Type="http://schemas.openxmlformats.org/officeDocument/2006/relationships/chart" Target="../charts/chart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tags" Target="../tags/tag21.xml"/><Relationship Id="rId1" Type="http://schemas.openxmlformats.org/officeDocument/2006/relationships/tags" Target="../tags/tag20.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3.xml"/><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image" Target="../media/image20.jpe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tags" Target="../tags/tag24.xml"/><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image" Target="../media/image23.jpe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5.xml"/><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7.xml"/><Relationship Id="rId7" Type="http://schemas.openxmlformats.org/officeDocument/2006/relationships/image" Target="../media/image34.jpeg"/><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 Id="rId3" Type="http://schemas.openxmlformats.org/officeDocument/2006/relationships/image" Target="../media/image30.jpeg"/><Relationship Id="rId2" Type="http://schemas.openxmlformats.org/officeDocument/2006/relationships/image" Target="../media/image29.jpeg"/><Relationship Id="rId10" Type="http://schemas.openxmlformats.org/officeDocument/2006/relationships/notesSlide" Target="../notesSlides/notesSlide14.xml"/><Relationship Id="rId1" Type="http://schemas.openxmlformats.org/officeDocument/2006/relationships/hyperlink" Target="http://www.gfcaitao.com/html/Product/ren/20040816305.htm" TargetMode="Externa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jpeg"/><Relationship Id="rId3" Type="http://schemas.openxmlformats.org/officeDocument/2006/relationships/image" Target="../media/image37.jpeg"/><Relationship Id="rId2" Type="http://schemas.openxmlformats.org/officeDocument/2006/relationships/image" Target="../media/image36.emf"/><Relationship Id="rId1" Type="http://schemas.openxmlformats.org/officeDocument/2006/relationships/image" Target="../media/image35.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ags" Target="../tags/tag28.xml"/><Relationship Id="rId1" Type="http://schemas.openxmlformats.org/officeDocument/2006/relationships/image" Target="../media/image40.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2.xml"/><Relationship Id="rId2" Type="http://schemas.openxmlformats.org/officeDocument/2006/relationships/tags" Target="../tags/tag31.xml"/><Relationship Id="rId1" Type="http://schemas.openxmlformats.org/officeDocument/2006/relationships/image" Target="../media/image41.GIF"/></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image" Target="../media/image41.GIF"/></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2.xml"/><Relationship Id="rId2" Type="http://schemas.openxmlformats.org/officeDocument/2006/relationships/tags" Target="../tags/tag33.xml"/><Relationship Id="rId1" Type="http://schemas.openxmlformats.org/officeDocument/2006/relationships/image" Target="../media/image41.GIF"/></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image" Target="../media/image41.GIF"/></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5.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6.xml"/></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audio" Target="../media/audio1.wav"/><Relationship Id="rId7" Type="http://schemas.openxmlformats.org/officeDocument/2006/relationships/image" Target="../media/image8.png"/><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eg"/><Relationship Id="rId3" Type="http://schemas.openxmlformats.org/officeDocument/2006/relationships/image" Target="../media/image4.png"/><Relationship Id="rId2" Type="http://schemas.openxmlformats.org/officeDocument/2006/relationships/image" Target="../media/image3.png"/><Relationship Id="rId10" Type="http://schemas.openxmlformats.org/officeDocument/2006/relationships/notesSlide" Target="../notesSlides/notesSlide3.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slide" Target="slide1.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324868" y="4783708"/>
            <a:ext cx="9660392" cy="1671683"/>
          </a:xfrm>
        </p:spPr>
        <p:txBody>
          <a:bodyPr>
            <a:noAutofit/>
          </a:bodyPr>
          <a:lstStyle/>
          <a:p>
            <a:pPr algn="l"/>
            <a:r>
              <a:rPr lang="zh-CN" altLang="en-US" sz="3600" dirty="0">
                <a:latin typeface="楷体" panose="02010609060101010101" pitchFamily="49" charset="-122"/>
                <a:ea typeface="楷体" panose="02010609060101010101" pitchFamily="49" charset="-122"/>
              </a:rPr>
              <a:t>    长城，本是为了“不教胡马度阴山”而修筑的浩大的军事工程。 在古代，它是</a:t>
            </a:r>
            <a:r>
              <a:rPr lang="zh-CN" altLang="en-US" sz="3600" dirty="0">
                <a:solidFill>
                  <a:srgbClr val="FF0000"/>
                </a:solidFill>
                <a:latin typeface="楷体" panose="02010609060101010101" pitchFamily="49" charset="-122"/>
                <a:ea typeface="楷体" panose="02010609060101010101" pitchFamily="49" charset="-122"/>
              </a:rPr>
              <a:t>农耕文明和游牧文明的分隔线，也是农耕文明的防卫线。</a:t>
            </a:r>
            <a:endParaRPr lang="zh-CN" altLang="en-US" sz="3600" dirty="0">
              <a:solidFill>
                <a:srgbClr val="FF0000"/>
              </a:solidFill>
              <a:latin typeface="楷体" panose="02010609060101010101" pitchFamily="49" charset="-122"/>
              <a:ea typeface="楷体" panose="02010609060101010101" pitchFamily="49" charset="-122"/>
            </a:endParaRPr>
          </a:p>
        </p:txBody>
      </p:sp>
      <p:pic>
        <p:nvPicPr>
          <p:cNvPr id="5" name="图片 4"/>
          <p:cNvPicPr>
            <a:picLocks noChangeAspect="1"/>
          </p:cNvPicPr>
          <p:nvPr/>
        </p:nvPicPr>
        <p:blipFill>
          <a:blip r:embed="rId1"/>
          <a:stretch>
            <a:fillRect/>
          </a:stretch>
        </p:blipFill>
        <p:spPr>
          <a:xfrm>
            <a:off x="1324868" y="241818"/>
            <a:ext cx="9860510" cy="4252345"/>
          </a:xfrm>
          <a:prstGeom prst="rect">
            <a:avLst/>
          </a:prstGeom>
        </p:spPr>
      </p:pic>
      <p:sp>
        <p:nvSpPr>
          <p:cNvPr id="8" name="标题 1"/>
          <p:cNvSpPr>
            <a:spLocks noGrp="1"/>
          </p:cNvSpPr>
          <p:nvPr>
            <p:ph type="ctrTitle"/>
          </p:nvPr>
        </p:nvSpPr>
        <p:spPr>
          <a:xfrm>
            <a:off x="1627261" y="1531226"/>
            <a:ext cx="9055606" cy="1673531"/>
          </a:xfrm>
          <a:solidFill>
            <a:schemeClr val="accent1">
              <a:lumMod val="20000"/>
              <a:lumOff val="80000"/>
            </a:schemeClr>
          </a:solidFill>
          <a:effectLst>
            <a:glow rad="381000">
              <a:schemeClr val="accent1">
                <a:alpha val="40000"/>
              </a:schemeClr>
            </a:glow>
            <a:reflection endPos="0" dir="5400000" sy="-100000" algn="bl" rotWithShape="0"/>
            <a:softEdge rad="50800"/>
          </a:effectLst>
        </p:spPr>
        <p:txBody>
          <a:bodyPr>
            <a:normAutofit/>
          </a:bodyPr>
          <a:lstStyle/>
          <a:p>
            <a:r>
              <a:rPr lang="zh-CN" altLang="en-US" sz="4800" b="1" dirty="0">
                <a:latin typeface="方正大标宋_GBK" panose="03000509000000000000" pitchFamily="65" charset="-122"/>
                <a:ea typeface="方正大标宋_GBK" panose="03000509000000000000" pitchFamily="65" charset="-122"/>
              </a:rPr>
              <a:t>第</a:t>
            </a:r>
            <a:r>
              <a:rPr lang="en-US" altLang="zh-CN" sz="4800" b="1" dirty="0">
                <a:latin typeface="方正大标宋_GBK" panose="03000509000000000000" pitchFamily="65" charset="-122"/>
                <a:ea typeface="方正大标宋_GBK" panose="03000509000000000000" pitchFamily="65" charset="-122"/>
              </a:rPr>
              <a:t>5</a:t>
            </a:r>
            <a:r>
              <a:rPr lang="zh-CN" altLang="en-US" sz="4800" b="1" dirty="0">
                <a:latin typeface="方正大标宋_GBK" panose="03000509000000000000" pitchFamily="65" charset="-122"/>
                <a:ea typeface="方正大标宋_GBK" panose="03000509000000000000" pitchFamily="65" charset="-122"/>
              </a:rPr>
              <a:t>课  北魏孝文帝</a:t>
            </a:r>
            <a:r>
              <a:rPr lang="zh-CN" altLang="en-US" sz="4800" b="1" dirty="0" smtClean="0">
                <a:latin typeface="方正大标宋_GBK" panose="03000509000000000000" pitchFamily="65" charset="-122"/>
                <a:ea typeface="方正大标宋_GBK" panose="03000509000000000000" pitchFamily="65" charset="-122"/>
              </a:rPr>
              <a:t>改革</a:t>
            </a:r>
            <a:br>
              <a:rPr lang="en-US" altLang="zh-CN" sz="4800" b="1" dirty="0" smtClean="0">
                <a:latin typeface="方正大标宋_GBK" panose="03000509000000000000" pitchFamily="65" charset="-122"/>
                <a:ea typeface="方正大标宋_GBK" panose="03000509000000000000" pitchFamily="65" charset="-122"/>
              </a:rPr>
            </a:br>
            <a:r>
              <a:rPr lang="en-US" altLang="zh-CN" sz="4800" b="1" dirty="0" smtClean="0">
                <a:latin typeface="楷体" panose="02010609060101010101" pitchFamily="49" charset="-122"/>
                <a:ea typeface="楷体" panose="02010609060101010101" pitchFamily="49" charset="-122"/>
                <a:cs typeface="Verdana" panose="020B0604030504040204" pitchFamily="34" charset="0"/>
              </a:rPr>
              <a:t>——</a:t>
            </a:r>
            <a:r>
              <a:rPr lang="zh-CN" altLang="en-US" sz="4800" b="1" dirty="0" smtClean="0">
                <a:latin typeface="楷体" panose="02010609060101010101" pitchFamily="49" charset="-122"/>
                <a:ea typeface="楷体" panose="02010609060101010101" pitchFamily="49" charset="-122"/>
                <a:cs typeface="Verdana" panose="020B0604030504040204" pitchFamily="34" charset="0"/>
              </a:rPr>
              <a:t>少数民族的封建化</a:t>
            </a:r>
            <a:endParaRPr lang="zh-CN" altLang="en-US" sz="4800" b="1" dirty="0">
              <a:latin typeface="楷体" panose="02010609060101010101" pitchFamily="49" charset="-122"/>
              <a:ea typeface="楷体" panose="02010609060101010101" pitchFamily="49" charset="-122"/>
              <a:cs typeface="Verdana" panose="020B0604030504040204" pitchFamily="3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9915"/>
    </mc:Choice>
    <mc:Fallback>
      <p:transition spd="slow" advTm="399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接连接符 9"/>
          <p:cNvCxnSpPr/>
          <p:nvPr/>
        </p:nvCxnSpPr>
        <p:spPr>
          <a:xfrm>
            <a:off x="7301665" y="6085434"/>
            <a:ext cx="3128963" cy="0"/>
          </a:xfrm>
          <a:prstGeom prst="line">
            <a:avLst/>
          </a:prstGeom>
          <a:noFill/>
          <a:ln w="6350" cap="flat" cmpd="sng" algn="ctr">
            <a:solidFill>
              <a:sysClr val="window" lastClr="FFFFFF">
                <a:lumMod val="50000"/>
              </a:sysClr>
            </a:solidFill>
            <a:prstDash val="solid"/>
            <a:miter lim="800000"/>
            <a:headEnd type="oval" w="sm" len="sm"/>
          </a:ln>
          <a:effectLst/>
        </p:spPr>
      </p:cxnSp>
      <p:cxnSp>
        <p:nvCxnSpPr>
          <p:cNvPr id="11" name="直接连接符 10"/>
          <p:cNvCxnSpPr/>
          <p:nvPr/>
        </p:nvCxnSpPr>
        <p:spPr>
          <a:xfrm>
            <a:off x="1552781" y="3809318"/>
            <a:ext cx="3128963" cy="0"/>
          </a:xfrm>
          <a:prstGeom prst="line">
            <a:avLst/>
          </a:prstGeom>
          <a:noFill/>
          <a:ln w="6350" cap="flat" cmpd="sng" algn="ctr">
            <a:solidFill>
              <a:sysClr val="window" lastClr="FFFFFF">
                <a:lumMod val="50000"/>
              </a:sysClr>
            </a:solidFill>
            <a:prstDash val="solid"/>
            <a:miter lim="800000"/>
            <a:tailEnd type="oval" w="sm" len="sm"/>
          </a:ln>
          <a:effectLst/>
        </p:spPr>
      </p:cxnSp>
      <p:pic>
        <p:nvPicPr>
          <p:cNvPr id="3" name="图片 2" descr="53a3917eNbf1424e3.jpg!q70"/>
          <p:cNvPicPr>
            <a:picLocks noChangeAspect="1"/>
          </p:cNvPicPr>
          <p:nvPr/>
        </p:nvPicPr>
        <p:blipFill>
          <a:blip r:embed="rId1"/>
          <a:srcRect l="3780" r="4419"/>
          <a:stretch>
            <a:fillRect/>
          </a:stretch>
        </p:blipFill>
        <p:spPr>
          <a:xfrm>
            <a:off x="155629" y="233547"/>
            <a:ext cx="3652098" cy="4558275"/>
          </a:xfrm>
          <a:prstGeom prst="rect">
            <a:avLst/>
          </a:prstGeom>
        </p:spPr>
      </p:pic>
      <p:sp>
        <p:nvSpPr>
          <p:cNvPr id="5" name="TextBox 4"/>
          <p:cNvSpPr txBox="1"/>
          <p:nvPr/>
        </p:nvSpPr>
        <p:spPr>
          <a:xfrm>
            <a:off x="3807727" y="672120"/>
            <a:ext cx="3622993" cy="2677656"/>
          </a:xfrm>
          <a:prstGeom prst="rect">
            <a:avLst/>
          </a:prstGeom>
          <a:noFill/>
        </p:spPr>
        <p:txBody>
          <a:bodyPr wrap="square" rtlCol="0">
            <a:spAutoFit/>
          </a:bodyPr>
          <a:lstStyle/>
          <a:p>
            <a:r>
              <a:rPr lang="zh-CN" altLang="en-US" sz="2800" dirty="0">
                <a:latin typeface="华文中宋" panose="02010600040101010101" pitchFamily="2" charset="-122"/>
                <a:ea typeface="华文中宋" panose="02010600040101010101" pitchFamily="2" charset="-122"/>
              </a:rPr>
              <a:t>  </a:t>
            </a:r>
            <a:r>
              <a:rPr lang="zh-CN" altLang="en-US" sz="2800" dirty="0">
                <a:solidFill>
                  <a:srgbClr val="FF0000"/>
                </a:solidFill>
                <a:latin typeface="华文中宋" panose="02010600040101010101" pitchFamily="2" charset="-122"/>
                <a:ea typeface="华文中宋" panose="02010600040101010101" pitchFamily="2" charset="-122"/>
              </a:rPr>
              <a:t>  北魏孝文帝拓跋宏</a:t>
            </a:r>
            <a:r>
              <a:rPr lang="en-US" altLang="zh-CN" sz="2800" dirty="0">
                <a:latin typeface="华文中宋" panose="02010600040101010101" pitchFamily="2" charset="-122"/>
                <a:ea typeface="华文中宋" panose="02010600040101010101" pitchFamily="2" charset="-122"/>
              </a:rPr>
              <a:t>(467</a:t>
            </a:r>
            <a:r>
              <a:rPr lang="zh-CN" altLang="en-US" sz="2800" dirty="0">
                <a:latin typeface="华文中宋" panose="02010600040101010101" pitchFamily="2" charset="-122"/>
                <a:ea typeface="华文中宋" panose="02010600040101010101" pitchFamily="2" charset="-122"/>
              </a:rPr>
              <a:t>年</a:t>
            </a:r>
            <a:r>
              <a:rPr lang="en-US" altLang="zh-CN" sz="2800" dirty="0">
                <a:latin typeface="华文中宋" panose="02010600040101010101" pitchFamily="2" charset="-122"/>
                <a:ea typeface="华文中宋" panose="02010600040101010101" pitchFamily="2" charset="-122"/>
              </a:rPr>
              <a:t>-499</a:t>
            </a:r>
            <a:r>
              <a:rPr lang="zh-CN" altLang="en-US" sz="2800" dirty="0">
                <a:latin typeface="华文中宋" panose="02010600040101010101" pitchFamily="2" charset="-122"/>
                <a:ea typeface="华文中宋" panose="02010600040101010101" pitchFamily="2" charset="-122"/>
              </a:rPr>
              <a:t>年</a:t>
            </a:r>
            <a:r>
              <a:rPr lang="en-US" altLang="zh-CN" sz="2800" dirty="0">
                <a:latin typeface="华文中宋" panose="02010600040101010101" pitchFamily="2" charset="-122"/>
                <a:ea typeface="华文中宋" panose="02010600040101010101" pitchFamily="2" charset="-122"/>
              </a:rPr>
              <a:t>)</a:t>
            </a:r>
            <a:r>
              <a:rPr lang="zh-CN" altLang="en-US" sz="2800" dirty="0">
                <a:latin typeface="华文中宋" panose="02010600040101010101" pitchFamily="2" charset="-122"/>
                <a:ea typeface="华文中宋" panose="02010600040101010101" pitchFamily="2" charset="-122"/>
              </a:rPr>
              <a:t>，南北朝时期北魏第七位皇帝。杰出的政治家、改革家。</a:t>
            </a:r>
            <a:r>
              <a:rPr lang="en-US" altLang="zh-CN" sz="2800" dirty="0">
                <a:latin typeface="华文中宋" panose="02010600040101010101" pitchFamily="2" charset="-122"/>
                <a:ea typeface="华文中宋" panose="02010600040101010101" pitchFamily="2" charset="-122"/>
              </a:rPr>
              <a:t>5</a:t>
            </a:r>
            <a:r>
              <a:rPr lang="zh-CN" altLang="en-US" sz="2800" dirty="0">
                <a:latin typeface="华文中宋" panose="02010600040101010101" pitchFamily="2" charset="-122"/>
                <a:ea typeface="华文中宋" panose="02010600040101010101" pitchFamily="2" charset="-122"/>
              </a:rPr>
              <a:t>岁即位，公元</a:t>
            </a:r>
            <a:r>
              <a:rPr lang="en-US" altLang="zh-CN" sz="2800" dirty="0">
                <a:latin typeface="华文中宋" panose="02010600040101010101" pitchFamily="2" charset="-122"/>
                <a:ea typeface="华文中宋" panose="02010600040101010101" pitchFamily="2" charset="-122"/>
              </a:rPr>
              <a:t>490</a:t>
            </a:r>
            <a:r>
              <a:rPr lang="zh-CN" altLang="en-US" sz="2800" dirty="0">
                <a:latin typeface="华文中宋" panose="02010600040101010101" pitchFamily="2" charset="-122"/>
                <a:ea typeface="华文中宋" panose="02010600040101010101" pitchFamily="2" charset="-122"/>
              </a:rPr>
              <a:t>年亲政。</a:t>
            </a:r>
            <a:endParaRPr lang="zh-CN" altLang="en-US" sz="2800" dirty="0">
              <a:latin typeface="华文中宋" panose="02010600040101010101" pitchFamily="2" charset="-122"/>
              <a:ea typeface="华文中宋" panose="02010600040101010101" pitchFamily="2" charset="-122"/>
            </a:endParaRPr>
          </a:p>
        </p:txBody>
      </p:sp>
      <p:sp>
        <p:nvSpPr>
          <p:cNvPr id="6" name="矩形 5"/>
          <p:cNvSpPr/>
          <p:nvPr/>
        </p:nvSpPr>
        <p:spPr>
          <a:xfrm>
            <a:off x="4930986" y="4281732"/>
            <a:ext cx="3663523" cy="1815882"/>
          </a:xfrm>
          <a:prstGeom prst="rect">
            <a:avLst/>
          </a:prstGeom>
        </p:spPr>
        <p:txBody>
          <a:bodyPr wrap="square">
            <a:spAutoFit/>
          </a:bodyPr>
          <a:lstStyle/>
          <a:p>
            <a:r>
              <a:rPr lang="zh-CN" altLang="en-US" sz="2800" dirty="0">
                <a:solidFill>
                  <a:srgbClr val="FF0000"/>
                </a:solidFill>
                <a:latin typeface="华文中宋" panose="02010600040101010101" pitchFamily="2" charset="-122"/>
                <a:ea typeface="华文中宋" panose="02010600040101010101" pitchFamily="2" charset="-122"/>
              </a:rPr>
              <a:t>    孝文帝</a:t>
            </a:r>
            <a:r>
              <a:rPr lang="zh-CN" altLang="en-US" sz="2800" dirty="0">
                <a:latin typeface="华文中宋" panose="02010600040101010101" pitchFamily="2" charset="-122"/>
                <a:ea typeface="华文中宋" panose="02010600040101010101" pitchFamily="2" charset="-122"/>
              </a:rPr>
              <a:t>从小就由汉人</a:t>
            </a:r>
            <a:r>
              <a:rPr lang="zh-CN" altLang="en-US" sz="2800" dirty="0">
                <a:solidFill>
                  <a:srgbClr val="FF0000"/>
                </a:solidFill>
                <a:latin typeface="华文中宋" panose="02010600040101010101" pitchFamily="2" charset="-122"/>
                <a:ea typeface="华文中宋" panose="02010600040101010101" pitchFamily="2" charset="-122"/>
              </a:rPr>
              <a:t>冯太后</a:t>
            </a:r>
            <a:r>
              <a:rPr lang="zh-CN" altLang="en-US" sz="2800" dirty="0">
                <a:latin typeface="华文中宋" panose="02010600040101010101" pitchFamily="2" charset="-122"/>
                <a:ea typeface="华文中宋" panose="02010600040101010101" pitchFamily="2" charset="-122"/>
              </a:rPr>
              <a:t>抚养，自幼深受</a:t>
            </a:r>
            <a:r>
              <a:rPr lang="zh-CN" altLang="en-US" sz="2800" dirty="0">
                <a:solidFill>
                  <a:srgbClr val="FF0000"/>
                </a:solidFill>
                <a:latin typeface="华文中宋" panose="02010600040101010101" pitchFamily="2" charset="-122"/>
                <a:ea typeface="华文中宋" panose="02010600040101010101" pitchFamily="2" charset="-122"/>
              </a:rPr>
              <a:t>儒家思想的熏陶</a:t>
            </a:r>
            <a:r>
              <a:rPr lang="zh-CN" altLang="en-US" sz="2800" dirty="0">
                <a:latin typeface="华文中宋" panose="02010600040101010101" pitchFamily="2" charset="-122"/>
                <a:ea typeface="华文中宋" panose="02010600040101010101" pitchFamily="2" charset="-122"/>
              </a:rPr>
              <a:t>，更加倾向于汉化改革。</a:t>
            </a:r>
            <a:endParaRPr lang="zh-CN" altLang="en-US" sz="2800" dirty="0">
              <a:latin typeface="华文中宋" panose="02010600040101010101" pitchFamily="2" charset="-122"/>
              <a:ea typeface="华文中宋" panose="02010600040101010101" pitchFamily="2" charset="-122"/>
            </a:endParaRPr>
          </a:p>
        </p:txBody>
      </p:sp>
      <p:pic>
        <p:nvPicPr>
          <p:cNvPr id="12" name="Picture 2" descr="c:\users\admin\appdata\roaming\360se6\User Data\temp\01300000203238123527592960127.jpg"/>
          <p:cNvPicPr>
            <a:picLocks noChangeAspect="1" noChangeArrowheads="1"/>
          </p:cNvPicPr>
          <p:nvPr/>
        </p:nvPicPr>
        <p:blipFill>
          <a:blip r:embed="rId2">
            <a:extLst>
              <a:ext uri="{28A0092B-C50C-407E-A947-70E740481C1C}">
                <a14:useLocalDpi xmlns:a14="http://schemas.microsoft.com/office/drawing/2010/main" val="0"/>
              </a:ext>
            </a:extLst>
          </a:blip>
          <a:srcRect t="20618"/>
          <a:stretch>
            <a:fillRect/>
          </a:stretch>
        </p:blipFill>
        <p:spPr bwMode="auto">
          <a:xfrm>
            <a:off x="8843750" y="2244910"/>
            <a:ext cx="2740390" cy="384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矩形 12"/>
          <p:cNvSpPr/>
          <p:nvPr/>
        </p:nvSpPr>
        <p:spPr>
          <a:xfrm>
            <a:off x="2071148" y="3387019"/>
            <a:ext cx="8359480" cy="844597"/>
          </a:xfrm>
          <a:prstGeom prst="rect">
            <a:avLst/>
          </a:prstGeom>
          <a:solidFill>
            <a:schemeClr val="tx2">
              <a:lumMod val="75000"/>
            </a:schemeClr>
          </a:solid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00"/>
                </a:solidFill>
                <a:latin typeface="楷体" panose="02010609060101010101" pitchFamily="49" charset="-122"/>
                <a:ea typeface="楷体" panose="02010609060101010101" pitchFamily="49" charset="-122"/>
              </a:rPr>
              <a:t>5.</a:t>
            </a:r>
            <a:r>
              <a:rPr lang="zh-CN" altLang="en-US" sz="3600" b="1" dirty="0" smtClean="0">
                <a:solidFill>
                  <a:srgbClr val="FFFF00"/>
                </a:solidFill>
                <a:latin typeface="楷体" panose="02010609060101010101" pitchFamily="49" charset="-122"/>
                <a:ea typeface="楷体" panose="02010609060101010101" pitchFamily="49" charset="-122"/>
              </a:rPr>
              <a:t> 冯太后和孝文帝的推动</a:t>
            </a:r>
            <a:endParaRPr lang="zh-CN" altLang="en-US" sz="3600" b="1" dirty="0">
              <a:solidFill>
                <a:srgbClr val="FFFF00"/>
              </a:solidFill>
              <a:latin typeface="楷体" panose="02010609060101010101" pitchFamily="49" charset="-122"/>
              <a:ea typeface="楷体" panose="02010609060101010101" pitchFamily="49"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43771"/>
    </mc:Choice>
    <mc:Fallback>
      <p:transition spd="slow" advTm="4377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blinds(horizontal)">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3"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矩形 20481"/>
          <p:cNvSpPr/>
          <p:nvPr/>
        </p:nvSpPr>
        <p:spPr>
          <a:xfrm>
            <a:off x="802403" y="346039"/>
            <a:ext cx="8458200" cy="3785652"/>
          </a:xfrm>
          <a:prstGeom prst="rect">
            <a:avLst/>
          </a:prstGeom>
          <a:noFill/>
          <a:ln w="9525">
            <a:noFill/>
          </a:ln>
        </p:spPr>
        <p:txBody>
          <a:bodyPr>
            <a:spAutoFit/>
          </a:bodyPr>
          <a:lstStyle/>
          <a:p>
            <a:pPr fontAlgn="base">
              <a:lnSpc>
                <a:spcPct val="125000"/>
              </a:lnSpc>
            </a:pPr>
            <a:r>
              <a:rPr lang="zh-CN" altLang="en-US" sz="3200" b="1" noProof="1">
                <a:solidFill>
                  <a:srgbClr val="0000FF"/>
                </a:solidFill>
                <a:effectLst>
                  <a:outerShdw blurRad="38100" dist="38100" dir="2700000">
                    <a:srgbClr val="C0C0C0"/>
                  </a:outerShdw>
                </a:effectLst>
                <a:latin typeface="华文中宋" panose="02010600040101010101" pitchFamily="2" charset="-122"/>
                <a:ea typeface="华文中宋" panose="02010600040101010101" pitchFamily="2" charset="-122"/>
              </a:rPr>
              <a:t>一、北魏孝文帝改革的背景 </a:t>
            </a:r>
            <a:endParaRPr lang="zh-CN" altLang="en-US" sz="3200" b="1" noProof="1">
              <a:solidFill>
                <a:srgbClr val="0000FF"/>
              </a:solidFill>
              <a:effectLst>
                <a:outerShdw blurRad="38100" dist="38100" dir="2700000">
                  <a:srgbClr val="C0C0C0"/>
                </a:outerShdw>
              </a:effectLst>
              <a:latin typeface="华文中宋" panose="02010600040101010101" pitchFamily="2" charset="-122"/>
              <a:ea typeface="华文中宋" panose="02010600040101010101" pitchFamily="2" charset="-122"/>
            </a:endParaRPr>
          </a:p>
          <a:p>
            <a:pPr fontAlgn="base">
              <a:lnSpc>
                <a:spcPct val="125000"/>
              </a:lnSpc>
            </a:pP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1.</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北魏</a:t>
            </a:r>
            <a:r>
              <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统一北方（</a:t>
            </a:r>
            <a:r>
              <a:rPr lang="en-US" altLang="zh-CN"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439</a:t>
            </a:r>
            <a:r>
              <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年）</a:t>
            </a: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基础</a:t>
            </a:r>
            <a:endPar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endParaRPr>
          </a:p>
          <a:p>
            <a:pPr fontAlgn="base">
              <a:lnSpc>
                <a:spcPct val="125000"/>
              </a:lnSpc>
            </a:pPr>
            <a:r>
              <a:rPr lang="en-US" altLang="zh-CN" sz="3200" b="1" noProof="1" smtClean="0">
                <a:effectLst>
                  <a:outerShdw blurRad="38100" dist="38100" dir="2700000">
                    <a:srgbClr val="C0C0C0"/>
                  </a:outerShdw>
                </a:effectLst>
                <a:latin typeface="华文中宋" panose="02010600040101010101" pitchFamily="2" charset="-122"/>
                <a:ea typeface="华文中宋" panose="02010600040101010101" pitchFamily="2" charset="-122"/>
              </a:rPr>
              <a:t>2</a:t>
            </a: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民族歧视与压迫</a:t>
            </a:r>
            <a:r>
              <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，民族矛盾</a:t>
            </a:r>
            <a:r>
              <a:rPr lang="zh-CN" altLang="en-US" sz="3200" b="1" noProof="1" smtClean="0">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尖锐</a:t>
            </a:r>
            <a:endParaRPr lang="en-US" altLang="zh-CN" sz="3200" b="1" noProof="1" smtClean="0">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endParaRPr>
          </a:p>
          <a:p>
            <a:pPr fontAlgn="base">
              <a:lnSpc>
                <a:spcPct val="125000"/>
              </a:lnSpc>
            </a:pPr>
            <a:r>
              <a:rPr lang="en-US" altLang="zh-CN" sz="3200" b="1" noProof="1" smtClean="0">
                <a:effectLst>
                  <a:outerShdw blurRad="38100" dist="38100" dir="2700000">
                    <a:srgbClr val="C0C0C0"/>
                  </a:outerShdw>
                </a:effectLst>
                <a:latin typeface="华文中宋" panose="02010600040101010101" pitchFamily="2" charset="-122"/>
                <a:ea typeface="华文中宋" panose="02010600040101010101" pitchFamily="2" charset="-122"/>
              </a:rPr>
              <a:t>3</a:t>
            </a: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 </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吏治腐败，</a:t>
            </a:r>
            <a:r>
              <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阶级矛盾尖锐</a:t>
            </a:r>
            <a:endPar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endParaRPr>
          </a:p>
          <a:p>
            <a:pPr fontAlgn="base">
              <a:lnSpc>
                <a:spcPct val="125000"/>
              </a:lnSpc>
            </a:pP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4</a:t>
            </a:r>
            <a:r>
              <a:rPr lang="en-US" altLang="zh-CN" sz="3200" b="1" noProof="1" smtClean="0">
                <a:effectLst>
                  <a:outerShdw blurRad="38100" dist="38100" dir="2700000">
                    <a:srgbClr val="C0C0C0"/>
                  </a:outerShdw>
                </a:effectLst>
                <a:latin typeface="华文中宋" panose="02010600040101010101" pitchFamily="2" charset="-122"/>
                <a:ea typeface="华文中宋" panose="02010600040101010101" pitchFamily="2" charset="-122"/>
              </a:rPr>
              <a:t>.</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 </a:t>
            </a:r>
            <a:r>
              <a:rPr lang="zh-CN" altLang="en-US" sz="3200" b="1" noProof="1" smtClean="0">
                <a:effectLst>
                  <a:outerShdw blurRad="38100" dist="38100" dir="2700000">
                    <a:srgbClr val="C0C0C0"/>
                  </a:outerShdw>
                </a:effectLst>
                <a:latin typeface="华文中宋" panose="02010600040101010101" pitchFamily="2" charset="-122"/>
                <a:ea typeface="华文中宋" panose="02010600040101010101" pitchFamily="2" charset="-122"/>
              </a:rPr>
              <a:t>鲜卑</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族文化落后，</a:t>
            </a:r>
            <a:r>
              <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rPr>
              <a:t>民族融合趋势</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出现</a:t>
            </a:r>
            <a:endParaRPr lang="zh-CN" altLang="en-US" sz="3200" b="1" noProof="1">
              <a:solidFill>
                <a:srgbClr val="FF0000"/>
              </a:solidFill>
              <a:effectLst>
                <a:outerShdw blurRad="38100" dist="38100" dir="2700000">
                  <a:srgbClr val="C0C0C0"/>
                </a:outerShdw>
              </a:effectLst>
              <a:latin typeface="华文中宋" panose="02010600040101010101" pitchFamily="2" charset="-122"/>
              <a:ea typeface="华文中宋" panose="02010600040101010101" pitchFamily="2" charset="-122"/>
            </a:endParaRPr>
          </a:p>
          <a:p>
            <a:pPr fontAlgn="base">
              <a:lnSpc>
                <a:spcPct val="125000"/>
              </a:lnSpc>
            </a:pPr>
            <a:r>
              <a:rPr lang="en-US" altLang="zh-CN" sz="3200" b="1" noProof="1" smtClean="0">
                <a:effectLst>
                  <a:outerShdw blurRad="38100" dist="38100" dir="2700000">
                    <a:srgbClr val="C0C0C0"/>
                  </a:outerShdw>
                </a:effectLst>
                <a:latin typeface="华文中宋" panose="02010600040101010101" pitchFamily="2" charset="-122"/>
                <a:ea typeface="华文中宋" panose="02010600040101010101" pitchFamily="2" charset="-122"/>
              </a:rPr>
              <a:t>5</a:t>
            </a:r>
            <a:r>
              <a:rPr lang="en-US" altLang="zh-CN" sz="3200" b="1" noProof="1">
                <a:effectLst>
                  <a:outerShdw blurRad="38100" dist="38100" dir="2700000">
                    <a:srgbClr val="C0C0C0"/>
                  </a:outerShdw>
                </a:effectLst>
                <a:latin typeface="华文中宋" panose="02010600040101010101" pitchFamily="2" charset="-122"/>
                <a:ea typeface="华文中宋" panose="02010600040101010101" pitchFamily="2" charset="-122"/>
              </a:rPr>
              <a:t>. </a:t>
            </a:r>
            <a:r>
              <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rPr>
              <a:t>冯太后和孝文帝的推动</a:t>
            </a:r>
            <a:endParaRPr lang="zh-CN" altLang="en-US" sz="3200" b="1" noProof="1">
              <a:effectLst>
                <a:outerShdw blurRad="38100" dist="38100" dir="2700000">
                  <a:srgbClr val="C0C0C0"/>
                </a:outerShdw>
              </a:effectLst>
              <a:latin typeface="华文中宋" panose="02010600040101010101" pitchFamily="2" charset="-122"/>
              <a:ea typeface="华文中宋" panose="02010600040101010101" pitchFamily="2" charset="-122"/>
            </a:endParaRPr>
          </a:p>
        </p:txBody>
      </p:sp>
      <p:sp>
        <p:nvSpPr>
          <p:cNvPr id="20486" name="矩形 20485"/>
          <p:cNvSpPr/>
          <p:nvPr/>
        </p:nvSpPr>
        <p:spPr>
          <a:xfrm>
            <a:off x="7383294" y="1977879"/>
            <a:ext cx="1910715" cy="521970"/>
          </a:xfrm>
          <a:prstGeom prst="rect">
            <a:avLst/>
          </a:prstGeom>
          <a:noFill/>
          <a:ln w="9525">
            <a:noFill/>
          </a:ln>
        </p:spPr>
        <p:txBody>
          <a:bodyPr wrap="square" anchor="t">
            <a:spAutoFit/>
          </a:bodyPr>
          <a:lstStyle/>
          <a:p>
            <a:r>
              <a:rPr lang="zh-CN" altLang="en-US" sz="2800" b="1" dirty="0" smtClean="0">
                <a:solidFill>
                  <a:srgbClr val="FF0000"/>
                </a:solidFill>
                <a:latin typeface="Arial" panose="020B0604020202020204" pitchFamily="34" charset="0"/>
                <a:ea typeface="黑体" panose="02010609060101010101" pitchFamily="49" charset="-122"/>
              </a:rPr>
              <a:t>统治危机</a:t>
            </a:r>
            <a:endParaRPr lang="zh-CN" altLang="en-US" sz="2800" b="1" dirty="0">
              <a:solidFill>
                <a:srgbClr val="FF0000"/>
              </a:solidFill>
              <a:latin typeface="Arial" panose="020B0604020202020204" pitchFamily="34" charset="0"/>
              <a:ea typeface="黑体" panose="02010609060101010101" pitchFamily="49" charset="-122"/>
            </a:endParaRPr>
          </a:p>
        </p:txBody>
      </p:sp>
      <p:sp>
        <p:nvSpPr>
          <p:cNvPr id="20494" name="文本框 20493"/>
          <p:cNvSpPr txBox="1"/>
          <p:nvPr/>
        </p:nvSpPr>
        <p:spPr>
          <a:xfrm>
            <a:off x="661817" y="4277996"/>
            <a:ext cx="2656496" cy="584775"/>
          </a:xfrm>
          <a:prstGeom prst="rect">
            <a:avLst/>
          </a:prstGeom>
          <a:noFill/>
          <a:ln w="9525">
            <a:noFill/>
          </a:ln>
        </p:spPr>
        <p:txBody>
          <a:bodyPr wrap="none" anchor="t">
            <a:spAutoFit/>
          </a:bodyPr>
          <a:lstStyle/>
          <a:p>
            <a:r>
              <a:rPr lang="zh-CN" altLang="en-US" sz="3200" b="1" noProof="1">
                <a:solidFill>
                  <a:srgbClr val="FF3300"/>
                </a:solidFill>
                <a:effectLst>
                  <a:outerShdw blurRad="38100" dist="38100" dir="2700000">
                    <a:srgbClr val="C0C0C0"/>
                  </a:outerShdw>
                </a:effectLst>
                <a:latin typeface="宋体" panose="02010600030101010101" pitchFamily="2" charset="-122"/>
                <a:ea typeface="宋体" panose="02010600030101010101" pitchFamily="2" charset="-122"/>
              </a:rPr>
              <a:t>◎</a:t>
            </a:r>
            <a:r>
              <a:rPr lang="zh-CN" altLang="en-US" sz="3200" b="1" noProof="1">
                <a:solidFill>
                  <a:srgbClr val="FF3300"/>
                </a:solidFill>
                <a:effectLst>
                  <a:outerShdw blurRad="38100" dist="38100" dir="2700000">
                    <a:srgbClr val="C0C0C0"/>
                  </a:outerShdw>
                </a:effectLst>
                <a:latin typeface="Arial" panose="020B0604020202020204" pitchFamily="34" charset="0"/>
                <a:ea typeface="黑体" panose="02010609060101010101" pitchFamily="49" charset="-122"/>
              </a:rPr>
              <a:t>改革的目的</a:t>
            </a:r>
            <a:endParaRPr lang="zh-CN" altLang="en-US" sz="3200" b="1" noProof="1">
              <a:solidFill>
                <a:srgbClr val="FF3300"/>
              </a:solidFill>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20495" name="文本框 20494"/>
          <p:cNvSpPr txBox="1"/>
          <p:nvPr/>
        </p:nvSpPr>
        <p:spPr>
          <a:xfrm>
            <a:off x="3606039" y="4403749"/>
            <a:ext cx="6780947" cy="1077218"/>
          </a:xfrm>
          <a:prstGeom prst="rect">
            <a:avLst/>
          </a:prstGeom>
          <a:solidFill>
            <a:srgbClr val="FFFF00"/>
          </a:solidFill>
          <a:ln w="9525">
            <a:noFill/>
          </a:ln>
        </p:spPr>
        <p:txBody>
          <a:bodyPr wrap="square">
            <a:spAutoFit/>
          </a:bodyPr>
          <a:lstStyle/>
          <a:p>
            <a:r>
              <a:rPr lang="zh-CN" altLang="en-US" sz="32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缓和社会矛盾</a:t>
            </a:r>
            <a:r>
              <a:rPr lang="en-US" altLang="zh-CN" sz="32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a:t>
            </a:r>
            <a:r>
              <a:rPr lang="zh-CN" altLang="en-US" sz="3200" b="1" noProof="1">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巩固统治；</a:t>
            </a:r>
            <a:endParaRPr lang="zh-CN" altLang="en-US" sz="3200" b="1" noProof="1">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endParaRPr>
          </a:p>
          <a:p>
            <a:r>
              <a:rPr lang="zh-CN" altLang="en-US" sz="3200" b="1" noProof="1">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改变落后</a:t>
            </a:r>
            <a:r>
              <a:rPr lang="zh-CN" altLang="en-US" sz="32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状态，促进社会发展。</a:t>
            </a:r>
            <a:endParaRPr lang="zh-CN" altLang="en-US" sz="32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2" name="右大括号 20483"/>
          <p:cNvSpPr/>
          <p:nvPr/>
        </p:nvSpPr>
        <p:spPr>
          <a:xfrm>
            <a:off x="7150418" y="1705820"/>
            <a:ext cx="132657" cy="1066089"/>
          </a:xfrm>
          <a:prstGeom prst="rightBrace">
            <a:avLst>
              <a:gd name="adj1" fmla="val 62500"/>
              <a:gd name="adj2" fmla="val 50000"/>
            </a:avLst>
          </a:prstGeom>
          <a:noFill/>
          <a:ln w="38100" cap="sq" cmpd="sng">
            <a:solidFill>
              <a:schemeClr val="tx1"/>
            </a:solidFill>
            <a:prstDash val="solid"/>
            <a:round/>
            <a:headEnd type="none" w="sm" len="sm"/>
            <a:tailEnd type="none" w="sm" len="sm"/>
          </a:ln>
        </p:spPr>
        <p:txBody>
          <a:bodyPr anchor="t"/>
          <a:lstStyle/>
          <a:p>
            <a:endParaRPr lang="zh-CN" altLang="en-US" sz="2800">
              <a:latin typeface="Arial" panose="020B0604020202020204" pitchFamily="34" charset="0"/>
              <a:ea typeface="宋体" panose="02010600030101010101" pitchFamily="2" charset="-122"/>
            </a:endParaRPr>
          </a:p>
        </p:txBody>
      </p:sp>
      <p:pic>
        <p:nvPicPr>
          <p:cNvPr id="10" name="图片 9" descr="9f4de39fjw1eocus3pz2xj2046046q2t"/>
          <p:cNvPicPr>
            <a:picLocks noChangeAspect="1"/>
          </p:cNvPicPr>
          <p:nvPr/>
        </p:nvPicPr>
        <p:blipFill>
          <a:blip r:embed="rId1">
            <a:clrChange>
              <a:clrFrom>
                <a:srgbClr val="FFFFFF">
                  <a:alpha val="100000"/>
                </a:srgbClr>
              </a:clrFrom>
              <a:clrTo>
                <a:srgbClr val="FFFFFF">
                  <a:alpha val="100000"/>
                  <a:alpha val="0"/>
                </a:srgbClr>
              </a:clrTo>
            </a:clrChange>
          </a:blip>
          <a:stretch>
            <a:fillRect/>
          </a:stretch>
        </p:blipFill>
        <p:spPr>
          <a:xfrm rot="180000">
            <a:off x="977675" y="4828098"/>
            <a:ext cx="1103948" cy="1103948"/>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58673"/>
    </mc:Choice>
    <mc:Fallback>
      <p:transition spd="slow" advTm="586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0495"/>
                                        </p:tgtEl>
                                        <p:attrNameLst>
                                          <p:attrName>style.visibility</p:attrName>
                                        </p:attrNameLst>
                                      </p:cBhvr>
                                      <p:to>
                                        <p:strVal val="visible"/>
                                      </p:to>
                                    </p:set>
                                    <p:anim calcmode="lin" valueType="num">
                                      <p:cBhvr>
                                        <p:cTn id="12" dur="500" fill="hold"/>
                                        <p:tgtEl>
                                          <p:spTgt spid="20495"/>
                                        </p:tgtEl>
                                        <p:attrNameLst>
                                          <p:attrName>ppt_w</p:attrName>
                                        </p:attrNameLst>
                                      </p:cBhvr>
                                      <p:tavLst>
                                        <p:tav tm="0">
                                          <p:val>
                                            <p:fltVal val="0"/>
                                          </p:val>
                                        </p:tav>
                                        <p:tav tm="100000">
                                          <p:val>
                                            <p:strVal val="#ppt_w"/>
                                          </p:val>
                                        </p:tav>
                                      </p:tavLst>
                                    </p:anim>
                                    <p:anim calcmode="lin" valueType="num">
                                      <p:cBhvr>
                                        <p:cTn id="13" dur="500" fill="hold"/>
                                        <p:tgtEl>
                                          <p:spTgt spid="20495"/>
                                        </p:tgtEl>
                                        <p:attrNameLst>
                                          <p:attrName>ppt_h</p:attrName>
                                        </p:attrNameLst>
                                      </p:cBhvr>
                                      <p:tavLst>
                                        <p:tav tm="0">
                                          <p:val>
                                            <p:fltVal val="0"/>
                                          </p:val>
                                        </p:tav>
                                        <p:tav tm="100000">
                                          <p:val>
                                            <p:strVal val="#ppt_h"/>
                                          </p:val>
                                        </p:tav>
                                      </p:tavLst>
                                    </p:anim>
                                    <p:animEffect transition="in" filter="fade">
                                      <p:cBhvr>
                                        <p:cTn id="14" dur="500"/>
                                        <p:tgtEl>
                                          <p:spTgt spid="204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03583" y="393477"/>
            <a:ext cx="5782310" cy="527050"/>
          </a:xfrm>
          <a:prstGeom prst="rect">
            <a:avLst/>
          </a:prstGeom>
          <a:solidFill>
            <a:srgbClr val="C00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atin typeface="华文中宋" panose="02010600040101010101" pitchFamily="2" charset="-122"/>
                <a:ea typeface="华文中宋" panose="02010600040101010101" pitchFamily="2" charset="-122"/>
              </a:rPr>
              <a:t>二</a:t>
            </a:r>
            <a:r>
              <a:rPr lang="zh-CN" altLang="en-US" sz="3200" b="1" dirty="0" smtClean="0">
                <a:latin typeface="华文中宋" panose="02010600040101010101" pitchFamily="2" charset="-122"/>
                <a:ea typeface="华文中宋" panose="02010600040101010101" pitchFamily="2" charset="-122"/>
              </a:rPr>
              <a:t>、</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抉择</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改革的内容</a:t>
            </a:r>
            <a:r>
              <a:rPr lang="en-US" altLang="zh-CN" sz="3200" b="1" dirty="0" smtClean="0">
                <a:latin typeface="华文中宋" panose="02010600040101010101" pitchFamily="2" charset="-122"/>
                <a:ea typeface="华文中宋" panose="02010600040101010101" pitchFamily="2" charset="-122"/>
              </a:rPr>
              <a:t>|</a:t>
            </a:r>
            <a:endParaRPr lang="zh-CN" altLang="en-US" sz="3200" b="1" dirty="0">
              <a:latin typeface="华文中宋" panose="02010600040101010101" pitchFamily="2" charset="-122"/>
              <a:ea typeface="华文中宋" panose="02010600040101010101" pitchFamily="2" charset="-122"/>
            </a:endParaRPr>
          </a:p>
        </p:txBody>
      </p:sp>
      <p:sp>
        <p:nvSpPr>
          <p:cNvPr id="4" name="Text Box 7"/>
          <p:cNvSpPr txBox="1">
            <a:spLocks noChangeArrowheads="1"/>
          </p:cNvSpPr>
          <p:nvPr/>
        </p:nvSpPr>
        <p:spPr bwMode="auto">
          <a:xfrm>
            <a:off x="2902960" y="1234174"/>
            <a:ext cx="6265863" cy="579437"/>
          </a:xfrm>
          <a:prstGeom prst="rect">
            <a:avLst/>
          </a:prstGeom>
          <a:noFill/>
          <a:ln>
            <a:noFill/>
          </a:ln>
          <a:effectLst/>
        </p:spPr>
        <p:txBody>
          <a:bodyPr>
            <a:spAutoFit/>
          </a:bodyPr>
          <a:lstStyle/>
          <a:p>
            <a:r>
              <a:rPr lang="zh-CN" altLang="en-US" sz="3200" b="1" dirty="0">
                <a:latin typeface="楷体" panose="02010609060101010101" pitchFamily="49" charset="-122"/>
                <a:ea typeface="楷体" panose="02010609060101010101" pitchFamily="49" charset="-122"/>
              </a:rPr>
              <a:t>以迁都洛阳为界，分为两个时期</a:t>
            </a:r>
            <a:endParaRPr lang="zh-CN" altLang="en-US" sz="3200" b="1" dirty="0">
              <a:latin typeface="楷体" panose="02010609060101010101" pitchFamily="49" charset="-122"/>
              <a:ea typeface="楷体" panose="02010609060101010101" pitchFamily="49" charset="-122"/>
            </a:endParaRPr>
          </a:p>
        </p:txBody>
      </p:sp>
      <p:sp>
        <p:nvSpPr>
          <p:cNvPr id="5" name="Rectangle 10"/>
          <p:cNvSpPr>
            <a:spLocks noChangeArrowheads="1"/>
          </p:cNvSpPr>
          <p:nvPr/>
        </p:nvSpPr>
        <p:spPr bwMode="auto">
          <a:xfrm>
            <a:off x="240446" y="1813611"/>
            <a:ext cx="3224212" cy="584775"/>
          </a:xfrm>
          <a:prstGeom prst="rect">
            <a:avLst/>
          </a:prstGeom>
          <a:noFill/>
          <a:ln>
            <a:noFill/>
          </a:ln>
          <a:effectLst/>
          <a:extLst>
            <a:ext uri="{909E8E84-426E-40DD-AFC4-6F175D3DCCD1}">
              <a14:hiddenFill xmlns:a14="http://schemas.microsoft.com/office/drawing/2010/main">
                <a:solidFill>
                  <a:srgbClr val="FFFF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b="1" dirty="0">
                <a:solidFill>
                  <a:srgbClr val="0000FF"/>
                </a:solidFill>
                <a:latin typeface="华文中宋" panose="02010600040101010101" pitchFamily="2" charset="-122"/>
                <a:ea typeface="华文中宋" panose="02010600040101010101" pitchFamily="2" charset="-122"/>
              </a:rPr>
              <a:t>（一）前期</a:t>
            </a:r>
            <a:endParaRPr lang="zh-CN" altLang="en-US" sz="3200" b="1" dirty="0">
              <a:solidFill>
                <a:srgbClr val="0000FF"/>
              </a:solidFill>
              <a:latin typeface="华文中宋" panose="02010600040101010101" pitchFamily="2" charset="-122"/>
              <a:ea typeface="华文中宋" panose="02010600040101010101" pitchFamily="2" charset="-122"/>
            </a:endParaRPr>
          </a:p>
        </p:txBody>
      </p:sp>
      <p:sp>
        <p:nvSpPr>
          <p:cNvPr id="6" name="Rectangle 11"/>
          <p:cNvSpPr>
            <a:spLocks noChangeArrowheads="1"/>
          </p:cNvSpPr>
          <p:nvPr/>
        </p:nvSpPr>
        <p:spPr bwMode="auto">
          <a:xfrm>
            <a:off x="2572622" y="1813611"/>
            <a:ext cx="7488238" cy="579437"/>
          </a:xfrm>
          <a:prstGeom prst="rect">
            <a:avLst/>
          </a:prstGeom>
          <a:solidFill>
            <a:srgbClr val="3366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b="1" dirty="0">
                <a:solidFill>
                  <a:schemeClr val="bg1"/>
                </a:solidFill>
                <a:latin typeface="华文中宋" panose="02010600040101010101" pitchFamily="2" charset="-122"/>
                <a:ea typeface="华文中宋" panose="02010600040101010101" pitchFamily="2" charset="-122"/>
              </a:rPr>
              <a:t>特点：冯太后主持，重点是创建新制度</a:t>
            </a:r>
            <a:endParaRPr lang="zh-CN" altLang="en-US" sz="3200" b="1" dirty="0">
              <a:solidFill>
                <a:schemeClr val="bg1"/>
              </a:solidFill>
              <a:latin typeface="华文中宋" panose="02010600040101010101" pitchFamily="2" charset="-122"/>
              <a:ea typeface="华文中宋" panose="02010600040101010101" pitchFamily="2" charset="-122"/>
            </a:endParaRPr>
          </a:p>
        </p:txBody>
      </p:sp>
      <p:grpSp>
        <p:nvGrpSpPr>
          <p:cNvPr id="9" name="组合 8"/>
          <p:cNvGrpSpPr/>
          <p:nvPr/>
        </p:nvGrpSpPr>
        <p:grpSpPr>
          <a:xfrm>
            <a:off x="807605" y="2464036"/>
            <a:ext cx="5033637" cy="665197"/>
            <a:chOff x="875844" y="2777935"/>
            <a:chExt cx="5033637" cy="665197"/>
          </a:xfrm>
        </p:grpSpPr>
        <p:sp>
          <p:nvSpPr>
            <p:cNvPr id="7" name="矩形 6"/>
            <p:cNvSpPr/>
            <p:nvPr/>
          </p:nvSpPr>
          <p:spPr>
            <a:xfrm>
              <a:off x="1541041" y="2813696"/>
              <a:ext cx="4368440"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经济：均田制</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8" name="椭圆 7"/>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1</a:t>
              </a:r>
              <a:endParaRPr lang="zh-CN" altLang="en-US" sz="4000" dirty="0">
                <a:solidFill>
                  <a:schemeClr val="bg1"/>
                </a:solidFill>
              </a:endParaRPr>
            </a:p>
          </p:txBody>
        </p:sp>
      </p:grpSp>
      <p:pic>
        <p:nvPicPr>
          <p:cNvPr id="10" name="图片 9"/>
          <p:cNvPicPr>
            <a:picLocks noChangeAspect="1"/>
          </p:cNvPicPr>
          <p:nvPr/>
        </p:nvPicPr>
        <p:blipFill>
          <a:blip r:embed="rId1"/>
          <a:stretch>
            <a:fillRect/>
          </a:stretch>
        </p:blipFill>
        <p:spPr>
          <a:xfrm>
            <a:off x="335344" y="3230644"/>
            <a:ext cx="11401094" cy="2424849"/>
          </a:xfrm>
          <a:prstGeom prst="rect">
            <a:avLst/>
          </a:prstGeom>
          <a:noFill/>
          <a:ln w="9525">
            <a:noFill/>
          </a:ln>
        </p:spPr>
      </p:pic>
      <p:cxnSp>
        <p:nvCxnSpPr>
          <p:cNvPr id="11" name="直接连接符 10"/>
          <p:cNvCxnSpPr/>
          <p:nvPr/>
        </p:nvCxnSpPr>
        <p:spPr>
          <a:xfrm flipV="1">
            <a:off x="4253544" y="3575713"/>
            <a:ext cx="2063197" cy="54649"/>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7085443" y="4148919"/>
            <a:ext cx="1963022" cy="50732"/>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819081" y="5047427"/>
            <a:ext cx="6762905" cy="953135"/>
          </a:xfrm>
          <a:prstGeom prst="rect">
            <a:avLst/>
          </a:prstGeom>
          <a:noFill/>
        </p:spPr>
        <p:txBody>
          <a:bodyPr wrap="square" rtlCol="0">
            <a:spAutoFit/>
          </a:bodyPr>
          <a:lstStyle/>
          <a:p>
            <a:r>
              <a:rPr lang="zh-CN" altLang="en-US" sz="2800" b="1" dirty="0">
                <a:solidFill>
                  <a:srgbClr val="FF0000"/>
                </a:solidFill>
                <a:latin typeface="楷体" panose="02010609060101010101" pitchFamily="49" charset="-122"/>
                <a:ea typeface="楷体" panose="02010609060101010101" pitchFamily="49" charset="-122"/>
              </a:rPr>
              <a:t>根据材料及结合所学知识，分析北魏实行均田制</a:t>
            </a:r>
            <a:r>
              <a:rPr lang="zh-CN" altLang="en-US" sz="2800" b="1" dirty="0" smtClean="0">
                <a:solidFill>
                  <a:srgbClr val="FF0000"/>
                </a:solidFill>
                <a:latin typeface="楷体" panose="02010609060101010101" pitchFamily="49" charset="-122"/>
                <a:ea typeface="楷体" panose="02010609060101010101" pitchFamily="49" charset="-122"/>
              </a:rPr>
              <a:t>的</a:t>
            </a:r>
            <a:r>
              <a:rPr lang="zh-CN" altLang="en-US" sz="2800" b="1" dirty="0">
                <a:solidFill>
                  <a:srgbClr val="FF0000"/>
                </a:solidFill>
                <a:latin typeface="楷体" panose="02010609060101010101" pitchFamily="49" charset="-122"/>
                <a:ea typeface="楷体" panose="02010609060101010101" pitchFamily="49" charset="-122"/>
              </a:rPr>
              <a:t>目的</a:t>
            </a:r>
            <a:r>
              <a:rPr lang="zh-CN" altLang="en-US" sz="2800" b="1" dirty="0" smtClean="0">
                <a:solidFill>
                  <a:srgbClr val="FF0000"/>
                </a:solidFill>
                <a:latin typeface="楷体" panose="02010609060101010101" pitchFamily="49" charset="-122"/>
                <a:ea typeface="楷体" panose="02010609060101010101" pitchFamily="49" charset="-122"/>
              </a:rPr>
              <a:t>，</a:t>
            </a:r>
            <a:r>
              <a:rPr lang="zh-CN" altLang="en-US" sz="2800" b="1" dirty="0">
                <a:solidFill>
                  <a:srgbClr val="FF0000"/>
                </a:solidFill>
                <a:latin typeface="楷体" panose="02010609060101010101" pitchFamily="49" charset="-122"/>
                <a:ea typeface="楷体" panose="02010609060101010101" pitchFamily="49" charset="-122"/>
              </a:rPr>
              <a:t>判断均田制的性质。</a:t>
            </a:r>
            <a:endParaRPr lang="zh-CN" altLang="en-US" sz="2800" b="1" dirty="0">
              <a:solidFill>
                <a:srgbClr val="FF0000"/>
              </a:solidFill>
              <a:latin typeface="楷体" panose="02010609060101010101" pitchFamily="49" charset="-122"/>
              <a:ea typeface="楷体" panose="02010609060101010101" pitchFamily="49"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00707"/>
    </mc:Choice>
    <mc:Fallback>
      <p:transition spd="slow" advTm="100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down)">
                                      <p:cBhvr>
                                        <p:cTn id="33" dur="500"/>
                                        <p:tgtEl>
                                          <p:spTgt spid="10"/>
                                        </p:tgtEl>
                                      </p:cBhvr>
                                    </p:animEffect>
                                  </p:childTnLst>
                                </p:cTn>
                              </p:par>
                            </p:childTnLst>
                          </p:cTn>
                        </p:par>
                        <p:par>
                          <p:cTn id="34" fill="hold">
                            <p:stCondLst>
                              <p:cond delay="500"/>
                            </p:stCondLst>
                            <p:childTnLst>
                              <p:par>
                                <p:cTn id="35" presetID="22" presetClass="entr" presetSubtype="4"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down)">
                                      <p:cBhvr>
                                        <p:cTn id="42" dur="500"/>
                                        <p:tgtEl>
                                          <p:spTgt spid="11"/>
                                        </p:tgtEl>
                                      </p:cBhvr>
                                    </p:animEffect>
                                  </p:childTnLst>
                                </p:cTn>
                              </p:par>
                              <p:par>
                                <p:cTn id="43" presetID="22" presetClass="entr" presetSubtype="4"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down)">
                                      <p:cBhvr>
                                        <p:cTn id="4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5" grpId="0"/>
      <p:bldP spid="6" grpId="0" animBg="1"/>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p:nvPr>
            <p:custDataLst>
              <p:tags r:id="rId1"/>
            </p:custDataLst>
          </p:nvPr>
        </p:nvGraphicFramePr>
        <p:xfrm>
          <a:off x="383103" y="1626871"/>
          <a:ext cx="9391845" cy="4441825"/>
        </p:xfrm>
        <a:graphic>
          <a:graphicData uri="http://schemas.openxmlformats.org/drawingml/2006/table">
            <a:tbl>
              <a:tblPr firstRow="1" bandRow="1">
                <a:tableStyleId>{5940675A-B579-460E-94D1-54222C63F5DA}</a:tableStyleId>
              </a:tblPr>
              <a:tblGrid>
                <a:gridCol w="2008454"/>
                <a:gridCol w="7383391"/>
              </a:tblGrid>
              <a:tr h="666115">
                <a:tc>
                  <a:txBody>
                    <a:bodyPr/>
                    <a:lstStyle/>
                    <a:p>
                      <a:pPr>
                        <a:buNone/>
                      </a:pPr>
                      <a:r>
                        <a:rPr lang="zh-CN" altLang="en-US" sz="2800" b="1" dirty="0" smtClean="0">
                          <a:solidFill>
                            <a:srgbClr val="FF0000"/>
                          </a:solidFill>
                        </a:rPr>
                        <a:t>（</a:t>
                      </a:r>
                      <a:r>
                        <a:rPr lang="en-US" altLang="zh-CN" sz="2800" b="1" dirty="0" smtClean="0">
                          <a:solidFill>
                            <a:srgbClr val="FF0000"/>
                          </a:solidFill>
                        </a:rPr>
                        <a:t>1</a:t>
                      </a:r>
                      <a:r>
                        <a:rPr lang="zh-CN" altLang="en-US" sz="2800" b="1" dirty="0" smtClean="0">
                          <a:solidFill>
                            <a:srgbClr val="FF0000"/>
                          </a:solidFill>
                        </a:rPr>
                        <a:t>）目的</a:t>
                      </a:r>
                      <a:endParaRPr lang="zh-CN" altLang="en-US" sz="2800" b="1" dirty="0">
                        <a:solidFill>
                          <a:srgbClr val="FF0000"/>
                        </a:solidFill>
                      </a:endParaRPr>
                    </a:p>
                  </a:txBody>
                  <a:tcPr/>
                </a:tc>
                <a:tc>
                  <a:txBody>
                    <a:bodyPr/>
                    <a:lstStyle/>
                    <a:p>
                      <a:pPr>
                        <a:buNone/>
                      </a:pPr>
                      <a:endParaRPr lang="zh-CN" altLang="en-US" sz="2800"/>
                    </a:p>
                  </a:txBody>
                  <a:tcPr/>
                </a:tc>
              </a:tr>
              <a:tr h="667385">
                <a:tc>
                  <a:txBody>
                    <a:bodyPr/>
                    <a:lstStyle/>
                    <a:p>
                      <a:pPr>
                        <a:buNone/>
                      </a:pPr>
                      <a:r>
                        <a:rPr lang="zh-CN" altLang="en-US" sz="2800" b="1" dirty="0" smtClean="0">
                          <a:solidFill>
                            <a:srgbClr val="FF0000"/>
                          </a:solidFill>
                        </a:rPr>
                        <a:t>（</a:t>
                      </a:r>
                      <a:r>
                        <a:rPr lang="en-US" altLang="zh-CN" sz="2800" b="1" dirty="0" smtClean="0">
                          <a:solidFill>
                            <a:srgbClr val="FF0000"/>
                          </a:solidFill>
                        </a:rPr>
                        <a:t>2</a:t>
                      </a:r>
                      <a:r>
                        <a:rPr lang="zh-CN" altLang="en-US" sz="2800" b="1" dirty="0" smtClean="0">
                          <a:solidFill>
                            <a:srgbClr val="FF0000"/>
                          </a:solidFill>
                        </a:rPr>
                        <a:t>）前提</a:t>
                      </a:r>
                      <a:endParaRPr lang="zh-CN" altLang="en-US" sz="2800" b="1" dirty="0">
                        <a:solidFill>
                          <a:srgbClr val="FF0000"/>
                        </a:solidFill>
                      </a:endParaRPr>
                    </a:p>
                  </a:txBody>
                  <a:tcPr/>
                </a:tc>
                <a:tc>
                  <a:txBody>
                    <a:bodyPr/>
                    <a:lstStyle/>
                    <a:p>
                      <a:pPr>
                        <a:buNone/>
                      </a:pPr>
                      <a:endParaRPr lang="zh-CN" altLang="en-US" sz="2800" dirty="0"/>
                    </a:p>
                  </a:txBody>
                  <a:tcPr/>
                </a:tc>
              </a:tr>
              <a:tr h="1129030">
                <a:tc>
                  <a:txBody>
                    <a:bodyPr/>
                    <a:lstStyle/>
                    <a:p>
                      <a:pPr>
                        <a:buNone/>
                      </a:pPr>
                      <a:r>
                        <a:rPr lang="zh-CN" altLang="en-US" sz="2800" b="1" dirty="0" smtClean="0">
                          <a:solidFill>
                            <a:srgbClr val="FF0000"/>
                          </a:solidFill>
                        </a:rPr>
                        <a:t>（</a:t>
                      </a:r>
                      <a:r>
                        <a:rPr lang="en-US" altLang="zh-CN" sz="2800" b="1" dirty="0" smtClean="0">
                          <a:solidFill>
                            <a:srgbClr val="FF0000"/>
                          </a:solidFill>
                        </a:rPr>
                        <a:t>3</a:t>
                      </a:r>
                      <a:r>
                        <a:rPr lang="zh-CN" altLang="en-US" sz="2800" b="1" dirty="0" smtClean="0">
                          <a:solidFill>
                            <a:srgbClr val="FF0000"/>
                          </a:solidFill>
                        </a:rPr>
                        <a:t>）内容</a:t>
                      </a:r>
                      <a:endParaRPr lang="zh-CN" altLang="en-US" sz="2800" b="1" dirty="0">
                        <a:solidFill>
                          <a:srgbClr val="FF0000"/>
                        </a:solidFill>
                      </a:endParaRPr>
                    </a:p>
                  </a:txBody>
                  <a:tcPr/>
                </a:tc>
                <a:tc>
                  <a:txBody>
                    <a:bodyPr/>
                    <a:lstStyle/>
                    <a:p>
                      <a:pPr>
                        <a:buNone/>
                      </a:pPr>
                      <a:endParaRPr lang="zh-CN" altLang="en-US" sz="2800" dirty="0"/>
                    </a:p>
                  </a:txBody>
                  <a:tcPr/>
                </a:tc>
              </a:tr>
              <a:tr h="667385">
                <a:tc>
                  <a:txBody>
                    <a:bodyPr/>
                    <a:lstStyle/>
                    <a:p>
                      <a:pPr>
                        <a:buNone/>
                      </a:pPr>
                      <a:r>
                        <a:rPr lang="zh-CN" altLang="en-US" sz="2800" b="1" dirty="0" smtClean="0">
                          <a:solidFill>
                            <a:srgbClr val="FF0000"/>
                          </a:solidFill>
                        </a:rPr>
                        <a:t>（</a:t>
                      </a:r>
                      <a:r>
                        <a:rPr lang="en-US" altLang="zh-CN" sz="2800" b="1" dirty="0" smtClean="0">
                          <a:solidFill>
                            <a:srgbClr val="FF0000"/>
                          </a:solidFill>
                        </a:rPr>
                        <a:t>4</a:t>
                      </a:r>
                      <a:r>
                        <a:rPr lang="zh-CN" altLang="en-US" sz="2800" b="1" dirty="0" smtClean="0">
                          <a:solidFill>
                            <a:srgbClr val="FF0000"/>
                          </a:solidFill>
                        </a:rPr>
                        <a:t>）性质</a:t>
                      </a:r>
                      <a:endParaRPr lang="zh-CN" altLang="en-US" sz="2800" b="1" dirty="0">
                        <a:solidFill>
                          <a:srgbClr val="FF0000"/>
                        </a:solidFill>
                      </a:endParaRPr>
                    </a:p>
                  </a:txBody>
                  <a:tcPr/>
                </a:tc>
                <a:tc>
                  <a:txBody>
                    <a:bodyPr/>
                    <a:lstStyle/>
                    <a:p>
                      <a:pPr>
                        <a:buNone/>
                      </a:pPr>
                      <a:endParaRPr lang="zh-CN" altLang="en-US" sz="2800"/>
                    </a:p>
                  </a:txBody>
                  <a:tcPr/>
                </a:tc>
              </a:tr>
              <a:tr h="1311910">
                <a:tc>
                  <a:txBody>
                    <a:bodyPr/>
                    <a:lstStyle/>
                    <a:p>
                      <a:pPr>
                        <a:buNone/>
                      </a:pPr>
                      <a:r>
                        <a:rPr lang="zh-CN" altLang="en-US" sz="2800" b="1" dirty="0" smtClean="0">
                          <a:solidFill>
                            <a:srgbClr val="FF0000"/>
                          </a:solidFill>
                        </a:rPr>
                        <a:t>（</a:t>
                      </a:r>
                      <a:r>
                        <a:rPr lang="en-US" altLang="zh-CN" sz="2800" b="1" dirty="0" smtClean="0">
                          <a:solidFill>
                            <a:srgbClr val="FF0000"/>
                          </a:solidFill>
                        </a:rPr>
                        <a:t>5</a:t>
                      </a:r>
                      <a:r>
                        <a:rPr lang="zh-CN" altLang="en-US" sz="2800" b="1" dirty="0" smtClean="0">
                          <a:solidFill>
                            <a:srgbClr val="FF0000"/>
                          </a:solidFill>
                        </a:rPr>
                        <a:t>）影响</a:t>
                      </a:r>
                      <a:endParaRPr lang="zh-CN" altLang="en-US" sz="2800" b="1" dirty="0">
                        <a:solidFill>
                          <a:srgbClr val="FF0000"/>
                        </a:solidFill>
                      </a:endParaRPr>
                    </a:p>
                  </a:txBody>
                  <a:tcPr/>
                </a:tc>
                <a:tc>
                  <a:txBody>
                    <a:bodyPr/>
                    <a:lstStyle/>
                    <a:p>
                      <a:pPr>
                        <a:buNone/>
                      </a:pPr>
                      <a:endParaRPr lang="zh-CN" altLang="en-US" sz="2800" dirty="0"/>
                    </a:p>
                  </a:txBody>
                  <a:tcPr/>
                </a:tc>
              </a:tr>
            </a:tbl>
          </a:graphicData>
        </a:graphic>
      </p:graphicFrame>
      <p:sp>
        <p:nvSpPr>
          <p:cNvPr id="36871" name="矩形 36870"/>
          <p:cNvSpPr/>
          <p:nvPr/>
        </p:nvSpPr>
        <p:spPr>
          <a:xfrm>
            <a:off x="3620770" y="2327466"/>
            <a:ext cx="3791423" cy="523220"/>
          </a:xfrm>
          <a:prstGeom prst="rect">
            <a:avLst/>
          </a:prstGeom>
          <a:noFill/>
          <a:ln w="9525">
            <a:noFill/>
          </a:ln>
        </p:spPr>
        <p:txBody>
          <a:bodyPr wrap="none" anchor="t">
            <a:spAutoFit/>
          </a:bodyPr>
          <a:lstStyle/>
          <a:p>
            <a:r>
              <a:rPr lang="zh-CN" altLang="en-US" sz="2800" b="1" dirty="0">
                <a:latin typeface="黑体" panose="02010609060101010101" pitchFamily="49" charset="-122"/>
                <a:ea typeface="黑体" panose="02010609060101010101" pitchFamily="49" charset="-122"/>
              </a:rPr>
              <a:t>政府掌握大批无主荒地</a:t>
            </a:r>
            <a:endParaRPr lang="zh-CN" altLang="en-US" sz="2800" b="1" dirty="0">
              <a:latin typeface="黑体" panose="02010609060101010101" pitchFamily="49" charset="-122"/>
              <a:ea typeface="黑体" panose="02010609060101010101" pitchFamily="49" charset="-122"/>
            </a:endParaRPr>
          </a:p>
        </p:txBody>
      </p:sp>
      <p:sp>
        <p:nvSpPr>
          <p:cNvPr id="36875" name="文本框 36874"/>
          <p:cNvSpPr txBox="1"/>
          <p:nvPr/>
        </p:nvSpPr>
        <p:spPr>
          <a:xfrm>
            <a:off x="2925085" y="1689415"/>
            <a:ext cx="8529851" cy="523220"/>
          </a:xfrm>
          <a:prstGeom prst="rect">
            <a:avLst/>
          </a:prstGeom>
          <a:noFill/>
          <a:ln w="9525">
            <a:noFill/>
          </a:ln>
        </p:spPr>
        <p:txBody>
          <a:bodyPr wrap="square" anchor="t">
            <a:spAutoFit/>
          </a:bodyPr>
          <a:lstStyle/>
          <a:p>
            <a:r>
              <a:rPr lang="zh-CN" altLang="en-US" sz="2800" b="1" dirty="0" smtClean="0">
                <a:latin typeface="黑体" panose="02010609060101010101" pitchFamily="49" charset="-122"/>
                <a:ea typeface="黑体" panose="02010609060101010101" pitchFamily="49" charset="-122"/>
              </a:rPr>
              <a:t>解决</a:t>
            </a:r>
            <a:r>
              <a:rPr lang="zh-CN" altLang="en-US" sz="2800" b="1" dirty="0">
                <a:latin typeface="黑体" panose="02010609060101010101" pitchFamily="49" charset="-122"/>
                <a:ea typeface="黑体" panose="02010609060101010101" pitchFamily="49" charset="-122"/>
              </a:rPr>
              <a:t>土地问题，保证政府的财政收入</a:t>
            </a:r>
            <a:endParaRPr lang="zh-CN" altLang="en-US" sz="2800" b="1" dirty="0">
              <a:latin typeface="黑体" panose="02010609060101010101" pitchFamily="49" charset="-122"/>
              <a:ea typeface="黑体" panose="02010609060101010101" pitchFamily="49" charset="-122"/>
            </a:endParaRPr>
          </a:p>
        </p:txBody>
      </p:sp>
      <p:sp>
        <p:nvSpPr>
          <p:cNvPr id="36883" name="矩形 36882"/>
          <p:cNvSpPr/>
          <p:nvPr/>
        </p:nvSpPr>
        <p:spPr>
          <a:xfrm>
            <a:off x="2739781" y="3192733"/>
            <a:ext cx="1447800" cy="523220"/>
          </a:xfrm>
          <a:prstGeom prst="rect">
            <a:avLst/>
          </a:prstGeom>
          <a:noFill/>
          <a:ln w="9525">
            <a:noFill/>
          </a:ln>
        </p:spPr>
        <p:txBody>
          <a:bodyPr anchor="t">
            <a:spAutoFit/>
          </a:bodyPr>
          <a:lstStyle/>
          <a:p>
            <a:r>
              <a:rPr lang="zh-CN" altLang="en-US" sz="2800" b="1" dirty="0">
                <a:latin typeface="楷体_GB2312" pitchFamily="49" charset="-122"/>
                <a:ea typeface="黑体" panose="02010609060101010101" pitchFamily="49" charset="-122"/>
              </a:rPr>
              <a:t>国家</a:t>
            </a:r>
            <a:endParaRPr lang="zh-CN" altLang="en-US" sz="2800" b="1" dirty="0">
              <a:latin typeface="楷体_GB2312" pitchFamily="49" charset="-122"/>
              <a:ea typeface="黑体" panose="02010609060101010101" pitchFamily="49" charset="-122"/>
            </a:endParaRPr>
          </a:p>
        </p:txBody>
      </p:sp>
      <p:sp>
        <p:nvSpPr>
          <p:cNvPr id="36884" name="矩形 36883"/>
          <p:cNvSpPr/>
          <p:nvPr/>
        </p:nvSpPr>
        <p:spPr>
          <a:xfrm>
            <a:off x="6359749" y="3114067"/>
            <a:ext cx="1660525" cy="523220"/>
          </a:xfrm>
          <a:prstGeom prst="rect">
            <a:avLst/>
          </a:prstGeom>
          <a:noFill/>
          <a:ln w="9525">
            <a:noFill/>
          </a:ln>
        </p:spPr>
        <p:txBody>
          <a:bodyPr anchor="t">
            <a:spAutoFit/>
          </a:bodyPr>
          <a:lstStyle/>
          <a:p>
            <a:r>
              <a:rPr lang="zh-CN" altLang="en-US" sz="2800" b="1" dirty="0">
                <a:latin typeface="楷体_GB2312" pitchFamily="49" charset="-122"/>
                <a:ea typeface="黑体" panose="02010609060101010101" pitchFamily="49" charset="-122"/>
              </a:rPr>
              <a:t>农民</a:t>
            </a:r>
            <a:endParaRPr lang="zh-CN" altLang="en-US" sz="2800" b="1" dirty="0">
              <a:latin typeface="楷体_GB2312" pitchFamily="49" charset="-122"/>
              <a:ea typeface="黑体" panose="02010609060101010101" pitchFamily="49" charset="-122"/>
            </a:endParaRPr>
          </a:p>
        </p:txBody>
      </p:sp>
      <p:grpSp>
        <p:nvGrpSpPr>
          <p:cNvPr id="36885" name="组合 36884"/>
          <p:cNvGrpSpPr/>
          <p:nvPr/>
        </p:nvGrpSpPr>
        <p:grpSpPr>
          <a:xfrm>
            <a:off x="3464047" y="3489853"/>
            <a:ext cx="3505200" cy="523875"/>
            <a:chOff x="1440" y="1632"/>
            <a:chExt cx="2208" cy="330"/>
          </a:xfrm>
        </p:grpSpPr>
        <p:sp>
          <p:nvSpPr>
            <p:cNvPr id="17425" name="文本框 36885"/>
            <p:cNvSpPr txBox="1"/>
            <p:nvPr/>
          </p:nvSpPr>
          <p:spPr>
            <a:xfrm>
              <a:off x="1440" y="1632"/>
              <a:ext cx="2208" cy="330"/>
            </a:xfrm>
            <a:prstGeom prst="rect">
              <a:avLst/>
            </a:prstGeom>
            <a:noFill/>
            <a:ln w="9525">
              <a:noFill/>
            </a:ln>
          </p:spPr>
          <p:txBody>
            <a:bodyPr anchor="t">
              <a:spAutoFit/>
            </a:bodyPr>
            <a:lstStyle/>
            <a:p>
              <a:pPr>
                <a:spcBef>
                  <a:spcPct val="50000"/>
                </a:spcBef>
              </a:pPr>
              <a:r>
                <a:rPr lang="zh-CN" altLang="en-US" sz="2800" b="1" dirty="0">
                  <a:solidFill>
                    <a:srgbClr val="0000FF"/>
                  </a:solidFill>
                  <a:latin typeface="Verdana" panose="020B0604030504040204" pitchFamily="34" charset="0"/>
                  <a:ea typeface="黑体" panose="02010609060101010101" pitchFamily="49" charset="-122"/>
                </a:rPr>
                <a:t>租税、徭役和兵役</a:t>
              </a:r>
              <a:endParaRPr lang="zh-CN" altLang="en-US" sz="2800" b="1" dirty="0">
                <a:solidFill>
                  <a:srgbClr val="0000FF"/>
                </a:solidFill>
                <a:latin typeface="Verdana" panose="020B0604030504040204" pitchFamily="34" charset="0"/>
                <a:ea typeface="黑体" panose="02010609060101010101" pitchFamily="49" charset="-122"/>
              </a:endParaRPr>
            </a:p>
          </p:txBody>
        </p:sp>
        <p:sp>
          <p:nvSpPr>
            <p:cNvPr id="17426" name="直接连接符 36886"/>
            <p:cNvSpPr/>
            <p:nvPr/>
          </p:nvSpPr>
          <p:spPr>
            <a:xfrm flipH="1">
              <a:off x="1776" y="1632"/>
              <a:ext cx="1104" cy="0"/>
            </a:xfrm>
            <a:prstGeom prst="line">
              <a:avLst/>
            </a:prstGeom>
            <a:ln w="19050" cap="flat" cmpd="sng">
              <a:solidFill>
                <a:schemeClr val="tx1"/>
              </a:solidFill>
              <a:prstDash val="solid"/>
              <a:round/>
              <a:headEnd type="none" w="med" len="med"/>
              <a:tailEnd type="triangle" w="med" len="med"/>
            </a:ln>
          </p:spPr>
        </p:sp>
      </p:grpSp>
      <p:grpSp>
        <p:nvGrpSpPr>
          <p:cNvPr id="36888" name="组合 36887"/>
          <p:cNvGrpSpPr/>
          <p:nvPr/>
        </p:nvGrpSpPr>
        <p:grpSpPr>
          <a:xfrm>
            <a:off x="4061906" y="2829085"/>
            <a:ext cx="1752600" cy="523875"/>
            <a:chOff x="1584" y="1248"/>
            <a:chExt cx="1104" cy="330"/>
          </a:xfrm>
        </p:grpSpPr>
        <p:sp>
          <p:nvSpPr>
            <p:cNvPr id="17428" name="直接连接符 36888"/>
            <p:cNvSpPr/>
            <p:nvPr/>
          </p:nvSpPr>
          <p:spPr>
            <a:xfrm>
              <a:off x="1584" y="1536"/>
              <a:ext cx="1104" cy="0"/>
            </a:xfrm>
            <a:prstGeom prst="line">
              <a:avLst/>
            </a:prstGeom>
            <a:ln w="19050" cap="flat" cmpd="sng">
              <a:solidFill>
                <a:schemeClr val="tx1"/>
              </a:solidFill>
              <a:prstDash val="solid"/>
              <a:round/>
              <a:headEnd type="none" w="med" len="med"/>
              <a:tailEnd type="triangle" w="med" len="med"/>
            </a:ln>
          </p:spPr>
        </p:sp>
        <p:sp>
          <p:nvSpPr>
            <p:cNvPr id="17429" name="文本框 36889"/>
            <p:cNvSpPr txBox="1"/>
            <p:nvPr/>
          </p:nvSpPr>
          <p:spPr>
            <a:xfrm>
              <a:off x="1776" y="1248"/>
              <a:ext cx="864" cy="330"/>
            </a:xfrm>
            <a:prstGeom prst="rect">
              <a:avLst/>
            </a:prstGeom>
            <a:noFill/>
            <a:ln w="9525">
              <a:noFill/>
            </a:ln>
          </p:spPr>
          <p:txBody>
            <a:bodyPr anchor="t">
              <a:spAutoFit/>
            </a:bodyPr>
            <a:lstStyle/>
            <a:p>
              <a:pPr>
                <a:spcBef>
                  <a:spcPct val="50000"/>
                </a:spcBef>
              </a:pPr>
              <a:r>
                <a:rPr lang="zh-CN" altLang="en-US" sz="2800" b="1" dirty="0">
                  <a:solidFill>
                    <a:srgbClr val="0000FF"/>
                  </a:solidFill>
                  <a:latin typeface="Verdana" panose="020B0604030504040204" pitchFamily="34" charset="0"/>
                  <a:ea typeface="黑体" panose="02010609060101010101" pitchFamily="49" charset="-122"/>
                </a:rPr>
                <a:t>土地</a:t>
              </a:r>
              <a:endParaRPr lang="zh-CN" altLang="en-US" sz="2800" b="1" dirty="0">
                <a:solidFill>
                  <a:srgbClr val="0000FF"/>
                </a:solidFill>
                <a:latin typeface="Verdana" panose="020B0604030504040204" pitchFamily="34" charset="0"/>
                <a:ea typeface="黑体" panose="02010609060101010101" pitchFamily="49" charset="-122"/>
              </a:endParaRPr>
            </a:p>
          </p:txBody>
        </p:sp>
      </p:grpSp>
      <p:sp>
        <p:nvSpPr>
          <p:cNvPr id="36892" name="文本框 36891"/>
          <p:cNvSpPr txBox="1"/>
          <p:nvPr/>
        </p:nvSpPr>
        <p:spPr>
          <a:xfrm>
            <a:off x="4237114" y="4147853"/>
            <a:ext cx="3810000" cy="523220"/>
          </a:xfrm>
          <a:prstGeom prst="rect">
            <a:avLst/>
          </a:prstGeom>
          <a:noFill/>
          <a:ln w="9525">
            <a:noFill/>
          </a:ln>
        </p:spPr>
        <p:txBody>
          <a:bodyPr>
            <a:spAutoFit/>
          </a:bodyPr>
          <a:lstStyle/>
          <a:p>
            <a:r>
              <a:rPr lang="zh-CN" altLang="en-US"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土地</a:t>
            </a:r>
            <a:r>
              <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国有制</a:t>
            </a:r>
            <a:endPar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36876" name="矩形 36875"/>
          <p:cNvSpPr/>
          <p:nvPr/>
        </p:nvSpPr>
        <p:spPr>
          <a:xfrm>
            <a:off x="2322081" y="4699374"/>
            <a:ext cx="6832450" cy="1384995"/>
          </a:xfrm>
          <a:prstGeom prst="rect">
            <a:avLst/>
          </a:prstGeom>
          <a:noFill/>
          <a:ln w="9525">
            <a:noFill/>
          </a:ln>
        </p:spPr>
        <p:txBody>
          <a:bodyPr wrap="square" anchor="t">
            <a:spAutoFit/>
          </a:bodyPr>
          <a:lstStyle/>
          <a:p>
            <a:r>
              <a:rPr lang="zh-CN" altLang="en-US" sz="2800" b="1" dirty="0">
                <a:latin typeface="黑体" panose="02010609060101010101" pitchFamily="49" charset="-122"/>
                <a:ea typeface="黑体" panose="02010609060101010101" pitchFamily="49" charset="-122"/>
              </a:rPr>
              <a:t>抑制了土地兼并</a:t>
            </a:r>
            <a:r>
              <a:rPr lang="zh-CN" altLang="en-US" sz="2800" b="1" dirty="0" smtClean="0">
                <a:latin typeface="黑体" panose="02010609060101010101" pitchFamily="49" charset="-122"/>
                <a:ea typeface="黑体" panose="02010609060101010101" pitchFamily="49" charset="-122"/>
              </a:rPr>
              <a:t>，缓和社会矛盾，有利于</a:t>
            </a:r>
            <a:r>
              <a:rPr lang="zh-CN" altLang="en-US" sz="2800" b="1" dirty="0">
                <a:latin typeface="黑体" panose="02010609060101010101" pitchFamily="49" charset="-122"/>
                <a:ea typeface="黑体" panose="02010609060101010101" pitchFamily="49" charset="-122"/>
              </a:rPr>
              <a:t>国家征收赋税和徭役</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促进北方经济恢复与</a:t>
            </a:r>
            <a:r>
              <a:rPr lang="zh-CN" altLang="en-US" sz="2800" b="1" dirty="0" smtClean="0">
                <a:latin typeface="黑体" panose="02010609060101010101" pitchFamily="49" charset="-122"/>
                <a:ea typeface="黑体" panose="02010609060101010101" pitchFamily="49" charset="-122"/>
              </a:rPr>
              <a:t>发展</a:t>
            </a:r>
            <a:r>
              <a:rPr lang="zh-CN" altLang="en-US" sz="2800" b="1" dirty="0">
                <a:latin typeface="黑体" panose="02010609060101010101" pitchFamily="49" charset="-122"/>
                <a:ea typeface="黑体" panose="02010609060101010101" pitchFamily="49" charset="-122"/>
              </a:rPr>
              <a:t>。</a:t>
            </a:r>
            <a:endParaRPr lang="zh-CN" altLang="en-US" sz="2800" b="1" dirty="0">
              <a:latin typeface="黑体" panose="02010609060101010101" pitchFamily="49" charset="-122"/>
              <a:ea typeface="黑体" panose="02010609060101010101" pitchFamily="49" charset="-122"/>
            </a:endParaRPr>
          </a:p>
        </p:txBody>
      </p:sp>
      <p:sp>
        <p:nvSpPr>
          <p:cNvPr id="3" name="文本框 2"/>
          <p:cNvSpPr txBox="1"/>
          <p:nvPr/>
        </p:nvSpPr>
        <p:spPr>
          <a:xfrm>
            <a:off x="9837276" y="1398518"/>
            <a:ext cx="2110548" cy="1384995"/>
          </a:xfrm>
          <a:prstGeom prst="rect">
            <a:avLst/>
          </a:prstGeom>
          <a:solidFill>
            <a:srgbClr val="EFC99C"/>
          </a:solidFill>
          <a:ln w="12700" cmpd="sng">
            <a:noFill/>
            <a:prstDash val="solid"/>
          </a:ln>
        </p:spPr>
        <p:txBody>
          <a:bodyPr wrap="square" rtlCol="0" anchor="t">
            <a:spAutoFit/>
          </a:bodyPr>
          <a:lstStyle/>
          <a:p>
            <a:pPr algn="l"/>
            <a:r>
              <a:rPr lang="zh-CN" altLang="en-US" sz="2800" b="1" dirty="0">
                <a:latin typeface="楷体" panose="02010609060101010101" pitchFamily="49" charset="-122"/>
                <a:ea typeface="楷体" panose="02010609060101010101" pitchFamily="49" charset="-122"/>
                <a:sym typeface="+mn-ea"/>
              </a:rPr>
              <a:t>落后的经济结构 </a:t>
            </a:r>
            <a:endParaRPr lang="en-US" altLang="zh-CN" sz="2800" b="1" dirty="0" smtClean="0">
              <a:latin typeface="楷体" panose="02010609060101010101" pitchFamily="49" charset="-122"/>
              <a:ea typeface="楷体" panose="02010609060101010101" pitchFamily="49" charset="-122"/>
              <a:sym typeface="+mn-ea"/>
            </a:endParaRPr>
          </a:p>
          <a:p>
            <a:pPr algn="l"/>
            <a:r>
              <a:rPr lang="zh-CN" altLang="en-US" sz="2800" b="1" dirty="0" smtClean="0">
                <a:latin typeface="楷体" panose="02010609060101010101" pitchFamily="49" charset="-122"/>
                <a:ea typeface="楷体" panose="02010609060101010101" pitchFamily="49" charset="-122"/>
                <a:sym typeface="+mn-ea"/>
              </a:rPr>
              <a:t>（</a:t>
            </a:r>
            <a:r>
              <a:rPr lang="zh-CN" altLang="en-US" sz="2800" b="1" dirty="0">
                <a:latin typeface="楷体" panose="02010609060101010101" pitchFamily="49" charset="-122"/>
                <a:ea typeface="楷体" panose="02010609060101010101" pitchFamily="49" charset="-122"/>
                <a:sym typeface="+mn-ea"/>
              </a:rPr>
              <a:t>游牧经济）</a:t>
            </a:r>
            <a:endParaRPr lang="zh-CN" altLang="en-US" sz="2800" b="1" dirty="0">
              <a:latin typeface="楷体" panose="02010609060101010101" pitchFamily="49" charset="-122"/>
              <a:ea typeface="楷体" panose="02010609060101010101" pitchFamily="49" charset="-122"/>
              <a:sym typeface="+mn-ea"/>
            </a:endParaRPr>
          </a:p>
        </p:txBody>
      </p:sp>
      <p:sp>
        <p:nvSpPr>
          <p:cNvPr id="4" name="文本框 3">
            <a:hlinkClick r:id="rId2" action="ppaction://hlinksldjump"/>
          </p:cNvPr>
          <p:cNvSpPr txBox="1"/>
          <p:nvPr/>
        </p:nvSpPr>
        <p:spPr>
          <a:xfrm>
            <a:off x="9814445" y="4125172"/>
            <a:ext cx="2188613" cy="1815882"/>
          </a:xfrm>
          <a:prstGeom prst="rect">
            <a:avLst/>
          </a:prstGeom>
          <a:solidFill>
            <a:srgbClr val="EFC99C"/>
          </a:solidFill>
          <a:ln w="12700" cmpd="sng">
            <a:noFill/>
            <a:prstDash val="solid"/>
          </a:ln>
        </p:spPr>
        <p:txBody>
          <a:bodyPr wrap="square" rtlCol="0" anchor="t">
            <a:spAutoFit/>
          </a:bodyPr>
          <a:lstStyle/>
          <a:p>
            <a:pPr algn="l"/>
            <a:r>
              <a:rPr lang="zh-CN" altLang="en-US" sz="2800" b="1" dirty="0">
                <a:latin typeface="楷体" panose="02010609060101010101" pitchFamily="49" charset="-122"/>
                <a:ea typeface="楷体" panose="02010609060101010101" pitchFamily="49" charset="-122"/>
                <a:sym typeface="+mn-ea"/>
              </a:rPr>
              <a:t>先进的</a:t>
            </a:r>
            <a:r>
              <a:rPr lang="zh-CN" altLang="en-US" sz="2800" b="1" dirty="0">
                <a:solidFill>
                  <a:srgbClr val="FF0000"/>
                </a:solidFill>
                <a:latin typeface="楷体" panose="02010609060101010101" pitchFamily="49" charset="-122"/>
                <a:ea typeface="楷体" panose="02010609060101010101" pitchFamily="49" charset="-122"/>
                <a:sym typeface="+mn-ea"/>
              </a:rPr>
              <a:t>封建化</a:t>
            </a:r>
            <a:r>
              <a:rPr lang="zh-CN" altLang="en-US" sz="2800" b="1" dirty="0">
                <a:latin typeface="楷体" panose="02010609060101010101" pitchFamily="49" charset="-122"/>
                <a:ea typeface="楷体" panose="02010609060101010101" pitchFamily="49" charset="-122"/>
                <a:sym typeface="+mn-ea"/>
              </a:rPr>
              <a:t>的经济</a:t>
            </a:r>
            <a:r>
              <a:rPr lang="zh-CN" altLang="en-US" sz="2800" b="1" dirty="0" smtClean="0">
                <a:latin typeface="楷体" panose="02010609060101010101" pitchFamily="49" charset="-122"/>
                <a:ea typeface="楷体" panose="02010609060101010101" pitchFamily="49" charset="-122"/>
                <a:sym typeface="+mn-ea"/>
              </a:rPr>
              <a:t>结构</a:t>
            </a:r>
            <a:endParaRPr lang="en-US" altLang="zh-CN" sz="2800" b="1" dirty="0" smtClean="0">
              <a:latin typeface="楷体" panose="02010609060101010101" pitchFamily="49" charset="-122"/>
              <a:ea typeface="楷体" panose="02010609060101010101" pitchFamily="49" charset="-122"/>
              <a:sym typeface="+mn-ea"/>
            </a:endParaRPr>
          </a:p>
          <a:p>
            <a:pPr algn="l"/>
            <a:r>
              <a:rPr lang="zh-CN" altLang="en-US" sz="2800" b="1" dirty="0" smtClean="0">
                <a:latin typeface="楷体" panose="02010609060101010101" pitchFamily="49" charset="-122"/>
                <a:ea typeface="楷体" panose="02010609060101010101" pitchFamily="49" charset="-122"/>
                <a:sym typeface="+mn-ea"/>
              </a:rPr>
              <a:t>（</a:t>
            </a:r>
            <a:r>
              <a:rPr lang="zh-CN" altLang="en-US" sz="2800" b="1" dirty="0">
                <a:latin typeface="楷体" panose="02010609060101010101" pitchFamily="49" charset="-122"/>
                <a:ea typeface="楷体" panose="02010609060101010101" pitchFamily="49" charset="-122"/>
                <a:sym typeface="+mn-ea"/>
              </a:rPr>
              <a:t>农耕经济） </a:t>
            </a:r>
            <a:endParaRPr lang="zh-CN" altLang="en-US" sz="2800" b="1" dirty="0">
              <a:latin typeface="楷体" panose="02010609060101010101" pitchFamily="49" charset="-122"/>
              <a:ea typeface="楷体" panose="02010609060101010101" pitchFamily="49" charset="-122"/>
              <a:sym typeface="+mn-ea"/>
            </a:endParaRPr>
          </a:p>
        </p:txBody>
      </p:sp>
      <p:sp>
        <p:nvSpPr>
          <p:cNvPr id="5" name="下箭头 4"/>
          <p:cNvSpPr/>
          <p:nvPr/>
        </p:nvSpPr>
        <p:spPr>
          <a:xfrm>
            <a:off x="10630905" y="3031115"/>
            <a:ext cx="643890" cy="846455"/>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rPr>
              <a:t>过渡</a:t>
            </a:r>
            <a:endParaRPr lang="zh-CN" altLang="en-US" sz="2400" b="1" dirty="0">
              <a:solidFill>
                <a:schemeClr val="tx1"/>
              </a:solidFill>
            </a:endParaRPr>
          </a:p>
        </p:txBody>
      </p:sp>
      <p:grpSp>
        <p:nvGrpSpPr>
          <p:cNvPr id="22" name="组合 21"/>
          <p:cNvGrpSpPr/>
          <p:nvPr/>
        </p:nvGrpSpPr>
        <p:grpSpPr>
          <a:xfrm>
            <a:off x="351686" y="777982"/>
            <a:ext cx="4425029" cy="665197"/>
            <a:chOff x="875844" y="2777935"/>
            <a:chExt cx="4425029" cy="665197"/>
          </a:xfrm>
        </p:grpSpPr>
        <p:sp>
          <p:nvSpPr>
            <p:cNvPr id="23" name="矩形 22"/>
            <p:cNvSpPr/>
            <p:nvPr/>
          </p:nvSpPr>
          <p:spPr>
            <a:xfrm>
              <a:off x="1541040" y="2813696"/>
              <a:ext cx="3759833"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经济：均田制</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24" name="椭圆 23"/>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1</a:t>
              </a:r>
              <a:endParaRPr lang="zh-CN" altLang="en-US" sz="4000" dirty="0">
                <a:solidFill>
                  <a:schemeClr val="bg1"/>
                </a:solidFill>
              </a:endParaRPr>
            </a:p>
          </p:txBody>
        </p:sp>
      </p:grpSp>
      <p:sp>
        <p:nvSpPr>
          <p:cNvPr id="25" name="矩形 24"/>
          <p:cNvSpPr/>
          <p:nvPr/>
        </p:nvSpPr>
        <p:spPr>
          <a:xfrm>
            <a:off x="7732748" y="3011950"/>
            <a:ext cx="1660525" cy="830997"/>
          </a:xfrm>
          <a:prstGeom prst="rect">
            <a:avLst/>
          </a:prstGeom>
          <a:noFill/>
          <a:ln w="9525">
            <a:noFill/>
          </a:ln>
        </p:spPr>
        <p:txBody>
          <a:bodyPr anchor="t">
            <a:spAutoFit/>
          </a:bodyPr>
          <a:lstStyle/>
          <a:p>
            <a:r>
              <a:rPr lang="zh-CN" altLang="en-US" sz="2400" b="1" dirty="0" smtClean="0">
                <a:latin typeface="楷体_GB2312" pitchFamily="49" charset="-122"/>
                <a:ea typeface="黑体" panose="02010609060101010101" pitchFamily="49" charset="-122"/>
              </a:rPr>
              <a:t>（课本</a:t>
            </a:r>
            <a:r>
              <a:rPr lang="en-US" altLang="zh-CN" sz="2400" b="1" dirty="0" smtClean="0">
                <a:latin typeface="楷体_GB2312" pitchFamily="49" charset="-122"/>
                <a:ea typeface="黑体" panose="02010609060101010101" pitchFamily="49" charset="-122"/>
              </a:rPr>
              <a:t>P27</a:t>
            </a:r>
            <a:r>
              <a:rPr lang="zh-CN" altLang="en-US" sz="2400" b="1" dirty="0" smtClean="0">
                <a:latin typeface="楷体_GB2312" pitchFamily="49" charset="-122"/>
                <a:ea typeface="黑体" panose="02010609060101010101" pitchFamily="49" charset="-122"/>
              </a:rPr>
              <a:t>第</a:t>
            </a:r>
            <a:r>
              <a:rPr lang="en-US" altLang="zh-CN" sz="2400" b="1" dirty="0" smtClean="0">
                <a:latin typeface="楷体_GB2312" pitchFamily="49" charset="-122"/>
                <a:ea typeface="黑体" panose="02010609060101010101" pitchFamily="49" charset="-122"/>
              </a:rPr>
              <a:t>3</a:t>
            </a:r>
            <a:r>
              <a:rPr lang="zh-CN" altLang="en-US" sz="2400" b="1" dirty="0" smtClean="0">
                <a:latin typeface="楷体_GB2312" pitchFamily="49" charset="-122"/>
                <a:ea typeface="黑体" panose="02010609060101010101" pitchFamily="49" charset="-122"/>
              </a:rPr>
              <a:t>段）</a:t>
            </a:r>
            <a:endParaRPr lang="zh-CN" altLang="en-US" sz="2400" b="1" dirty="0">
              <a:latin typeface="楷体_GB2312" pitchFamily="49" charset="-122"/>
              <a:ea typeface="黑体" panose="02010609060101010101" pitchFamily="49" charset="-122"/>
            </a:endParaRPr>
          </a:p>
        </p:txBody>
      </p:sp>
      <p:sp>
        <p:nvSpPr>
          <p:cNvPr id="26" name="Rectangle 10"/>
          <p:cNvSpPr>
            <a:spLocks noChangeArrowheads="1"/>
          </p:cNvSpPr>
          <p:nvPr/>
        </p:nvSpPr>
        <p:spPr bwMode="auto">
          <a:xfrm>
            <a:off x="0" y="202607"/>
            <a:ext cx="3224212" cy="584775"/>
          </a:xfrm>
          <a:prstGeom prst="rect">
            <a:avLst/>
          </a:prstGeom>
          <a:noFill/>
          <a:ln>
            <a:noFill/>
          </a:ln>
          <a:effectLst/>
          <a:extLst>
            <a:ext uri="{909E8E84-426E-40DD-AFC4-6F175D3DCCD1}">
              <a14:hiddenFill xmlns:a14="http://schemas.microsoft.com/office/drawing/2010/main">
                <a:solidFill>
                  <a:srgbClr val="FFFF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b="1" dirty="0">
                <a:solidFill>
                  <a:srgbClr val="0000FF"/>
                </a:solidFill>
                <a:latin typeface="华文中宋" panose="02010600040101010101" pitchFamily="2" charset="-122"/>
                <a:ea typeface="华文中宋" panose="02010600040101010101" pitchFamily="2" charset="-122"/>
              </a:rPr>
              <a:t>（一）前期</a:t>
            </a:r>
            <a:endParaRPr lang="zh-CN" altLang="en-US" sz="3200" b="1" dirty="0">
              <a:solidFill>
                <a:srgbClr val="0000FF"/>
              </a:solidFill>
              <a:latin typeface="华文中宋" panose="02010600040101010101" pitchFamily="2" charset="-122"/>
              <a:ea typeface="华文中宋" panose="02010600040101010101" pitchFamily="2" charset="-122"/>
            </a:endParaRPr>
          </a:p>
        </p:txBody>
      </p:sp>
      <p:sp>
        <p:nvSpPr>
          <p:cNvPr id="27" name="Rectangle 11"/>
          <p:cNvSpPr>
            <a:spLocks noChangeArrowheads="1"/>
          </p:cNvSpPr>
          <p:nvPr/>
        </p:nvSpPr>
        <p:spPr bwMode="auto">
          <a:xfrm>
            <a:off x="2332176" y="202607"/>
            <a:ext cx="7488238" cy="579437"/>
          </a:xfrm>
          <a:prstGeom prst="rect">
            <a:avLst/>
          </a:prstGeom>
          <a:solidFill>
            <a:srgbClr val="3366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b="1" dirty="0">
                <a:solidFill>
                  <a:schemeClr val="bg1"/>
                </a:solidFill>
                <a:latin typeface="华文中宋" panose="02010600040101010101" pitchFamily="2" charset="-122"/>
                <a:ea typeface="华文中宋" panose="02010600040101010101" pitchFamily="2" charset="-122"/>
              </a:rPr>
              <a:t>特点：冯太后主持，重点是创建新制度</a:t>
            </a:r>
            <a:endParaRPr lang="zh-CN" altLang="en-US" sz="3200" b="1" dirty="0">
              <a:solidFill>
                <a:schemeClr val="bg1"/>
              </a:solidFill>
              <a:latin typeface="华文中宋" panose="02010600040101010101" pitchFamily="2" charset="-122"/>
              <a:ea typeface="华文中宋" panose="02010600040101010101" pitchFamily="2" charset="-122"/>
            </a:endParaRPr>
          </a:p>
        </p:txBody>
      </p:sp>
      <p:sp>
        <p:nvSpPr>
          <p:cNvPr id="6" name="动作按钮: 前进或下一项 5">
            <a:hlinkClick r:id="" action="ppaction://hlinkshowjump?jump=nextslide" highlightClick="1"/>
          </p:cNvPr>
          <p:cNvSpPr/>
          <p:nvPr/>
        </p:nvSpPr>
        <p:spPr>
          <a:xfrm>
            <a:off x="9006570" y="3671214"/>
            <a:ext cx="295922" cy="297775"/>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133049"/>
    </mc:Choice>
    <mc:Fallback>
      <p:transition spd="slow" advTm="1330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871"/>
                                        </p:tgtEl>
                                        <p:attrNameLst>
                                          <p:attrName>style.visibility</p:attrName>
                                        </p:attrNameLst>
                                      </p:cBhvr>
                                      <p:to>
                                        <p:strVal val="visible"/>
                                      </p:to>
                                    </p:set>
                                    <p:anim calcmode="lin" valueType="num">
                                      <p:cBhvr additive="base">
                                        <p:cTn id="7" dur="500" fill="hold"/>
                                        <p:tgtEl>
                                          <p:spTgt spid="36871"/>
                                        </p:tgtEl>
                                        <p:attrNameLst>
                                          <p:attrName>ppt_x</p:attrName>
                                        </p:attrNameLst>
                                      </p:cBhvr>
                                      <p:tavLst>
                                        <p:tav tm="0">
                                          <p:val>
                                            <p:strVal val="#ppt_x"/>
                                          </p:val>
                                        </p:tav>
                                        <p:tav tm="100000">
                                          <p:val>
                                            <p:strVal val="#ppt_x"/>
                                          </p:val>
                                        </p:tav>
                                      </p:tavLst>
                                    </p:anim>
                                    <p:anim calcmode="lin" valueType="num">
                                      <p:cBhvr additive="base">
                                        <p:cTn id="8" dur="500" fill="hold"/>
                                        <p:tgtEl>
                                          <p:spTgt spid="3687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36883"/>
                                        </p:tgtEl>
                                        <p:attrNameLst>
                                          <p:attrName>style.visibility</p:attrName>
                                        </p:attrNameLst>
                                      </p:cBhvr>
                                      <p:to>
                                        <p:strVal val="visible"/>
                                      </p:to>
                                    </p:set>
                                    <p:animEffect transition="in" filter="wipe(left)">
                                      <p:cBhvr>
                                        <p:cTn id="13" dur="500"/>
                                        <p:tgtEl>
                                          <p:spTgt spid="36883"/>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6884"/>
                                        </p:tgtEl>
                                        <p:attrNameLst>
                                          <p:attrName>style.visibility</p:attrName>
                                        </p:attrNameLst>
                                      </p:cBhvr>
                                      <p:to>
                                        <p:strVal val="visible"/>
                                      </p:to>
                                    </p:set>
                                    <p:animEffect transition="in" filter="wipe(left)">
                                      <p:cBhvr>
                                        <p:cTn id="16" dur="500"/>
                                        <p:tgtEl>
                                          <p:spTgt spid="3688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left)">
                                      <p:cBhvr>
                                        <p:cTn id="19" dur="500"/>
                                        <p:tgtEl>
                                          <p:spTgt spid="2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36888"/>
                                        </p:tgtEl>
                                        <p:attrNameLst>
                                          <p:attrName>style.visibility</p:attrName>
                                        </p:attrNameLst>
                                      </p:cBhvr>
                                      <p:to>
                                        <p:strVal val="visible"/>
                                      </p:to>
                                    </p:set>
                                    <p:animEffect transition="in" filter="wipe(left)">
                                      <p:cBhvr>
                                        <p:cTn id="24" dur="500"/>
                                        <p:tgtEl>
                                          <p:spTgt spid="3688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nodeType="clickEffect">
                                  <p:stCondLst>
                                    <p:cond delay="0"/>
                                  </p:stCondLst>
                                  <p:childTnLst>
                                    <p:set>
                                      <p:cBhvr>
                                        <p:cTn id="28" dur="1" fill="hold">
                                          <p:stCondLst>
                                            <p:cond delay="0"/>
                                          </p:stCondLst>
                                        </p:cTn>
                                        <p:tgtEl>
                                          <p:spTgt spid="36885"/>
                                        </p:tgtEl>
                                        <p:attrNameLst>
                                          <p:attrName>style.visibility</p:attrName>
                                        </p:attrNameLst>
                                      </p:cBhvr>
                                      <p:to>
                                        <p:strVal val="visible"/>
                                      </p:to>
                                    </p:set>
                                    <p:animEffect transition="in" filter="wipe(right)">
                                      <p:cBhvr>
                                        <p:cTn id="29" dur="500"/>
                                        <p:tgtEl>
                                          <p:spTgt spid="36885"/>
                                        </p:tgtEl>
                                      </p:cBhvr>
                                    </p:animEffect>
                                  </p:childTnLst>
                                </p:cTn>
                              </p:par>
                            </p:childTnLst>
                          </p:cTn>
                        </p:par>
                      </p:childTnLst>
                    </p:cTn>
                  </p:par>
                  <p:par>
                    <p:cTn id="30" fill="hold">
                      <p:stCondLst>
                        <p:cond delay="indefinite"/>
                      </p:stCondLst>
                      <p:childTnLst>
                        <p:par>
                          <p:cTn id="31" fill="hold">
                            <p:stCondLst>
                              <p:cond delay="0"/>
                            </p:stCondLst>
                            <p:childTnLst>
                              <p:par>
                                <p:cTn id="32" presetID="47" presetClass="entr" presetSubtype="0" fill="hold" grpId="0" nodeType="clickEffect">
                                  <p:stCondLst>
                                    <p:cond delay="0"/>
                                  </p:stCondLst>
                                  <p:childTnLst>
                                    <p:set>
                                      <p:cBhvr>
                                        <p:cTn id="33" dur="1" fill="hold">
                                          <p:stCondLst>
                                            <p:cond delay="0"/>
                                          </p:stCondLst>
                                        </p:cTn>
                                        <p:tgtEl>
                                          <p:spTgt spid="36876"/>
                                        </p:tgtEl>
                                        <p:attrNameLst>
                                          <p:attrName>style.visibility</p:attrName>
                                        </p:attrNameLst>
                                      </p:cBhvr>
                                      <p:to>
                                        <p:strVal val="visible"/>
                                      </p:to>
                                    </p:set>
                                    <p:animEffect transition="in" filter="fade">
                                      <p:cBhvr>
                                        <p:cTn id="34" dur="1000"/>
                                        <p:tgtEl>
                                          <p:spTgt spid="36876"/>
                                        </p:tgtEl>
                                      </p:cBhvr>
                                    </p:animEffect>
                                    <p:anim calcmode="lin" valueType="num">
                                      <p:cBhvr>
                                        <p:cTn id="35" dur="1000" fill="hold"/>
                                        <p:tgtEl>
                                          <p:spTgt spid="36876"/>
                                        </p:tgtEl>
                                        <p:attrNameLst>
                                          <p:attrName>ppt_x</p:attrName>
                                        </p:attrNameLst>
                                      </p:cBhvr>
                                      <p:tavLst>
                                        <p:tav tm="0">
                                          <p:val>
                                            <p:strVal val="#ppt_x"/>
                                          </p:val>
                                        </p:tav>
                                        <p:tav tm="100000">
                                          <p:val>
                                            <p:strVal val="#ppt_x"/>
                                          </p:val>
                                        </p:tav>
                                      </p:tavLst>
                                    </p:anim>
                                    <p:anim calcmode="lin" valueType="num">
                                      <p:cBhvr>
                                        <p:cTn id="36" dur="1000" fill="hold"/>
                                        <p:tgtEl>
                                          <p:spTgt spid="36876"/>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6" presetClass="entr" presetSubtype="26"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barn(inHorizontal)">
                                      <p:cBhvr>
                                        <p:cTn id="41" dur="500"/>
                                        <p:tgtEl>
                                          <p:spTgt spid="4"/>
                                        </p:tgtEl>
                                      </p:cBhvr>
                                    </p:animEffect>
                                  </p:childTnLst>
                                </p:cTn>
                              </p:par>
                              <p:par>
                                <p:cTn id="42" presetID="16" presetClass="entr" presetSubtype="26" fill="hold" grpId="0" nodeType="with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barn(inHorizontal)">
                                      <p:cBhvr>
                                        <p:cTn id="44" dur="500"/>
                                        <p:tgtEl>
                                          <p:spTgt spid="3"/>
                                        </p:tgtEl>
                                      </p:cBhvr>
                                    </p:animEffect>
                                  </p:childTnLst>
                                </p:cTn>
                              </p:par>
                              <p:par>
                                <p:cTn id="45" presetID="16" presetClass="entr" presetSubtype="26"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barn(inHorizontal)">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71" grpId="0"/>
      <p:bldP spid="36883" grpId="0"/>
      <p:bldP spid="36884" grpId="0"/>
      <p:bldP spid="36876" grpId="0"/>
      <p:bldP spid="3" grpId="0" bldLvl="0" animBg="1"/>
      <p:bldP spid="3" grpId="1" animBg="1"/>
      <p:bldP spid="4" grpId="0" bldLvl="0" animBg="1"/>
      <p:bldP spid="4" grpId="1" animBg="1"/>
      <p:bldP spid="5" grpId="0" bldLvl="0" animBg="1"/>
      <p:bldP spid="5" grpId="1" animBg="1"/>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2278856" y="5649913"/>
            <a:ext cx="3313113" cy="528637"/>
          </a:xfrm>
          <a:prstGeom prst="rect">
            <a:avLst/>
          </a:prstGeom>
          <a:solidFill>
            <a:schemeClr val="bg1"/>
          </a:solidFill>
          <a:ln w="28575" cap="flat" cmpd="sng">
            <a:solidFill>
              <a:srgbClr val="FF0000"/>
            </a:solidFill>
            <a:prstDash val="solid"/>
            <a:miter/>
            <a:headEnd type="none" w="med" len="med"/>
            <a:tailEnd type="none" w="med" len="med"/>
          </a:ln>
        </p:spPr>
        <p:txBody>
          <a:bodyPr anchor="t">
            <a:spAutoFit/>
          </a:bodyPr>
          <a:lstStyle/>
          <a:p>
            <a:pPr algn="ctr"/>
            <a:r>
              <a:rPr lang="zh-CN" altLang="en-US" sz="2800" b="1" dirty="0" smtClean="0">
                <a:latin typeface="Arial" panose="020B0604020202020204" pitchFamily="34" charset="0"/>
                <a:ea typeface="新宋体" panose="02010609030101010101" charset="-122"/>
              </a:rPr>
              <a:t>死后归还</a:t>
            </a:r>
            <a:r>
              <a:rPr lang="zh-CN" altLang="x-none" sz="2800" b="1" dirty="0" smtClean="0">
                <a:latin typeface="Arial" panose="020B0604020202020204" pitchFamily="34" charset="0"/>
                <a:ea typeface="新宋体" panose="02010609030101010101" charset="-122"/>
              </a:rPr>
              <a:t>国家</a:t>
            </a:r>
            <a:endParaRPr lang="zh-CN" altLang="x-none" sz="2800" b="1" dirty="0">
              <a:latin typeface="Arial" panose="020B0604020202020204" pitchFamily="34" charset="0"/>
              <a:ea typeface="新宋体" panose="02010609030101010101" charset="-122"/>
            </a:endParaRPr>
          </a:p>
        </p:txBody>
      </p:sp>
      <p:sp>
        <p:nvSpPr>
          <p:cNvPr id="45057" name="矩形 41985"/>
          <p:cNvSpPr/>
          <p:nvPr/>
        </p:nvSpPr>
        <p:spPr>
          <a:xfrm>
            <a:off x="6527801" y="2276476"/>
            <a:ext cx="3313113" cy="1298575"/>
          </a:xfrm>
          <a:prstGeom prst="rect">
            <a:avLst/>
          </a:prstGeom>
          <a:solidFill>
            <a:schemeClr val="bg1"/>
          </a:solidFill>
          <a:ln w="57150" cap="flat" cmpd="thinThick">
            <a:solidFill>
              <a:schemeClr val="tx1"/>
            </a:solidFill>
            <a:prstDash val="solid"/>
            <a:miter/>
            <a:headEnd type="none" w="med" len="med"/>
            <a:tailEnd type="none" w="med" len="med"/>
          </a:ln>
        </p:spPr>
        <p:txBody>
          <a:bodyPr wrap="none" anchor="ctr"/>
          <a:lstStyle/>
          <a:p>
            <a:pPr algn="ctr"/>
            <a:r>
              <a:rPr lang="zh-CN" altLang="x-none" sz="3200" b="1" dirty="0">
                <a:solidFill>
                  <a:srgbClr val="FF0000"/>
                </a:solidFill>
                <a:latin typeface="Arial" panose="020B0604020202020204" pitchFamily="34" charset="0"/>
                <a:ea typeface="新宋体" panose="02010609030101010101" charset="-122"/>
              </a:rPr>
              <a:t>桑田</a:t>
            </a:r>
            <a:endParaRPr lang="zh-CN" altLang="x-none" sz="3200" b="1" dirty="0">
              <a:solidFill>
                <a:srgbClr val="FF0000"/>
              </a:solidFill>
              <a:latin typeface="Arial" panose="020B0604020202020204" pitchFamily="34" charset="0"/>
              <a:ea typeface="新宋体" panose="02010609030101010101" charset="-122"/>
            </a:endParaRPr>
          </a:p>
        </p:txBody>
      </p:sp>
      <p:sp>
        <p:nvSpPr>
          <p:cNvPr id="45058" name="矩形 41986"/>
          <p:cNvSpPr/>
          <p:nvPr/>
        </p:nvSpPr>
        <p:spPr>
          <a:xfrm>
            <a:off x="2424113" y="1844676"/>
            <a:ext cx="3313112" cy="3673475"/>
          </a:xfrm>
          <a:prstGeom prst="rect">
            <a:avLst/>
          </a:prstGeom>
          <a:solidFill>
            <a:schemeClr val="bg1"/>
          </a:solidFill>
          <a:ln w="28575" cap="flat" cmpd="sng">
            <a:solidFill>
              <a:schemeClr val="tx1"/>
            </a:solidFill>
            <a:prstDash val="solid"/>
            <a:miter/>
            <a:headEnd type="none" w="med" len="med"/>
            <a:tailEnd type="none" w="med" len="med"/>
          </a:ln>
        </p:spPr>
        <p:txBody>
          <a:bodyPr wrap="none" anchor="ctr"/>
          <a:lstStyle/>
          <a:p>
            <a:pPr algn="ctr"/>
            <a:r>
              <a:rPr lang="zh-CN" altLang="x-none" sz="3200" b="1" dirty="0">
                <a:solidFill>
                  <a:srgbClr val="FF0000"/>
                </a:solidFill>
                <a:latin typeface="Arial" panose="020B0604020202020204" pitchFamily="34" charset="0"/>
                <a:ea typeface="新宋体" panose="02010609030101010101" charset="-122"/>
              </a:rPr>
              <a:t>露田</a:t>
            </a:r>
            <a:endParaRPr lang="zh-CN" altLang="x-none" sz="3200" b="1" dirty="0">
              <a:solidFill>
                <a:srgbClr val="FF0000"/>
              </a:solidFill>
              <a:latin typeface="Arial" panose="020B0604020202020204" pitchFamily="34" charset="0"/>
              <a:ea typeface="新宋体" panose="02010609030101010101" charset="-122"/>
            </a:endParaRPr>
          </a:p>
        </p:txBody>
      </p:sp>
      <p:sp>
        <p:nvSpPr>
          <p:cNvPr id="45059" name="矩形 41987"/>
          <p:cNvSpPr/>
          <p:nvPr/>
        </p:nvSpPr>
        <p:spPr>
          <a:xfrm>
            <a:off x="6527801" y="4375926"/>
            <a:ext cx="3386138" cy="1009650"/>
          </a:xfrm>
          <a:prstGeom prst="rect">
            <a:avLst/>
          </a:prstGeom>
          <a:solidFill>
            <a:schemeClr val="bg1"/>
          </a:solidFill>
          <a:ln w="57150" cap="flat" cmpd="thinThick">
            <a:solidFill>
              <a:schemeClr val="tx1"/>
            </a:solidFill>
            <a:prstDash val="solid"/>
            <a:miter/>
            <a:headEnd type="none" w="med" len="med"/>
            <a:tailEnd type="none" w="med" len="med"/>
          </a:ln>
        </p:spPr>
        <p:txBody>
          <a:bodyPr wrap="none" anchor="ctr"/>
          <a:lstStyle/>
          <a:p>
            <a:pPr algn="ctr"/>
            <a:r>
              <a:rPr lang="zh-CN" altLang="x-none" sz="3200" b="1" dirty="0">
                <a:solidFill>
                  <a:srgbClr val="FF0000"/>
                </a:solidFill>
                <a:latin typeface="Arial" panose="020B0604020202020204" pitchFamily="34" charset="0"/>
                <a:ea typeface="新宋体" panose="02010609030101010101" charset="-122"/>
              </a:rPr>
              <a:t>麻田</a:t>
            </a:r>
            <a:endParaRPr lang="zh-CN" altLang="x-none" sz="3200" b="1" dirty="0">
              <a:solidFill>
                <a:srgbClr val="FF0000"/>
              </a:solidFill>
              <a:latin typeface="Arial" panose="020B0604020202020204" pitchFamily="34" charset="0"/>
              <a:ea typeface="新宋体" panose="02010609030101010101" charset="-122"/>
            </a:endParaRPr>
          </a:p>
        </p:txBody>
      </p:sp>
      <p:sp>
        <p:nvSpPr>
          <p:cNvPr id="41989" name="文本框 41988"/>
          <p:cNvSpPr txBox="1"/>
          <p:nvPr/>
        </p:nvSpPr>
        <p:spPr>
          <a:xfrm>
            <a:off x="2278857" y="5639814"/>
            <a:ext cx="3313113" cy="528637"/>
          </a:xfrm>
          <a:prstGeom prst="rect">
            <a:avLst/>
          </a:prstGeom>
          <a:solidFill>
            <a:schemeClr val="bg1"/>
          </a:solidFill>
          <a:ln w="28575" cap="flat" cmpd="sng">
            <a:solidFill>
              <a:srgbClr val="FF0000"/>
            </a:solidFill>
            <a:prstDash val="solid"/>
            <a:miter/>
            <a:headEnd type="none" w="med" len="med"/>
            <a:tailEnd type="none" w="med" len="med"/>
          </a:ln>
        </p:spPr>
        <p:txBody>
          <a:bodyPr anchor="t">
            <a:spAutoFit/>
          </a:bodyPr>
          <a:lstStyle/>
          <a:p>
            <a:pPr algn="ctr"/>
            <a:r>
              <a:rPr lang="zh-CN" altLang="x-none" sz="2800" b="1" dirty="0">
                <a:latin typeface="Arial" panose="020B0604020202020204" pitchFamily="34" charset="0"/>
                <a:ea typeface="新宋体" panose="02010609030101010101" charset="-122"/>
              </a:rPr>
              <a:t>国家所有</a:t>
            </a:r>
            <a:endParaRPr lang="zh-CN" altLang="x-none" sz="2800" b="1" dirty="0">
              <a:latin typeface="Arial" panose="020B0604020202020204" pitchFamily="34" charset="0"/>
              <a:ea typeface="新宋体" panose="02010609030101010101" charset="-122"/>
            </a:endParaRPr>
          </a:p>
        </p:txBody>
      </p:sp>
      <p:sp>
        <p:nvSpPr>
          <p:cNvPr id="45062" name="文本框 41990"/>
          <p:cNvSpPr txBox="1"/>
          <p:nvPr/>
        </p:nvSpPr>
        <p:spPr>
          <a:xfrm>
            <a:off x="1828800" y="609601"/>
            <a:ext cx="8686800" cy="584775"/>
          </a:xfrm>
          <a:prstGeom prst="rect">
            <a:avLst/>
          </a:prstGeom>
          <a:solidFill>
            <a:schemeClr val="bg1"/>
          </a:solidFill>
          <a:ln w="38100" cap="flat" cmpd="sng">
            <a:solidFill>
              <a:srgbClr val="A50021"/>
            </a:solidFill>
            <a:prstDash val="solid"/>
            <a:miter/>
            <a:headEnd type="none" w="med" len="med"/>
            <a:tailEnd type="none" w="med" len="med"/>
          </a:ln>
        </p:spPr>
        <p:txBody>
          <a:bodyPr anchor="t">
            <a:spAutoFit/>
          </a:bodyPr>
          <a:lstStyle/>
          <a:p>
            <a:r>
              <a:rPr lang="zh-CN" altLang="x-none" sz="3200" b="1" dirty="0">
                <a:latin typeface="Arial" panose="020B0604020202020204" pitchFamily="34" charset="0"/>
                <a:ea typeface="新宋体" panose="02010609030101010101" charset="-122"/>
              </a:rPr>
              <a:t>思考：政府分配的土地是不是全部归农民所有</a:t>
            </a:r>
            <a:endParaRPr lang="zh-CN" altLang="x-none" sz="3200" b="1" dirty="0">
              <a:latin typeface="Arial" panose="020B0604020202020204" pitchFamily="34" charset="0"/>
              <a:ea typeface="新宋体" panose="02010609030101010101" charset="-122"/>
            </a:endParaRPr>
          </a:p>
        </p:txBody>
      </p:sp>
      <p:sp>
        <p:nvSpPr>
          <p:cNvPr id="41992" name="任意多边形 41991"/>
          <p:cNvSpPr/>
          <p:nvPr/>
        </p:nvSpPr>
        <p:spPr>
          <a:xfrm>
            <a:off x="2711451" y="2133600"/>
            <a:ext cx="1223963" cy="1150938"/>
          </a:xfrm>
          <a:custGeom>
            <a:avLst/>
            <a:gdLst>
              <a:gd name="txL" fmla="*/ 0 w 21600"/>
              <a:gd name="txT" fmla="*/ 0 h 21600"/>
              <a:gd name="txR" fmla="*/ 21600 w 21600"/>
              <a:gd name="txB" fmla="*/ 21600 h 21600"/>
            </a:gdLst>
            <a:ahLst/>
            <a:cxnLst>
              <a:cxn ang="270">
                <a:pos x="10800" y="0"/>
              </a:cxn>
              <a:cxn ang="270">
                <a:pos x="3163" y="3163"/>
              </a:cxn>
              <a:cxn ang="180">
                <a:pos x="0" y="10800"/>
              </a:cxn>
              <a:cxn ang="90">
                <a:pos x="3163" y="18437"/>
              </a:cxn>
              <a:cxn ang="90">
                <a:pos x="10800" y="21600"/>
              </a:cxn>
              <a:cxn ang="90">
                <a:pos x="18437" y="18437"/>
              </a:cxn>
              <a:cxn ang="0">
                <a:pos x="21600" y="10800"/>
              </a:cxn>
              <a:cxn ang="270">
                <a:pos x="18437" y="3163"/>
              </a:cxn>
            </a:cxnLst>
            <a:rect l="txL" t="txT" r="txR" b="tx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2" y="15492"/>
                </a:moveTo>
                <a:cubicBezTo>
                  <a:pt x="18346" y="14169"/>
                  <a:pt x="18900" y="12549"/>
                  <a:pt x="18900" y="10800"/>
                </a:cubicBezTo>
                <a:cubicBezTo>
                  <a:pt x="18900" y="6326"/>
                  <a:pt x="15274" y="2700"/>
                  <a:pt x="10800" y="2700"/>
                </a:cubicBezTo>
                <a:cubicBezTo>
                  <a:pt x="9051" y="2700"/>
                  <a:pt x="7431" y="3255"/>
                  <a:pt x="6107" y="4197"/>
                </a:cubicBezTo>
                <a:close/>
                <a:moveTo>
                  <a:pt x="4197" y="6107"/>
                </a:moveTo>
                <a:cubicBezTo>
                  <a:pt x="3253" y="7431"/>
                  <a:pt x="2699" y="9051"/>
                  <a:pt x="2699" y="10800"/>
                </a:cubicBezTo>
                <a:cubicBezTo>
                  <a:pt x="2699" y="15274"/>
                  <a:pt x="6325" y="18900"/>
                  <a:pt x="10799" y="18900"/>
                </a:cubicBezTo>
                <a:cubicBezTo>
                  <a:pt x="12548" y="18900"/>
                  <a:pt x="14168" y="18346"/>
                  <a:pt x="15492" y="17403"/>
                </a:cubicBezTo>
                <a:close/>
              </a:path>
            </a:pathLst>
          </a:custGeom>
          <a:solidFill>
            <a:schemeClr val="accent1"/>
          </a:solidFill>
          <a:ln w="9525" cap="flat" cmpd="sng">
            <a:solidFill>
              <a:schemeClr val="tx1"/>
            </a:solidFill>
            <a:prstDash val="solid"/>
            <a:miter/>
            <a:headEnd type="none" w="med" len="med"/>
            <a:tailEnd type="none" w="med" len="med"/>
          </a:ln>
        </p:spPr>
        <p:txBody>
          <a:bodyPr wrap="none" anchor="ctr"/>
          <a:lstStyle/>
          <a:p>
            <a:pPr algn="ctr"/>
            <a:r>
              <a:rPr lang="zh-CN" altLang="x-none" sz="2800" b="1" dirty="0">
                <a:solidFill>
                  <a:srgbClr val="FF0000"/>
                </a:solidFill>
                <a:latin typeface="Arial" panose="020B0604020202020204" pitchFamily="34" charset="0"/>
                <a:ea typeface="新宋体" panose="02010609030101010101" charset="-122"/>
              </a:rPr>
              <a:t>禁</a:t>
            </a:r>
            <a:endParaRPr lang="zh-CN" altLang="x-none" sz="2800" b="1" dirty="0">
              <a:solidFill>
                <a:srgbClr val="FF0000"/>
              </a:solidFill>
              <a:latin typeface="Arial" panose="020B0604020202020204" pitchFamily="34" charset="0"/>
              <a:ea typeface="新宋体" panose="02010609030101010101" charset="-122"/>
            </a:endParaRPr>
          </a:p>
        </p:txBody>
      </p:sp>
      <p:sp>
        <p:nvSpPr>
          <p:cNvPr id="41993" name="任意多边形 41992"/>
          <p:cNvSpPr/>
          <p:nvPr/>
        </p:nvSpPr>
        <p:spPr>
          <a:xfrm>
            <a:off x="6673851" y="4591826"/>
            <a:ext cx="647700" cy="647700"/>
          </a:xfrm>
          <a:custGeom>
            <a:avLst/>
            <a:gdLst>
              <a:gd name="txL" fmla="*/ 0 w 21600"/>
              <a:gd name="txT" fmla="*/ 0 h 21600"/>
              <a:gd name="txR" fmla="*/ 21600 w 21600"/>
              <a:gd name="txB" fmla="*/ 21600 h 21600"/>
            </a:gdLst>
            <a:ahLst/>
            <a:cxnLst>
              <a:cxn ang="270">
                <a:pos x="10800" y="0"/>
              </a:cxn>
              <a:cxn ang="270">
                <a:pos x="3163" y="3163"/>
              </a:cxn>
              <a:cxn ang="180">
                <a:pos x="0" y="10800"/>
              </a:cxn>
              <a:cxn ang="90">
                <a:pos x="3163" y="18437"/>
              </a:cxn>
              <a:cxn ang="90">
                <a:pos x="10800" y="21600"/>
              </a:cxn>
              <a:cxn ang="90">
                <a:pos x="18437" y="18437"/>
              </a:cxn>
              <a:cxn ang="0">
                <a:pos x="21600" y="10800"/>
              </a:cxn>
              <a:cxn ang="270">
                <a:pos x="18437" y="3163"/>
              </a:cxn>
            </a:cxnLst>
            <a:rect l="txL" t="txT" r="txR" b="tx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2" y="15492"/>
                </a:moveTo>
                <a:cubicBezTo>
                  <a:pt x="18346" y="14169"/>
                  <a:pt x="18900" y="12549"/>
                  <a:pt x="18900" y="10800"/>
                </a:cubicBezTo>
                <a:cubicBezTo>
                  <a:pt x="18900" y="6326"/>
                  <a:pt x="15274" y="2700"/>
                  <a:pt x="10800" y="2700"/>
                </a:cubicBezTo>
                <a:cubicBezTo>
                  <a:pt x="9051" y="2700"/>
                  <a:pt x="7431" y="3255"/>
                  <a:pt x="6107" y="4197"/>
                </a:cubicBezTo>
                <a:close/>
                <a:moveTo>
                  <a:pt x="4197" y="6107"/>
                </a:moveTo>
                <a:cubicBezTo>
                  <a:pt x="3253" y="7431"/>
                  <a:pt x="2699" y="9051"/>
                  <a:pt x="2699" y="10800"/>
                </a:cubicBezTo>
                <a:cubicBezTo>
                  <a:pt x="2699" y="15274"/>
                  <a:pt x="6325" y="18900"/>
                  <a:pt x="10799" y="18900"/>
                </a:cubicBezTo>
                <a:cubicBezTo>
                  <a:pt x="12548" y="18900"/>
                  <a:pt x="14168" y="18346"/>
                  <a:pt x="15492" y="17403"/>
                </a:cubicBezTo>
                <a:close/>
              </a:path>
            </a:pathLst>
          </a:custGeom>
          <a:solidFill>
            <a:schemeClr val="accent1"/>
          </a:solidFill>
          <a:ln w="9525" cap="flat" cmpd="sng">
            <a:solidFill>
              <a:schemeClr val="tx1"/>
            </a:solidFill>
            <a:prstDash val="solid"/>
            <a:miter/>
            <a:headEnd type="none" w="med" len="med"/>
            <a:tailEnd type="none" w="med" len="med"/>
          </a:ln>
        </p:spPr>
        <p:txBody>
          <a:bodyPr wrap="none" anchor="ctr"/>
          <a:lstStyle/>
          <a:p>
            <a:pPr algn="ctr"/>
            <a:r>
              <a:rPr lang="zh-CN" altLang="x-none" sz="2800" b="1" dirty="0">
                <a:solidFill>
                  <a:srgbClr val="FF0000"/>
                </a:solidFill>
                <a:latin typeface="Arial" panose="020B0604020202020204" pitchFamily="34" charset="0"/>
                <a:ea typeface="新宋体" panose="02010609030101010101" charset="-122"/>
              </a:rPr>
              <a:t>禁</a:t>
            </a:r>
            <a:endParaRPr lang="zh-CN" altLang="x-none" sz="2800" b="1" dirty="0">
              <a:solidFill>
                <a:srgbClr val="FF0000"/>
              </a:solidFill>
              <a:latin typeface="Arial" panose="020B0604020202020204" pitchFamily="34" charset="0"/>
              <a:ea typeface="新宋体" panose="02010609030101010101" charset="-122"/>
            </a:endParaRPr>
          </a:p>
        </p:txBody>
      </p:sp>
      <p:sp>
        <p:nvSpPr>
          <p:cNvPr id="41994" name="任意多边形 41993"/>
          <p:cNvSpPr/>
          <p:nvPr/>
        </p:nvSpPr>
        <p:spPr>
          <a:xfrm>
            <a:off x="6600826" y="2493963"/>
            <a:ext cx="720725" cy="792162"/>
          </a:xfrm>
          <a:custGeom>
            <a:avLst/>
            <a:gdLst>
              <a:gd name="txL" fmla="*/ 0 w 21600"/>
              <a:gd name="txT" fmla="*/ 0 h 21600"/>
              <a:gd name="txR" fmla="*/ 21600 w 21600"/>
              <a:gd name="txB" fmla="*/ 21600 h 21600"/>
            </a:gdLst>
            <a:ahLst/>
            <a:cxnLst>
              <a:cxn ang="270">
                <a:pos x="10800" y="0"/>
              </a:cxn>
              <a:cxn ang="270">
                <a:pos x="3163" y="3163"/>
              </a:cxn>
              <a:cxn ang="180">
                <a:pos x="0" y="10800"/>
              </a:cxn>
              <a:cxn ang="90">
                <a:pos x="3163" y="18437"/>
              </a:cxn>
              <a:cxn ang="90">
                <a:pos x="10800" y="21600"/>
              </a:cxn>
              <a:cxn ang="90">
                <a:pos x="18437" y="18437"/>
              </a:cxn>
              <a:cxn ang="0">
                <a:pos x="21600" y="10800"/>
              </a:cxn>
              <a:cxn ang="270">
                <a:pos x="18437" y="3163"/>
              </a:cxn>
            </a:cxnLst>
            <a:rect l="txL" t="txT" r="txR" b="tx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2" y="15492"/>
                </a:moveTo>
                <a:cubicBezTo>
                  <a:pt x="18346" y="14169"/>
                  <a:pt x="18900" y="12549"/>
                  <a:pt x="18900" y="10800"/>
                </a:cubicBezTo>
                <a:cubicBezTo>
                  <a:pt x="18900" y="6326"/>
                  <a:pt x="15274" y="2700"/>
                  <a:pt x="10800" y="2700"/>
                </a:cubicBezTo>
                <a:cubicBezTo>
                  <a:pt x="9051" y="2700"/>
                  <a:pt x="7431" y="3255"/>
                  <a:pt x="6107" y="4197"/>
                </a:cubicBezTo>
                <a:close/>
                <a:moveTo>
                  <a:pt x="4197" y="6107"/>
                </a:moveTo>
                <a:cubicBezTo>
                  <a:pt x="3253" y="7431"/>
                  <a:pt x="2699" y="9051"/>
                  <a:pt x="2699" y="10800"/>
                </a:cubicBezTo>
                <a:cubicBezTo>
                  <a:pt x="2699" y="15274"/>
                  <a:pt x="6325" y="18900"/>
                  <a:pt x="10799" y="18900"/>
                </a:cubicBezTo>
                <a:cubicBezTo>
                  <a:pt x="12548" y="18900"/>
                  <a:pt x="14168" y="18346"/>
                  <a:pt x="15492" y="17403"/>
                </a:cubicBezTo>
                <a:close/>
              </a:path>
            </a:pathLst>
          </a:custGeom>
          <a:solidFill>
            <a:schemeClr val="accent1"/>
          </a:solidFill>
          <a:ln w="9525" cap="flat" cmpd="sng">
            <a:solidFill>
              <a:schemeClr val="tx1"/>
            </a:solidFill>
            <a:prstDash val="solid"/>
            <a:miter/>
            <a:headEnd type="none" w="med" len="med"/>
            <a:tailEnd type="none" w="med" len="med"/>
          </a:ln>
        </p:spPr>
        <p:txBody>
          <a:bodyPr wrap="none" anchor="ctr"/>
          <a:lstStyle/>
          <a:p>
            <a:pPr algn="ctr"/>
            <a:r>
              <a:rPr lang="zh-CN" altLang="x-none" sz="2800" b="1" dirty="0">
                <a:solidFill>
                  <a:srgbClr val="FF0000"/>
                </a:solidFill>
                <a:latin typeface="Arial" panose="020B0604020202020204" pitchFamily="34" charset="0"/>
                <a:ea typeface="新宋体" panose="02010609030101010101" charset="-122"/>
              </a:rPr>
              <a:t>限</a:t>
            </a:r>
            <a:endParaRPr lang="zh-CN" altLang="x-none" sz="2800" b="1" dirty="0">
              <a:solidFill>
                <a:srgbClr val="FF0000"/>
              </a:solidFill>
              <a:latin typeface="Arial" panose="020B0604020202020204" pitchFamily="34" charset="0"/>
              <a:ea typeface="新宋体" panose="02010609030101010101" charset="-122"/>
            </a:endParaRPr>
          </a:p>
        </p:txBody>
      </p:sp>
      <p:sp>
        <p:nvSpPr>
          <p:cNvPr id="45066" name="文本框 41994"/>
          <p:cNvSpPr txBox="1"/>
          <p:nvPr/>
        </p:nvSpPr>
        <p:spPr>
          <a:xfrm>
            <a:off x="3216276" y="4076700"/>
            <a:ext cx="1875835" cy="1077218"/>
          </a:xfrm>
          <a:prstGeom prst="rect">
            <a:avLst/>
          </a:prstGeom>
          <a:noFill/>
          <a:ln w="9525">
            <a:noFill/>
          </a:ln>
        </p:spPr>
        <p:txBody>
          <a:bodyPr wrap="none" anchor="t">
            <a:spAutoFit/>
          </a:bodyPr>
          <a:lstStyle/>
          <a:p>
            <a:r>
              <a:rPr lang="zh-CN" altLang="x-none" sz="3200" b="1" dirty="0">
                <a:solidFill>
                  <a:srgbClr val="0000FF"/>
                </a:solidFill>
                <a:latin typeface="Arial" panose="020B0604020202020204" pitchFamily="34" charset="0"/>
                <a:ea typeface="宋体" panose="02010600030101010101" pitchFamily="2" charset="-122"/>
              </a:rPr>
              <a:t>男：40亩</a:t>
            </a:r>
            <a:endParaRPr lang="zh-CN" altLang="x-none" sz="3200" b="1" dirty="0">
              <a:solidFill>
                <a:srgbClr val="0000FF"/>
              </a:solidFill>
              <a:latin typeface="Arial" panose="020B0604020202020204" pitchFamily="34" charset="0"/>
              <a:ea typeface="宋体" panose="02010600030101010101" pitchFamily="2" charset="-122"/>
            </a:endParaRPr>
          </a:p>
          <a:p>
            <a:r>
              <a:rPr lang="zh-CN" altLang="x-none" sz="3200" b="1" dirty="0">
                <a:solidFill>
                  <a:srgbClr val="0000FF"/>
                </a:solidFill>
                <a:latin typeface="Arial" panose="020B0604020202020204" pitchFamily="34" charset="0"/>
                <a:ea typeface="宋体" panose="02010600030101010101" pitchFamily="2" charset="-122"/>
              </a:rPr>
              <a:t>女：20亩</a:t>
            </a:r>
            <a:endParaRPr lang="zh-CN" altLang="x-none" sz="3200" b="1" dirty="0">
              <a:solidFill>
                <a:srgbClr val="0000FF"/>
              </a:solidFill>
              <a:latin typeface="Arial" panose="020B0604020202020204" pitchFamily="34" charset="0"/>
              <a:ea typeface="宋体" panose="02010600030101010101" pitchFamily="2" charset="-122"/>
            </a:endParaRPr>
          </a:p>
        </p:txBody>
      </p:sp>
      <p:sp>
        <p:nvSpPr>
          <p:cNvPr id="45067" name="文本框 41995"/>
          <p:cNvSpPr txBox="1"/>
          <p:nvPr/>
        </p:nvSpPr>
        <p:spPr>
          <a:xfrm>
            <a:off x="7537450" y="3068639"/>
            <a:ext cx="1455848" cy="461665"/>
          </a:xfrm>
          <a:prstGeom prst="rect">
            <a:avLst/>
          </a:prstGeom>
          <a:noFill/>
          <a:ln w="9525">
            <a:noFill/>
          </a:ln>
        </p:spPr>
        <p:txBody>
          <a:bodyPr wrap="none" anchor="t">
            <a:spAutoFit/>
          </a:bodyPr>
          <a:lstStyle/>
          <a:p>
            <a:r>
              <a:rPr lang="zh-CN" altLang="x-none" sz="2400" b="1" dirty="0">
                <a:solidFill>
                  <a:srgbClr val="0000FF"/>
                </a:solidFill>
                <a:latin typeface="Arial" panose="020B0604020202020204" pitchFamily="34" charset="0"/>
                <a:ea typeface="宋体" panose="02010600030101010101" pitchFamily="2" charset="-122"/>
              </a:rPr>
              <a:t>男：20亩</a:t>
            </a:r>
            <a:endParaRPr lang="zh-CN" altLang="x-none" sz="2400" b="1" dirty="0">
              <a:solidFill>
                <a:srgbClr val="0000FF"/>
              </a:solidFill>
              <a:latin typeface="Arial" panose="020B0604020202020204" pitchFamily="34" charset="0"/>
              <a:ea typeface="宋体" panose="02010600030101010101" pitchFamily="2" charset="-122"/>
            </a:endParaRPr>
          </a:p>
        </p:txBody>
      </p:sp>
      <p:sp>
        <p:nvSpPr>
          <p:cNvPr id="45068" name="文本框 41996"/>
          <p:cNvSpPr txBox="1"/>
          <p:nvPr/>
        </p:nvSpPr>
        <p:spPr>
          <a:xfrm>
            <a:off x="7680326" y="4950601"/>
            <a:ext cx="2305050" cy="457200"/>
          </a:xfrm>
          <a:prstGeom prst="rect">
            <a:avLst/>
          </a:prstGeom>
          <a:noFill/>
          <a:ln w="9525">
            <a:noFill/>
          </a:ln>
        </p:spPr>
        <p:txBody>
          <a:bodyPr anchor="t">
            <a:spAutoFit/>
          </a:bodyPr>
          <a:lstStyle/>
          <a:p>
            <a:r>
              <a:rPr lang="zh-CN" altLang="x-none" sz="2400" b="1" dirty="0">
                <a:solidFill>
                  <a:srgbClr val="0000FF"/>
                </a:solidFill>
                <a:latin typeface="Arial" panose="020B0604020202020204" pitchFamily="34" charset="0"/>
                <a:ea typeface="宋体" panose="02010600030101010101" pitchFamily="2" charset="-122"/>
              </a:rPr>
              <a:t>男10亩女5亩</a:t>
            </a:r>
            <a:endParaRPr lang="zh-CN" altLang="x-none" sz="2400" b="1" dirty="0">
              <a:solidFill>
                <a:srgbClr val="0000FF"/>
              </a:solidFill>
              <a:latin typeface="Arial" panose="020B0604020202020204" pitchFamily="34" charset="0"/>
              <a:ea typeface="宋体" panose="02010600030101010101" pitchFamily="2" charset="-122"/>
            </a:endParaRPr>
          </a:p>
        </p:txBody>
      </p:sp>
      <p:sp>
        <p:nvSpPr>
          <p:cNvPr id="15" name="文本框 14"/>
          <p:cNvSpPr txBox="1"/>
          <p:nvPr/>
        </p:nvSpPr>
        <p:spPr>
          <a:xfrm>
            <a:off x="6527801" y="3604280"/>
            <a:ext cx="3313113" cy="523220"/>
          </a:xfrm>
          <a:prstGeom prst="rect">
            <a:avLst/>
          </a:prstGeom>
          <a:solidFill>
            <a:schemeClr val="bg1"/>
          </a:solidFill>
          <a:ln w="76200" cap="flat" cmpd="tri">
            <a:solidFill>
              <a:srgbClr val="FF0000"/>
            </a:solidFill>
            <a:prstDash val="solid"/>
            <a:miter/>
            <a:headEnd type="none" w="med" len="med"/>
            <a:tailEnd type="none" w="med" len="med"/>
          </a:ln>
        </p:spPr>
        <p:txBody>
          <a:bodyPr anchor="t">
            <a:spAutoFit/>
          </a:bodyPr>
          <a:lstStyle/>
          <a:p>
            <a:pPr algn="ctr"/>
            <a:r>
              <a:rPr lang="zh-CN" altLang="en-US" sz="2800" b="1" dirty="0" smtClean="0">
                <a:latin typeface="Arial" panose="020B0604020202020204" pitchFamily="34" charset="0"/>
                <a:ea typeface="新宋体" panose="02010609030101010101" charset="-122"/>
              </a:rPr>
              <a:t>身死不还官</a:t>
            </a:r>
            <a:endParaRPr lang="zh-CN" altLang="x-none" sz="2800" b="1" dirty="0">
              <a:latin typeface="Arial" panose="020B0604020202020204" pitchFamily="34" charset="0"/>
              <a:ea typeface="新宋体" panose="02010609030101010101" charset="-122"/>
            </a:endParaRPr>
          </a:p>
        </p:txBody>
      </p:sp>
      <p:sp>
        <p:nvSpPr>
          <p:cNvPr id="41990" name="文本框 41989"/>
          <p:cNvSpPr txBox="1"/>
          <p:nvPr/>
        </p:nvSpPr>
        <p:spPr>
          <a:xfrm>
            <a:off x="6527800" y="3626506"/>
            <a:ext cx="3313113" cy="523220"/>
          </a:xfrm>
          <a:prstGeom prst="rect">
            <a:avLst/>
          </a:prstGeom>
          <a:solidFill>
            <a:schemeClr val="bg1"/>
          </a:solidFill>
          <a:ln w="76200" cap="flat" cmpd="tri">
            <a:solidFill>
              <a:srgbClr val="FF0000"/>
            </a:solidFill>
            <a:prstDash val="solid"/>
            <a:miter/>
            <a:headEnd type="none" w="med" len="med"/>
            <a:tailEnd type="none" w="med" len="med"/>
          </a:ln>
        </p:spPr>
        <p:txBody>
          <a:bodyPr anchor="t">
            <a:spAutoFit/>
          </a:bodyPr>
          <a:lstStyle/>
          <a:p>
            <a:pPr algn="ctr"/>
            <a:r>
              <a:rPr lang="zh-CN" altLang="x-none" sz="2800" b="1" dirty="0">
                <a:latin typeface="Arial" panose="020B0604020202020204" pitchFamily="34" charset="0"/>
                <a:ea typeface="新宋体" panose="02010609030101010101" charset="-122"/>
              </a:rPr>
              <a:t>农民所有</a:t>
            </a:r>
            <a:endParaRPr lang="zh-CN" altLang="x-none" sz="2800" b="1" dirty="0">
              <a:latin typeface="Arial" panose="020B0604020202020204" pitchFamily="34" charset="0"/>
              <a:ea typeface="新宋体" panose="0201060903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1989"/>
                                        </p:tgtEl>
                                        <p:attrNameLst>
                                          <p:attrName>style.visibility</p:attrName>
                                        </p:attrNameLst>
                                      </p:cBhvr>
                                      <p:to>
                                        <p:strVal val="visible"/>
                                      </p:to>
                                    </p:set>
                                    <p:animEffect transition="in" filter="wipe(down)">
                                      <p:cBhvr>
                                        <p:cTn id="12" dur="500"/>
                                        <p:tgtEl>
                                          <p:spTgt spid="41989"/>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0" nodeType="clickEffect">
                                  <p:stCondLst>
                                    <p:cond delay="0"/>
                                  </p:stCondLst>
                                  <p:childTnLst>
                                    <p:set>
                                      <p:cBhvr>
                                        <p:cTn id="22" dur="1" fill="hold">
                                          <p:stCondLst>
                                            <p:cond delay="0"/>
                                          </p:stCondLst>
                                        </p:cTn>
                                        <p:tgtEl>
                                          <p:spTgt spid="41990"/>
                                        </p:tgtEl>
                                        <p:attrNameLst>
                                          <p:attrName>style.visibility</p:attrName>
                                        </p:attrNameLst>
                                      </p:cBhvr>
                                      <p:to>
                                        <p:strVal val="visible"/>
                                      </p:to>
                                    </p:set>
                                    <p:anim calcmode="lin" valueType="num">
                                      <p:cBhvr>
                                        <p:cTn id="23" dur="500" fill="hold"/>
                                        <p:tgtEl>
                                          <p:spTgt spid="41990"/>
                                        </p:tgtEl>
                                        <p:attrNameLst>
                                          <p:attrName>ppt_w</p:attrName>
                                        </p:attrNameLst>
                                      </p:cBhvr>
                                      <p:tavLst>
                                        <p:tav tm="0">
                                          <p:val>
                                            <p:fltVal val="0"/>
                                          </p:val>
                                        </p:tav>
                                        <p:tav tm="100000">
                                          <p:val>
                                            <p:strVal val="#ppt_w"/>
                                          </p:val>
                                        </p:tav>
                                      </p:tavLst>
                                    </p:anim>
                                    <p:anim calcmode="lin" valueType="num">
                                      <p:cBhvr>
                                        <p:cTn id="24" dur="500" fill="hold"/>
                                        <p:tgtEl>
                                          <p:spTgt spid="41990"/>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23" presetClass="entr" presetSubtype="32" fill="hold" grpId="0" nodeType="clickEffect">
                                  <p:stCondLst>
                                    <p:cond delay="0"/>
                                  </p:stCondLst>
                                  <p:childTnLst>
                                    <p:set>
                                      <p:cBhvr>
                                        <p:cTn id="28" dur="1" fill="hold">
                                          <p:stCondLst>
                                            <p:cond delay="0"/>
                                          </p:stCondLst>
                                        </p:cTn>
                                        <p:tgtEl>
                                          <p:spTgt spid="41992"/>
                                        </p:tgtEl>
                                        <p:attrNameLst>
                                          <p:attrName>style.visibility</p:attrName>
                                        </p:attrNameLst>
                                      </p:cBhvr>
                                      <p:to>
                                        <p:strVal val="visible"/>
                                      </p:to>
                                    </p:set>
                                    <p:anim calcmode="lin" valueType="num">
                                      <p:cBhvr>
                                        <p:cTn id="29" dur="500" fill="hold"/>
                                        <p:tgtEl>
                                          <p:spTgt spid="41992"/>
                                        </p:tgtEl>
                                        <p:attrNameLst>
                                          <p:attrName>ppt_w</p:attrName>
                                        </p:attrNameLst>
                                      </p:cBhvr>
                                      <p:tavLst>
                                        <p:tav tm="0">
                                          <p:val>
                                            <p:strVal val="4*#ppt_w"/>
                                          </p:val>
                                        </p:tav>
                                        <p:tav tm="100000">
                                          <p:val>
                                            <p:strVal val="#ppt_w"/>
                                          </p:val>
                                        </p:tav>
                                      </p:tavLst>
                                    </p:anim>
                                    <p:anim calcmode="lin" valueType="num">
                                      <p:cBhvr>
                                        <p:cTn id="30" dur="500" fill="hold"/>
                                        <p:tgtEl>
                                          <p:spTgt spid="41992"/>
                                        </p:tgtEl>
                                        <p:attrNameLst>
                                          <p:attrName>ppt_h</p:attrName>
                                        </p:attrNameLst>
                                      </p:cBhvr>
                                      <p:tavLst>
                                        <p:tav tm="0">
                                          <p:val>
                                            <p:strVal val="4*#ppt_h"/>
                                          </p:val>
                                        </p:tav>
                                        <p:tav tm="100000">
                                          <p:val>
                                            <p:strVal val="#ppt_h"/>
                                          </p:val>
                                        </p:tav>
                                      </p:tavLst>
                                    </p:anim>
                                  </p:childTnLst>
                                </p:cTn>
                              </p:par>
                            </p:childTnLst>
                          </p:cTn>
                        </p:par>
                        <p:par>
                          <p:cTn id="31" fill="hold">
                            <p:stCondLst>
                              <p:cond delay="500"/>
                            </p:stCondLst>
                            <p:childTnLst>
                              <p:par>
                                <p:cTn id="32" presetID="23" presetClass="entr" presetSubtype="32" fill="hold" grpId="0" nodeType="afterEffect">
                                  <p:stCondLst>
                                    <p:cond delay="0"/>
                                  </p:stCondLst>
                                  <p:childTnLst>
                                    <p:set>
                                      <p:cBhvr>
                                        <p:cTn id="33" dur="1" fill="hold">
                                          <p:stCondLst>
                                            <p:cond delay="0"/>
                                          </p:stCondLst>
                                        </p:cTn>
                                        <p:tgtEl>
                                          <p:spTgt spid="41993"/>
                                        </p:tgtEl>
                                        <p:attrNameLst>
                                          <p:attrName>style.visibility</p:attrName>
                                        </p:attrNameLst>
                                      </p:cBhvr>
                                      <p:to>
                                        <p:strVal val="visible"/>
                                      </p:to>
                                    </p:set>
                                    <p:anim calcmode="lin" valueType="num">
                                      <p:cBhvr>
                                        <p:cTn id="34" dur="500" fill="hold"/>
                                        <p:tgtEl>
                                          <p:spTgt spid="41993"/>
                                        </p:tgtEl>
                                        <p:attrNameLst>
                                          <p:attrName>ppt_w</p:attrName>
                                        </p:attrNameLst>
                                      </p:cBhvr>
                                      <p:tavLst>
                                        <p:tav tm="0">
                                          <p:val>
                                            <p:strVal val="4*#ppt_w"/>
                                          </p:val>
                                        </p:tav>
                                        <p:tav tm="100000">
                                          <p:val>
                                            <p:strVal val="#ppt_w"/>
                                          </p:val>
                                        </p:tav>
                                      </p:tavLst>
                                    </p:anim>
                                    <p:anim calcmode="lin" valueType="num">
                                      <p:cBhvr>
                                        <p:cTn id="35" dur="500" fill="hold"/>
                                        <p:tgtEl>
                                          <p:spTgt spid="41993"/>
                                        </p:tgtEl>
                                        <p:attrNameLst>
                                          <p:attrName>ppt_h</p:attrName>
                                        </p:attrNameLst>
                                      </p:cBhvr>
                                      <p:tavLst>
                                        <p:tav tm="0">
                                          <p:val>
                                            <p:strVal val="4*#ppt_h"/>
                                          </p:val>
                                        </p:tav>
                                        <p:tav tm="100000">
                                          <p:val>
                                            <p:strVal val="#ppt_h"/>
                                          </p:val>
                                        </p:tav>
                                      </p:tavLst>
                                    </p:anim>
                                  </p:childTnLst>
                                </p:cTn>
                              </p:par>
                            </p:childTnLst>
                          </p:cTn>
                        </p:par>
                        <p:par>
                          <p:cTn id="36" fill="hold">
                            <p:stCondLst>
                              <p:cond delay="1000"/>
                            </p:stCondLst>
                            <p:childTnLst>
                              <p:par>
                                <p:cTn id="37" presetID="23" presetClass="entr" presetSubtype="32" fill="hold" grpId="0" nodeType="afterEffect">
                                  <p:stCondLst>
                                    <p:cond delay="0"/>
                                  </p:stCondLst>
                                  <p:childTnLst>
                                    <p:set>
                                      <p:cBhvr>
                                        <p:cTn id="38" dur="1" fill="hold">
                                          <p:stCondLst>
                                            <p:cond delay="0"/>
                                          </p:stCondLst>
                                        </p:cTn>
                                        <p:tgtEl>
                                          <p:spTgt spid="41994"/>
                                        </p:tgtEl>
                                        <p:attrNameLst>
                                          <p:attrName>style.visibility</p:attrName>
                                        </p:attrNameLst>
                                      </p:cBhvr>
                                      <p:to>
                                        <p:strVal val="visible"/>
                                      </p:to>
                                    </p:set>
                                    <p:anim calcmode="lin" valueType="num">
                                      <p:cBhvr>
                                        <p:cTn id="39" dur="500" fill="hold"/>
                                        <p:tgtEl>
                                          <p:spTgt spid="41994"/>
                                        </p:tgtEl>
                                        <p:attrNameLst>
                                          <p:attrName>ppt_w</p:attrName>
                                        </p:attrNameLst>
                                      </p:cBhvr>
                                      <p:tavLst>
                                        <p:tav tm="0">
                                          <p:val>
                                            <p:strVal val="4*#ppt_w"/>
                                          </p:val>
                                        </p:tav>
                                        <p:tav tm="100000">
                                          <p:val>
                                            <p:strVal val="#ppt_w"/>
                                          </p:val>
                                        </p:tav>
                                      </p:tavLst>
                                    </p:anim>
                                    <p:anim calcmode="lin" valueType="num">
                                      <p:cBhvr>
                                        <p:cTn id="40" dur="500" fill="hold"/>
                                        <p:tgtEl>
                                          <p:spTgt spid="41994"/>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41989" grpId="0" bldLvl="0" animBg="1"/>
      <p:bldP spid="41992" grpId="0" bldLvl="0" animBg="1"/>
      <p:bldP spid="41993" grpId="0" bldLvl="0" animBg="1"/>
      <p:bldP spid="41994" grpId="0" bldLvl="0" animBg="1"/>
      <p:bldP spid="15" grpId="0" bldLvl="0" animBg="1"/>
      <p:bldP spid="41990"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文本框 44033"/>
          <p:cNvSpPr txBox="1"/>
          <p:nvPr/>
        </p:nvSpPr>
        <p:spPr>
          <a:xfrm>
            <a:off x="2187850" y="4674954"/>
            <a:ext cx="1908176" cy="650875"/>
          </a:xfrm>
          <a:prstGeom prst="rect">
            <a:avLst/>
          </a:prstGeom>
          <a:noFill/>
          <a:ln w="9525" cap="flat" cmpd="sng">
            <a:solidFill>
              <a:srgbClr val="FF0000"/>
            </a:solidFill>
            <a:prstDash val="solid"/>
            <a:miter/>
            <a:headEnd type="none" w="med" len="med"/>
            <a:tailEnd type="none" w="med" len="med"/>
          </a:ln>
        </p:spPr>
        <p:txBody>
          <a:bodyPr wrap="square" anchor="t">
            <a:spAutoFit/>
          </a:bodyPr>
          <a:lstStyle/>
          <a:p>
            <a:pPr algn="ctr"/>
            <a:r>
              <a:rPr lang="zh-CN" altLang="en-US" sz="3600" b="1" dirty="0" smtClean="0">
                <a:latin typeface="Arial" panose="020B0604020202020204" pitchFamily="34" charset="0"/>
                <a:ea typeface="黑体" panose="02010609060101010101" pitchFamily="49" charset="-122"/>
              </a:rPr>
              <a:t>农民</a:t>
            </a:r>
            <a:endParaRPr lang="zh-CN" altLang="en-US" sz="3600" b="1" dirty="0">
              <a:latin typeface="Arial" panose="020B0604020202020204" pitchFamily="34" charset="0"/>
              <a:ea typeface="黑体" panose="02010609060101010101" pitchFamily="49" charset="-122"/>
            </a:endParaRPr>
          </a:p>
        </p:txBody>
      </p:sp>
      <p:sp>
        <p:nvSpPr>
          <p:cNvPr id="44035" name="文本框 44034"/>
          <p:cNvSpPr txBox="1"/>
          <p:nvPr/>
        </p:nvSpPr>
        <p:spPr>
          <a:xfrm>
            <a:off x="2187850" y="2909256"/>
            <a:ext cx="2232025" cy="650875"/>
          </a:xfrm>
          <a:prstGeom prst="rect">
            <a:avLst/>
          </a:prstGeom>
          <a:noFill/>
          <a:ln w="9525" cap="flat" cmpd="sng">
            <a:solidFill>
              <a:srgbClr val="FF0000"/>
            </a:solidFill>
            <a:prstDash val="solid"/>
            <a:miter/>
            <a:headEnd type="none" w="med" len="med"/>
            <a:tailEnd type="none" w="med" len="med"/>
          </a:ln>
        </p:spPr>
        <p:txBody>
          <a:bodyPr anchor="t">
            <a:spAutoFit/>
          </a:bodyPr>
          <a:lstStyle/>
          <a:p>
            <a:r>
              <a:rPr lang="en-US" altLang="zh-CN" sz="3600" b="1" dirty="0">
                <a:latin typeface="Arial" panose="020B0604020202020204" pitchFamily="34" charset="0"/>
                <a:ea typeface="黑体" panose="02010609060101010101" pitchFamily="49" charset="-122"/>
              </a:rPr>
              <a:t>     </a:t>
            </a:r>
            <a:r>
              <a:rPr lang="zh-CN" altLang="en-US" sz="3600" b="1" dirty="0">
                <a:latin typeface="Arial" panose="020B0604020202020204" pitchFamily="34" charset="0"/>
                <a:ea typeface="黑体" panose="02010609060101010101" pitchFamily="49" charset="-122"/>
              </a:rPr>
              <a:t>宗</a:t>
            </a:r>
            <a:r>
              <a:rPr lang="zh-CN" altLang="en-US" sz="3600" b="1">
                <a:latin typeface="Arial" panose="020B0604020202020204" pitchFamily="34" charset="0"/>
                <a:ea typeface="黑体" panose="02010609060101010101" pitchFamily="49" charset="-122"/>
              </a:rPr>
              <a:t>主</a:t>
            </a:r>
            <a:endParaRPr lang="zh-CN" altLang="en-US" sz="3600" b="1">
              <a:latin typeface="Arial" panose="020B0604020202020204" pitchFamily="34" charset="0"/>
              <a:ea typeface="黑体" panose="02010609060101010101" pitchFamily="49" charset="-122"/>
            </a:endParaRPr>
          </a:p>
        </p:txBody>
      </p:sp>
      <p:sp>
        <p:nvSpPr>
          <p:cNvPr id="44036" name="上箭头 44035"/>
          <p:cNvSpPr/>
          <p:nvPr/>
        </p:nvSpPr>
        <p:spPr>
          <a:xfrm rot="10800000">
            <a:off x="2823279" y="1794433"/>
            <a:ext cx="720725" cy="1008063"/>
          </a:xfrm>
          <a:prstGeom prst="upArrow">
            <a:avLst>
              <a:gd name="adj1" fmla="val 50000"/>
              <a:gd name="adj2" fmla="val 34960"/>
            </a:avLst>
          </a:prstGeom>
          <a:solidFill>
            <a:schemeClr val="accent1"/>
          </a:solidFill>
          <a:ln w="9525" cap="flat" cmpd="sng">
            <a:solidFill>
              <a:schemeClr val="tx1"/>
            </a:solidFill>
            <a:prstDash val="solid"/>
            <a:miter/>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44037" name="文本框 44036"/>
          <p:cNvSpPr txBox="1"/>
          <p:nvPr/>
        </p:nvSpPr>
        <p:spPr>
          <a:xfrm>
            <a:off x="2234057" y="1143558"/>
            <a:ext cx="2210497" cy="650875"/>
          </a:xfrm>
          <a:prstGeom prst="rect">
            <a:avLst/>
          </a:prstGeom>
          <a:noFill/>
          <a:ln w="9525" cap="flat" cmpd="sng">
            <a:solidFill>
              <a:srgbClr val="FF0000"/>
            </a:solidFill>
            <a:prstDash val="solid"/>
            <a:miter/>
            <a:headEnd type="none" w="med" len="med"/>
            <a:tailEnd type="none" w="med" len="med"/>
          </a:ln>
        </p:spPr>
        <p:txBody>
          <a:bodyPr wrap="square" anchor="t">
            <a:spAutoFit/>
          </a:bodyPr>
          <a:lstStyle/>
          <a:p>
            <a:r>
              <a:rPr lang="zh-CN" altLang="en-US" sz="3600" b="1" dirty="0" smtClean="0">
                <a:latin typeface="Arial" panose="020B0604020202020204" pitchFamily="34" charset="0"/>
                <a:ea typeface="黑体" panose="02010609060101010101" pitchFamily="49" charset="-122"/>
              </a:rPr>
              <a:t>北魏</a:t>
            </a:r>
            <a:r>
              <a:rPr lang="zh-CN" altLang="en-US" sz="3600" b="1" dirty="0">
                <a:latin typeface="Arial" panose="020B0604020202020204" pitchFamily="34" charset="0"/>
                <a:ea typeface="黑体" panose="02010609060101010101" pitchFamily="49" charset="-122"/>
              </a:rPr>
              <a:t>政权</a:t>
            </a:r>
            <a:endParaRPr lang="zh-CN" altLang="en-US" sz="3600" b="1" dirty="0">
              <a:latin typeface="Arial" panose="020B0604020202020204" pitchFamily="34" charset="0"/>
              <a:ea typeface="黑体" panose="02010609060101010101" pitchFamily="49" charset="-122"/>
            </a:endParaRPr>
          </a:p>
        </p:txBody>
      </p:sp>
      <p:sp>
        <p:nvSpPr>
          <p:cNvPr id="44038" name="上箭头 44037"/>
          <p:cNvSpPr/>
          <p:nvPr/>
        </p:nvSpPr>
        <p:spPr>
          <a:xfrm rot="10800000">
            <a:off x="2823278" y="3560131"/>
            <a:ext cx="720725" cy="1008062"/>
          </a:xfrm>
          <a:prstGeom prst="upArrow">
            <a:avLst>
              <a:gd name="adj1" fmla="val 50000"/>
              <a:gd name="adj2" fmla="val 34960"/>
            </a:avLst>
          </a:prstGeom>
          <a:solidFill>
            <a:schemeClr val="accent1"/>
          </a:solidFill>
          <a:ln w="9525" cap="flat" cmpd="sng">
            <a:solidFill>
              <a:schemeClr val="tx1"/>
            </a:solidFill>
            <a:prstDash val="solid"/>
            <a:miter/>
            <a:headEnd type="none" w="med" len="med"/>
            <a:tailEnd type="non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19462" name="文本框 44038"/>
          <p:cNvSpPr txBox="1"/>
          <p:nvPr/>
        </p:nvSpPr>
        <p:spPr>
          <a:xfrm>
            <a:off x="892969" y="823120"/>
            <a:ext cx="827088" cy="5214938"/>
          </a:xfrm>
          <a:prstGeom prst="rect">
            <a:avLst/>
          </a:prstGeom>
          <a:noFill/>
          <a:ln w="9525">
            <a:noFill/>
          </a:ln>
        </p:spPr>
        <p:txBody>
          <a:bodyPr anchor="t">
            <a:spAutoFit/>
          </a:bodyPr>
          <a:lstStyle/>
          <a:p>
            <a:r>
              <a:rPr lang="zh-CN" altLang="en-US" sz="4800" b="1" dirty="0">
                <a:solidFill>
                  <a:srgbClr val="0000CC"/>
                </a:solidFill>
                <a:latin typeface="Arial" panose="020B0604020202020204" pitchFamily="34" charset="0"/>
                <a:ea typeface="华文新魏" panose="02010800040101010101" pitchFamily="2" charset="-122"/>
              </a:rPr>
              <a:t>北魏的行政体制</a:t>
            </a:r>
            <a:endParaRPr lang="zh-CN" altLang="en-US" sz="4800" b="1" dirty="0">
              <a:solidFill>
                <a:srgbClr val="0000CC"/>
              </a:solidFill>
              <a:latin typeface="Arial" panose="020B0604020202020204" pitchFamily="34" charset="0"/>
              <a:ea typeface="华文新魏" panose="02010800040101010101" pitchFamily="2" charset="-122"/>
            </a:endParaRPr>
          </a:p>
        </p:txBody>
      </p:sp>
      <p:sp>
        <p:nvSpPr>
          <p:cNvPr id="44040" name="文本框 44039"/>
          <p:cNvSpPr txBox="1"/>
          <p:nvPr/>
        </p:nvSpPr>
        <p:spPr>
          <a:xfrm>
            <a:off x="2823277" y="2042282"/>
            <a:ext cx="6913562" cy="1920875"/>
          </a:xfrm>
          <a:prstGeom prst="rect">
            <a:avLst/>
          </a:prstGeom>
          <a:solidFill>
            <a:srgbClr val="CCFFFF"/>
          </a:solidFill>
          <a:ln w="9525">
            <a:noFill/>
          </a:ln>
        </p:spPr>
        <p:txBody>
          <a:bodyPr anchor="t">
            <a:spAutoFit/>
          </a:bodyPr>
          <a:lstStyle/>
          <a:p>
            <a:r>
              <a:rPr lang="en-US" altLang="zh-CN" sz="4000" b="1" dirty="0">
                <a:solidFill>
                  <a:srgbClr val="FF0000"/>
                </a:solidFill>
                <a:latin typeface="Arial" panose="020B0604020202020204" pitchFamily="34" charset="0"/>
                <a:ea typeface="华文新魏" panose="02010800040101010101" pitchFamily="2" charset="-122"/>
              </a:rPr>
              <a:t>       </a:t>
            </a:r>
            <a:r>
              <a:rPr lang="zh-CN" altLang="en-US" sz="4000" b="1" dirty="0">
                <a:solidFill>
                  <a:srgbClr val="FF0000"/>
                </a:solidFill>
                <a:latin typeface="Arial" panose="020B0604020202020204" pitchFamily="34" charset="0"/>
                <a:ea typeface="华文新魏" panose="02010800040101010101" pitchFamily="2" charset="-122"/>
              </a:rPr>
              <a:t>北魏政权怎么知道多少农民分到了土地，又怎么向他们征税、征发徭役兵役呢？</a:t>
            </a:r>
            <a:endParaRPr lang="zh-CN" altLang="en-US" sz="4000" b="1" dirty="0">
              <a:solidFill>
                <a:srgbClr val="FF0000"/>
              </a:solidFill>
              <a:latin typeface="Arial" panose="020B0604020202020204" pitchFamily="34" charset="0"/>
              <a:ea typeface="华文新魏" panose="02010800040101010101" pitchFamily="2" charset="-122"/>
            </a:endParaRPr>
          </a:p>
        </p:txBody>
      </p:sp>
      <p:sp>
        <p:nvSpPr>
          <p:cNvPr id="9" name="文本框 8"/>
          <p:cNvSpPr txBox="1"/>
          <p:nvPr/>
        </p:nvSpPr>
        <p:spPr>
          <a:xfrm>
            <a:off x="4610026" y="209737"/>
            <a:ext cx="7017867" cy="4899803"/>
          </a:xfrm>
          <a:prstGeom prst="rect">
            <a:avLst/>
          </a:prstGeom>
          <a:noFill/>
          <a:ln w="9525">
            <a:noFill/>
          </a:ln>
        </p:spPr>
        <p:txBody>
          <a:bodyPr wrap="square" anchor="t">
            <a:spAutoFit/>
          </a:bodyPr>
          <a:lstStyle/>
          <a:p>
            <a:pPr algn="ctr" fontAlgn="auto">
              <a:lnSpc>
                <a:spcPct val="110000"/>
              </a:lnSpc>
              <a:buClr>
                <a:schemeClr val="bg1"/>
              </a:buClr>
            </a:pPr>
            <a:r>
              <a:rPr lang="zh-CN" altLang="en-US" sz="3200" b="1" dirty="0" smtClean="0">
                <a:solidFill>
                  <a:srgbClr val="0000CC"/>
                </a:solidFill>
                <a:effectLst>
                  <a:outerShdw blurRad="38100" dist="38100" dir="2700000">
                    <a:srgbClr val="C0C0C0"/>
                  </a:outerShdw>
                </a:effectLst>
                <a:latin typeface="Times New Roman" panose="02020603050405020304" pitchFamily="18" charset="0"/>
                <a:ea typeface="黑体" panose="02010609060101010101" pitchFamily="49" charset="-122"/>
                <a:sym typeface="+mn-ea"/>
              </a:rPr>
              <a:t>宗</a:t>
            </a:r>
            <a:r>
              <a:rPr lang="zh-CN" altLang="en-US" sz="3200" b="1" dirty="0">
                <a:solidFill>
                  <a:srgbClr val="0000CC"/>
                </a:solidFill>
                <a:effectLst>
                  <a:outerShdw blurRad="38100" dist="38100" dir="2700000">
                    <a:srgbClr val="C0C0C0"/>
                  </a:outerShdw>
                </a:effectLst>
                <a:latin typeface="Times New Roman" panose="02020603050405020304" pitchFamily="18" charset="0"/>
                <a:ea typeface="黑体" panose="02010609060101010101" pitchFamily="49" charset="-122"/>
                <a:sym typeface="+mn-ea"/>
              </a:rPr>
              <a:t>主督护</a:t>
            </a:r>
            <a:r>
              <a:rPr lang="zh-CN" altLang="en-US" sz="3200" b="1" dirty="0" smtClean="0">
                <a:solidFill>
                  <a:srgbClr val="0000CC"/>
                </a:solidFill>
                <a:effectLst>
                  <a:outerShdw blurRad="38100" dist="38100" dir="2700000">
                    <a:srgbClr val="C0C0C0"/>
                  </a:outerShdw>
                </a:effectLst>
                <a:latin typeface="Times New Roman" panose="02020603050405020304" pitchFamily="18" charset="0"/>
                <a:ea typeface="黑体" panose="02010609060101010101" pitchFamily="49" charset="-122"/>
                <a:sym typeface="+mn-ea"/>
              </a:rPr>
              <a:t>制</a:t>
            </a:r>
            <a:endParaRPr lang="en-US" altLang="zh-CN" sz="3200" b="1" dirty="0" smtClean="0">
              <a:solidFill>
                <a:srgbClr val="0000CC"/>
              </a:solidFill>
              <a:effectLst>
                <a:outerShdw blurRad="38100" dist="38100" dir="2700000">
                  <a:srgbClr val="C0C0C0"/>
                </a:outerShdw>
              </a:effectLst>
              <a:latin typeface="Times New Roman" panose="02020603050405020304" pitchFamily="18" charset="0"/>
              <a:ea typeface="黑体" panose="02010609060101010101" pitchFamily="49" charset="-122"/>
              <a:sym typeface="+mn-ea"/>
            </a:endParaRPr>
          </a:p>
          <a:p>
            <a:pPr>
              <a:lnSpc>
                <a:spcPct val="110000"/>
              </a:lnSpc>
              <a:buClr>
                <a:schemeClr val="bg1"/>
              </a:buClr>
            </a:pPr>
            <a:r>
              <a:rPr lang="zh-CN" altLang="en-US" sz="2800" noProof="1" smtClean="0">
                <a:effectLst/>
                <a:latin typeface="楷体" panose="02010609060101010101" pitchFamily="49" charset="-122"/>
                <a:ea typeface="楷体" panose="02010609060101010101" pitchFamily="49" charset="-122"/>
              </a:rPr>
              <a:t>    北魏</a:t>
            </a:r>
            <a:r>
              <a:rPr lang="zh-CN" altLang="en-US" sz="2800" noProof="1">
                <a:effectLst/>
                <a:latin typeface="楷体" panose="02010609060101010101" pitchFamily="49" charset="-122"/>
                <a:ea typeface="楷体" panose="02010609060101010101" pitchFamily="49" charset="-122"/>
              </a:rPr>
              <a:t>初期，在地方上实行宗主督护制</a:t>
            </a:r>
            <a:r>
              <a:rPr lang="zh-CN" altLang="en-US" sz="2800" noProof="1" smtClean="0">
                <a:effectLst/>
                <a:latin typeface="楷体" panose="02010609060101010101" pitchFamily="49" charset="-122"/>
                <a:ea typeface="楷体" panose="02010609060101010101" pitchFamily="49" charset="-122"/>
              </a:rPr>
              <a:t>。</a:t>
            </a:r>
            <a:r>
              <a:rPr lang="zh-CN" altLang="en-US" sz="2800" noProof="1" smtClean="0">
                <a:solidFill>
                  <a:srgbClr val="000099"/>
                </a:solidFill>
                <a:effectLst/>
                <a:latin typeface="楷体" panose="02010609060101010101" pitchFamily="49" charset="-122"/>
                <a:ea typeface="楷体" panose="02010609060101010101" pitchFamily="49" charset="-122"/>
              </a:rPr>
              <a:t>由豪强地主出任宗主，督促农民纳税服役。</a:t>
            </a:r>
            <a:r>
              <a:rPr lang="zh-CN" altLang="en-US" sz="2800" noProof="1" smtClean="0">
                <a:effectLst/>
                <a:latin typeface="楷体" panose="02010609060101010101" pitchFamily="49" charset="-122"/>
                <a:ea typeface="楷体" panose="02010609060101010101" pitchFamily="49" charset="-122"/>
              </a:rPr>
              <a:t>地主</a:t>
            </a:r>
            <a:r>
              <a:rPr lang="zh-CN" altLang="en-US" sz="2800" noProof="1">
                <a:effectLst/>
                <a:latin typeface="楷体" panose="02010609060101010101" pitchFamily="49" charset="-122"/>
                <a:ea typeface="楷体" panose="02010609060101010101" pitchFamily="49" charset="-122"/>
              </a:rPr>
              <a:t>豪强把宗族、佃户组织起来，修筑坞堡，割据一方</a:t>
            </a:r>
            <a:r>
              <a:rPr lang="zh-CN" altLang="en-US" sz="2800" noProof="1">
                <a:latin typeface="楷体" panose="02010609060101010101" pitchFamily="49" charset="-122"/>
                <a:ea typeface="楷体" panose="02010609060101010101" pitchFamily="49" charset="-122"/>
              </a:rPr>
              <a:t>。他们往往隐瞒户籍</a:t>
            </a:r>
            <a:r>
              <a:rPr lang="zh-CN" altLang="en-US" sz="2800" noProof="1" smtClean="0">
                <a:latin typeface="楷体" panose="02010609060101010101" pitchFamily="49" charset="-122"/>
                <a:ea typeface="楷体" panose="02010609060101010101" pitchFamily="49" charset="-122"/>
              </a:rPr>
              <a:t>，逃避赋税徭役。农民名义上</a:t>
            </a:r>
            <a:r>
              <a:rPr lang="zh-CN" altLang="en-US" sz="2800" noProof="1" smtClean="0">
                <a:solidFill>
                  <a:srgbClr val="000099"/>
                </a:solidFill>
                <a:latin typeface="楷体" panose="02010609060101010101" pitchFamily="49" charset="-122"/>
                <a:ea typeface="楷体" panose="02010609060101010101" pitchFamily="49" charset="-122"/>
              </a:rPr>
              <a:t>依照财富多寡承担数额不等的赋税负担（三等九品制）</a:t>
            </a:r>
            <a:r>
              <a:rPr lang="zh-CN" altLang="en-US" sz="2800" noProof="1" smtClean="0">
                <a:latin typeface="楷体" panose="02010609060101010101" pitchFamily="49" charset="-122"/>
                <a:ea typeface="楷体" panose="02010609060101010101" pitchFamily="49" charset="-122"/>
              </a:rPr>
              <a:t>。实际上，地方官吏与地主勾结，“纵富督贫，避强侵弱”，导致农民负担沉重，苦不堪言，社会矛盾日益激化。</a:t>
            </a:r>
            <a:endParaRPr lang="zh-CN" altLang="en-US" sz="2800" noProof="1">
              <a:effectLst/>
              <a:latin typeface="楷体" panose="02010609060101010101" pitchFamily="49" charset="-122"/>
              <a:ea typeface="楷体" panose="02010609060101010101" pitchFamily="49" charset="-122"/>
            </a:endParaRPr>
          </a:p>
        </p:txBody>
      </p:sp>
      <p:cxnSp>
        <p:nvCxnSpPr>
          <p:cNvPr id="10" name="直接连接符 9"/>
          <p:cNvCxnSpPr/>
          <p:nvPr/>
        </p:nvCxnSpPr>
        <p:spPr>
          <a:xfrm flipV="1">
            <a:off x="4758208" y="2620619"/>
            <a:ext cx="1675765" cy="22225"/>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7974752" y="2620619"/>
            <a:ext cx="3434776" cy="1"/>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4648014" y="3050423"/>
            <a:ext cx="579079" cy="56797"/>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5842645" y="3995588"/>
            <a:ext cx="5314716" cy="108581"/>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4648014" y="4442715"/>
            <a:ext cx="6761514" cy="93654"/>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4758208" y="4922312"/>
            <a:ext cx="1342341" cy="21635"/>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4502714" y="4955917"/>
            <a:ext cx="5234125" cy="523220"/>
          </a:xfrm>
          <a:prstGeom prst="rect">
            <a:avLst/>
          </a:prstGeom>
          <a:noFill/>
          <a:ln w="9525">
            <a:noFill/>
          </a:ln>
        </p:spPr>
        <p:txBody>
          <a:bodyPr wrap="none" anchor="t">
            <a:spAutoFit/>
          </a:bodyPr>
          <a:lstStyle/>
          <a:p>
            <a:pPr algn="l" fontAlgn="base"/>
            <a:r>
              <a:rPr lang="zh-CN" altLang="en-US" sz="2800" b="1" noProof="1" smtClean="0">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rPr>
              <a:t>实力强大，割据一方，威胁中央</a:t>
            </a:r>
            <a:endParaRPr sz="2800" b="1" strike="noStrike" noProof="1">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26" name="矩形 25"/>
          <p:cNvSpPr/>
          <p:nvPr/>
        </p:nvSpPr>
        <p:spPr>
          <a:xfrm>
            <a:off x="4610026" y="5491107"/>
            <a:ext cx="3070071" cy="523220"/>
          </a:xfrm>
          <a:prstGeom prst="rect">
            <a:avLst/>
          </a:prstGeom>
          <a:noFill/>
          <a:ln w="9525">
            <a:noFill/>
          </a:ln>
        </p:spPr>
        <p:txBody>
          <a:bodyPr wrap="none" anchor="t">
            <a:spAutoFit/>
          </a:bodyPr>
          <a:lstStyle/>
          <a:p>
            <a:pPr algn="l" fontAlgn="base"/>
            <a:r>
              <a:rPr lang="zh-CN" altLang="en-US" sz="2800" b="1" strike="noStrike" noProof="1" smtClean="0">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rPr>
              <a:t>影响国家赋税徭役</a:t>
            </a:r>
            <a:endParaRPr sz="2800" b="1" strike="noStrike" noProof="1">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27" name="矩形 26"/>
          <p:cNvSpPr/>
          <p:nvPr/>
        </p:nvSpPr>
        <p:spPr>
          <a:xfrm>
            <a:off x="4610026" y="5961288"/>
            <a:ext cx="5234125" cy="523220"/>
          </a:xfrm>
          <a:prstGeom prst="rect">
            <a:avLst/>
          </a:prstGeom>
          <a:noFill/>
          <a:ln w="9525">
            <a:noFill/>
          </a:ln>
        </p:spPr>
        <p:txBody>
          <a:bodyPr wrap="none" anchor="t">
            <a:spAutoFit/>
          </a:bodyPr>
          <a:lstStyle/>
          <a:p>
            <a:pPr algn="l" fontAlgn="base"/>
            <a:r>
              <a:rPr lang="zh-CN" altLang="en-US" sz="2800" b="1" noProof="1" smtClean="0">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rPr>
              <a:t>赋税混乱，农民与地主矛盾尖锐</a:t>
            </a:r>
            <a:endParaRPr sz="2800" b="1" strike="noStrike" noProof="1">
              <a:solidFill>
                <a:srgbClr val="A50021"/>
              </a:solidFill>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28" name="矩形 27"/>
          <p:cNvSpPr/>
          <p:nvPr/>
        </p:nvSpPr>
        <p:spPr>
          <a:xfrm>
            <a:off x="4646377" y="4306335"/>
            <a:ext cx="5280613" cy="646331"/>
          </a:xfrm>
          <a:prstGeom prst="rect">
            <a:avLst/>
          </a:prstGeom>
          <a:solidFill>
            <a:srgbClr val="FFFF00"/>
          </a:solidFill>
          <a:ln w="9525">
            <a:noFill/>
          </a:ln>
        </p:spPr>
        <p:txBody>
          <a:bodyPr wrap="none" anchor="t">
            <a:spAutoFit/>
          </a:bodyPr>
          <a:lstStyle/>
          <a:p>
            <a:pPr algn="l" fontAlgn="base"/>
            <a:r>
              <a:rPr sz="36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宗主督护制存在很多弊端</a:t>
            </a:r>
            <a:endParaRPr sz="36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8828"/>
    </mc:Choice>
    <mc:Fallback>
      <p:transition spd="slow" advTm="1688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childTnLst>
                                    <p:set>
                                      <p:cBhvr>
                                        <p:cTn id="6" dur="1" fill="hold">
                                          <p:stCondLst>
                                            <p:cond delay="0"/>
                                          </p:stCondLst>
                                        </p:cTn>
                                        <p:tgtEl>
                                          <p:spTgt spid="44040"/>
                                        </p:tgtEl>
                                        <p:attrNameLst>
                                          <p:attrName>style.visibility</p:attrName>
                                        </p:attrNameLst>
                                      </p:cBhvr>
                                      <p:to>
                                        <p:strVal val="visible"/>
                                      </p:to>
                                    </p:set>
                                    <p:animEffect transition="in" filter="blinds(horizontal)">
                                      <p:cBhvr>
                                        <p:cTn id="7" dur="500"/>
                                        <p:tgtEl>
                                          <p:spTgt spid="440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0" nodeType="clickEffect">
                                  <p:stCondLst>
                                    <p:cond delay="0"/>
                                  </p:stCondLst>
                                  <p:childTnLst>
                                    <p:animEffect transition="out" filter="blinds(horizontal)">
                                      <p:cBhvr>
                                        <p:cTn id="11" dur="500"/>
                                        <p:tgtEl>
                                          <p:spTgt spid="44040"/>
                                        </p:tgtEl>
                                      </p:cBhvr>
                                    </p:animEffect>
                                    <p:set>
                                      <p:cBhvr>
                                        <p:cTn id="12" dur="1" fill="hold">
                                          <p:stCondLst>
                                            <p:cond delay="499"/>
                                          </p:stCondLst>
                                        </p:cTn>
                                        <p:tgtEl>
                                          <p:spTgt spid="4404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4037"/>
                                        </p:tgtEl>
                                        <p:attrNameLst>
                                          <p:attrName>style.visibility</p:attrName>
                                        </p:attrNameLst>
                                      </p:cBhvr>
                                      <p:to>
                                        <p:strVal val="visible"/>
                                      </p:to>
                                    </p:set>
                                    <p:animEffect transition="in" filter="blinds(horizontal)">
                                      <p:cBhvr>
                                        <p:cTn id="17" dur="500"/>
                                        <p:tgtEl>
                                          <p:spTgt spid="44037"/>
                                        </p:tgtEl>
                                      </p:cBhvr>
                                    </p:animEffect>
                                  </p:childTnLst>
                                </p:cTn>
                              </p:par>
                              <p:par>
                                <p:cTn id="18" presetID="3" presetClass="entr" presetSubtype="10" fill="hold" nodeType="withEffect">
                                  <p:stCondLst>
                                    <p:cond delay="0"/>
                                  </p:stCondLst>
                                  <p:childTnLst>
                                    <p:set>
                                      <p:cBhvr>
                                        <p:cTn id="19" dur="1" fill="hold">
                                          <p:stCondLst>
                                            <p:cond delay="0"/>
                                          </p:stCondLst>
                                        </p:cTn>
                                        <p:tgtEl>
                                          <p:spTgt spid="44036"/>
                                        </p:tgtEl>
                                        <p:attrNameLst>
                                          <p:attrName>style.visibility</p:attrName>
                                        </p:attrNameLst>
                                      </p:cBhvr>
                                      <p:to>
                                        <p:strVal val="visible"/>
                                      </p:to>
                                    </p:set>
                                    <p:animEffect transition="in" filter="blinds(horizontal)">
                                      <p:cBhvr>
                                        <p:cTn id="20" dur="500"/>
                                        <p:tgtEl>
                                          <p:spTgt spid="44036"/>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44035"/>
                                        </p:tgtEl>
                                        <p:attrNameLst>
                                          <p:attrName>style.visibility</p:attrName>
                                        </p:attrNameLst>
                                      </p:cBhvr>
                                      <p:to>
                                        <p:strVal val="visible"/>
                                      </p:to>
                                    </p:set>
                                    <p:animEffect transition="in" filter="blinds(horizontal)">
                                      <p:cBhvr>
                                        <p:cTn id="23" dur="500"/>
                                        <p:tgtEl>
                                          <p:spTgt spid="44035"/>
                                        </p:tgtEl>
                                      </p:cBhvr>
                                    </p:animEffect>
                                  </p:childTnLst>
                                </p:cTn>
                              </p:par>
                              <p:par>
                                <p:cTn id="24" presetID="3" presetClass="entr" presetSubtype="10" fill="hold" nodeType="withEffect">
                                  <p:stCondLst>
                                    <p:cond delay="0"/>
                                  </p:stCondLst>
                                  <p:childTnLst>
                                    <p:set>
                                      <p:cBhvr>
                                        <p:cTn id="25" dur="1" fill="hold">
                                          <p:stCondLst>
                                            <p:cond delay="0"/>
                                          </p:stCondLst>
                                        </p:cTn>
                                        <p:tgtEl>
                                          <p:spTgt spid="44038"/>
                                        </p:tgtEl>
                                        <p:attrNameLst>
                                          <p:attrName>style.visibility</p:attrName>
                                        </p:attrNameLst>
                                      </p:cBhvr>
                                      <p:to>
                                        <p:strVal val="visible"/>
                                      </p:to>
                                    </p:set>
                                    <p:animEffect transition="in" filter="blinds(horizontal)">
                                      <p:cBhvr>
                                        <p:cTn id="26" dur="500"/>
                                        <p:tgtEl>
                                          <p:spTgt spid="44038"/>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44034"/>
                                        </p:tgtEl>
                                        <p:attrNameLst>
                                          <p:attrName>style.visibility</p:attrName>
                                        </p:attrNameLst>
                                      </p:cBhvr>
                                      <p:to>
                                        <p:strVal val="visible"/>
                                      </p:to>
                                    </p:set>
                                    <p:animEffect transition="in" filter="blinds(horizontal)">
                                      <p:cBhvr>
                                        <p:cTn id="29" dur="500"/>
                                        <p:tgtEl>
                                          <p:spTgt spid="44034"/>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ppt_x"/>
                                          </p:val>
                                        </p:tav>
                                        <p:tav tm="100000">
                                          <p:val>
                                            <p:strVal val="#ppt_x"/>
                                          </p:val>
                                        </p:tav>
                                      </p:tavLst>
                                    </p:anim>
                                    <p:anim calcmode="lin" valueType="num">
                                      <p:cBhvr additive="base">
                                        <p:cTn id="3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down)">
                                      <p:cBhvr>
                                        <p:cTn id="40" dur="500"/>
                                        <p:tgtEl>
                                          <p:spTgt spid="1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500" fill="hold"/>
                                        <p:tgtEl>
                                          <p:spTgt spid="21"/>
                                        </p:tgtEl>
                                        <p:attrNameLst>
                                          <p:attrName>ppt_x</p:attrName>
                                        </p:attrNameLst>
                                      </p:cBhvr>
                                      <p:tavLst>
                                        <p:tav tm="0">
                                          <p:val>
                                            <p:strVal val="#ppt_x"/>
                                          </p:val>
                                        </p:tav>
                                        <p:tav tm="100000">
                                          <p:val>
                                            <p:strVal val="#ppt_x"/>
                                          </p:val>
                                        </p:tav>
                                      </p:tavLst>
                                    </p:anim>
                                    <p:anim calcmode="lin" valueType="num">
                                      <p:cBhvr additive="base">
                                        <p:cTn id="4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down)">
                                      <p:cBhvr>
                                        <p:cTn id="51" dur="500"/>
                                        <p:tgtEl>
                                          <p:spTgt spid="11"/>
                                        </p:tgtEl>
                                      </p:cBhvr>
                                    </p:animEffect>
                                  </p:childTnLst>
                                </p:cTn>
                              </p:par>
                              <p:par>
                                <p:cTn id="52" presetID="22" presetClass="entr" presetSubtype="4" fill="hold" nodeType="with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wipe(down)">
                                      <p:cBhvr>
                                        <p:cTn id="54" dur="500"/>
                                        <p:tgtEl>
                                          <p:spTgt spid="13"/>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26"/>
                                        </p:tgtEl>
                                        <p:attrNameLst>
                                          <p:attrName>style.visibility</p:attrName>
                                        </p:attrNameLst>
                                      </p:cBhvr>
                                      <p:to>
                                        <p:strVal val="visible"/>
                                      </p:to>
                                    </p:set>
                                    <p:anim calcmode="lin" valueType="num">
                                      <p:cBhvr additive="base">
                                        <p:cTn id="59" dur="500" fill="hold"/>
                                        <p:tgtEl>
                                          <p:spTgt spid="26"/>
                                        </p:tgtEl>
                                        <p:attrNameLst>
                                          <p:attrName>ppt_x</p:attrName>
                                        </p:attrNameLst>
                                      </p:cBhvr>
                                      <p:tavLst>
                                        <p:tav tm="0">
                                          <p:val>
                                            <p:strVal val="#ppt_x"/>
                                          </p:val>
                                        </p:tav>
                                        <p:tav tm="100000">
                                          <p:val>
                                            <p:strVal val="#ppt_x"/>
                                          </p:val>
                                        </p:tav>
                                      </p:tavLst>
                                    </p:anim>
                                    <p:anim calcmode="lin" valueType="num">
                                      <p:cBhvr additive="base">
                                        <p:cTn id="6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down)">
                                      <p:cBhvr>
                                        <p:cTn id="65" dur="500"/>
                                        <p:tgtEl>
                                          <p:spTgt spid="14"/>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wipe(down)">
                                      <p:cBhvr>
                                        <p:cTn id="70" dur="500"/>
                                        <p:tgtEl>
                                          <p:spTgt spid="15"/>
                                        </p:tgtEl>
                                      </p:cBhvr>
                                    </p:animEffect>
                                  </p:childTnLst>
                                </p:cTn>
                              </p:par>
                              <p:par>
                                <p:cTn id="71" presetID="22" presetClass="entr" presetSubtype="4" fill="hold"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wipe(down)">
                                      <p:cBhvr>
                                        <p:cTn id="73" dur="500"/>
                                        <p:tgtEl>
                                          <p:spTgt spid="16"/>
                                        </p:tgtEl>
                                      </p:cBhvr>
                                    </p:animEffect>
                                  </p:childTnLst>
                                </p:cTn>
                              </p:par>
                            </p:childTnLst>
                          </p:cTn>
                        </p:par>
                      </p:childTnLst>
                    </p:cTn>
                  </p:par>
                  <p:par>
                    <p:cTn id="74" fill="hold">
                      <p:stCondLst>
                        <p:cond delay="indefinite"/>
                      </p:stCondLst>
                      <p:childTnLst>
                        <p:par>
                          <p:cTn id="75" fill="hold">
                            <p:stCondLst>
                              <p:cond delay="0"/>
                            </p:stCondLst>
                            <p:childTnLst>
                              <p:par>
                                <p:cTn id="76" presetID="2" presetClass="entr" presetSubtype="4" fill="hold" grpId="0" nodeType="clickEffect">
                                  <p:stCondLst>
                                    <p:cond delay="0"/>
                                  </p:stCondLst>
                                  <p:childTnLst>
                                    <p:set>
                                      <p:cBhvr>
                                        <p:cTn id="77" dur="1" fill="hold">
                                          <p:stCondLst>
                                            <p:cond delay="0"/>
                                          </p:stCondLst>
                                        </p:cTn>
                                        <p:tgtEl>
                                          <p:spTgt spid="27"/>
                                        </p:tgtEl>
                                        <p:attrNameLst>
                                          <p:attrName>style.visibility</p:attrName>
                                        </p:attrNameLst>
                                      </p:cBhvr>
                                      <p:to>
                                        <p:strVal val="visible"/>
                                      </p:to>
                                    </p:set>
                                    <p:anim calcmode="lin" valueType="num">
                                      <p:cBhvr additive="base">
                                        <p:cTn id="78" dur="500" fill="hold"/>
                                        <p:tgtEl>
                                          <p:spTgt spid="27"/>
                                        </p:tgtEl>
                                        <p:attrNameLst>
                                          <p:attrName>ppt_x</p:attrName>
                                        </p:attrNameLst>
                                      </p:cBhvr>
                                      <p:tavLst>
                                        <p:tav tm="0">
                                          <p:val>
                                            <p:strVal val="#ppt_x"/>
                                          </p:val>
                                        </p:tav>
                                        <p:tav tm="100000">
                                          <p:val>
                                            <p:strVal val="#ppt_x"/>
                                          </p:val>
                                        </p:tav>
                                      </p:tavLst>
                                    </p:anim>
                                    <p:anim calcmode="lin" valueType="num">
                                      <p:cBhvr additive="base">
                                        <p:cTn id="79"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53" presetClass="entr" presetSubtype="16" fill="hold" grpId="0" nodeType="clickEffect">
                                  <p:stCondLst>
                                    <p:cond delay="0"/>
                                  </p:stCondLst>
                                  <p:childTnLst>
                                    <p:set>
                                      <p:cBhvr>
                                        <p:cTn id="83" dur="1" fill="hold">
                                          <p:stCondLst>
                                            <p:cond delay="0"/>
                                          </p:stCondLst>
                                        </p:cTn>
                                        <p:tgtEl>
                                          <p:spTgt spid="28"/>
                                        </p:tgtEl>
                                        <p:attrNameLst>
                                          <p:attrName>style.visibility</p:attrName>
                                        </p:attrNameLst>
                                      </p:cBhvr>
                                      <p:to>
                                        <p:strVal val="visible"/>
                                      </p:to>
                                    </p:set>
                                    <p:anim calcmode="lin" valueType="num">
                                      <p:cBhvr>
                                        <p:cTn id="84" dur="500" fill="hold"/>
                                        <p:tgtEl>
                                          <p:spTgt spid="28"/>
                                        </p:tgtEl>
                                        <p:attrNameLst>
                                          <p:attrName>ppt_w</p:attrName>
                                        </p:attrNameLst>
                                      </p:cBhvr>
                                      <p:tavLst>
                                        <p:tav tm="0">
                                          <p:val>
                                            <p:fltVal val="0"/>
                                          </p:val>
                                        </p:tav>
                                        <p:tav tm="100000">
                                          <p:val>
                                            <p:strVal val="#ppt_w"/>
                                          </p:val>
                                        </p:tav>
                                      </p:tavLst>
                                    </p:anim>
                                    <p:anim calcmode="lin" valueType="num">
                                      <p:cBhvr>
                                        <p:cTn id="85" dur="500" fill="hold"/>
                                        <p:tgtEl>
                                          <p:spTgt spid="28"/>
                                        </p:tgtEl>
                                        <p:attrNameLst>
                                          <p:attrName>ppt_h</p:attrName>
                                        </p:attrNameLst>
                                      </p:cBhvr>
                                      <p:tavLst>
                                        <p:tav tm="0">
                                          <p:val>
                                            <p:fltVal val="0"/>
                                          </p:val>
                                        </p:tav>
                                        <p:tav tm="100000">
                                          <p:val>
                                            <p:strVal val="#ppt_h"/>
                                          </p:val>
                                        </p:tav>
                                      </p:tavLst>
                                    </p:anim>
                                    <p:animEffect transition="in" filter="fade">
                                      <p:cBhvr>
                                        <p:cTn id="8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4" grpId="0" animBg="1"/>
      <p:bldP spid="44035" grpId="0" animBg="1"/>
      <p:bldP spid="44037" grpId="0" bldLvl="0" animBg="1"/>
      <p:bldP spid="44040" grpId="0" animBg="1"/>
      <p:bldP spid="44040" grpId="1" animBg="1"/>
      <p:bldP spid="9" grpId="0"/>
      <p:bldP spid="21" grpId="0"/>
      <p:bldP spid="26" grpId="0"/>
      <p:bldP spid="27" grpId="0"/>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2588" y="190682"/>
            <a:ext cx="7768733" cy="665197"/>
            <a:chOff x="875844" y="2777935"/>
            <a:chExt cx="7768733" cy="665197"/>
          </a:xfrm>
        </p:grpSpPr>
        <p:sp>
          <p:nvSpPr>
            <p:cNvPr id="3" name="矩形 2"/>
            <p:cNvSpPr/>
            <p:nvPr/>
          </p:nvSpPr>
          <p:spPr>
            <a:xfrm>
              <a:off x="1541041" y="2813696"/>
              <a:ext cx="7103536"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政治：废除宗主督护制，实行三长制</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4" name="椭圆 3"/>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rPr>
                <a:t>2</a:t>
              </a:r>
              <a:endParaRPr lang="zh-CN" altLang="en-US" sz="3600" dirty="0">
                <a:solidFill>
                  <a:schemeClr val="bg1"/>
                </a:solidFill>
              </a:endParaRPr>
            </a:p>
          </p:txBody>
        </p:sp>
      </p:grpSp>
      <p:sp>
        <p:nvSpPr>
          <p:cNvPr id="13" name="文本框 12"/>
          <p:cNvSpPr txBox="1"/>
          <p:nvPr/>
        </p:nvSpPr>
        <p:spPr>
          <a:xfrm>
            <a:off x="223310" y="925238"/>
            <a:ext cx="2188420" cy="523220"/>
          </a:xfrm>
          <a:prstGeom prst="rect">
            <a:avLst/>
          </a:prstGeom>
          <a:noFill/>
          <a:ln w="9525">
            <a:noFill/>
          </a:ln>
        </p:spPr>
        <p:txBody>
          <a:bodyPr wrap="none" anchor="t">
            <a:spAutoFit/>
          </a:bodyPr>
          <a:lstStyle/>
          <a:p>
            <a:r>
              <a:rPr lang="zh-CN" altLang="en-US" sz="2800" b="1" noProof="1" smtClean="0">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a:t>
            </a:r>
            <a:r>
              <a:rPr lang="en-US" altLang="zh-CN" sz="2800" b="1" noProof="1" smtClean="0">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1</a:t>
            </a:r>
            <a:r>
              <a:rPr lang="zh-CN" altLang="en-US" sz="2800" b="1" noProof="1" smtClean="0">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）内容</a:t>
            </a:r>
            <a:r>
              <a:rPr lang="zh-CN" altLang="en-US" sz="2800" b="1"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a:t>
            </a:r>
            <a:endParaRPr lang="zh-CN" altLang="en-US" sz="2800" b="1"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endParaRPr>
          </a:p>
        </p:txBody>
      </p:sp>
      <p:sp>
        <p:nvSpPr>
          <p:cNvPr id="14" name="矩形 13"/>
          <p:cNvSpPr/>
          <p:nvPr/>
        </p:nvSpPr>
        <p:spPr>
          <a:xfrm>
            <a:off x="2284248" y="858215"/>
            <a:ext cx="7774151" cy="954107"/>
          </a:xfrm>
          <a:prstGeom prst="rect">
            <a:avLst/>
          </a:prstGeom>
          <a:noFill/>
          <a:ln w="9525">
            <a:noFill/>
          </a:ln>
        </p:spPr>
        <p:txBody>
          <a:bodyPr wrap="square">
            <a:spAutoFit/>
          </a:bodyPr>
          <a:lstStyle/>
          <a:p>
            <a:pPr fontAlgn="base"/>
            <a:r>
              <a:rPr lang="en-US" altLang="zh-CN" sz="2800" b="1" strike="noStrike" noProof="1">
                <a:effectLst>
                  <a:outerShdw blurRad="38100" dist="38100" dir="2700000">
                    <a:srgbClr val="C0C0C0"/>
                  </a:outerShdw>
                </a:effectLst>
                <a:latin typeface="黑体" panose="02010609060101010101" pitchFamily="49" charset="-122"/>
                <a:ea typeface="黑体" panose="02010609060101010101" pitchFamily="49" charset="-122"/>
              </a:rPr>
              <a:t> </a:t>
            </a:r>
            <a:r>
              <a:rPr lang="zh-CN" altLang="en-US" sz="2800" b="1" strike="noStrike" noProof="1">
                <a:effectLst>
                  <a:outerShdw blurRad="38100" dist="38100" dir="2700000">
                    <a:srgbClr val="C0C0C0"/>
                  </a:outerShdw>
                </a:effectLst>
                <a:latin typeface="黑体" panose="02010609060101010101" pitchFamily="49" charset="-122"/>
                <a:ea typeface="黑体" panose="02010609060101010101" pitchFamily="49" charset="-122"/>
              </a:rPr>
              <a:t>设邻、里、党三长，直属州</a:t>
            </a:r>
            <a:r>
              <a:rPr lang="zh-CN" altLang="en-US" sz="28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郡；</a:t>
            </a:r>
            <a:endParaRPr lang="en-US" altLang="zh-CN" sz="28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endParaRPr>
          </a:p>
          <a:p>
            <a:pPr fontAlgn="base"/>
            <a:r>
              <a:rPr lang="zh-CN" altLang="en-US" sz="28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负责</a:t>
            </a:r>
            <a:r>
              <a:rPr lang="zh-CN" altLang="en-US" sz="2800" b="1" strike="noStrike" noProof="1">
                <a:effectLst>
                  <a:outerShdw blurRad="38100" dist="38100" dir="2700000">
                    <a:srgbClr val="C0C0C0"/>
                  </a:outerShdw>
                </a:effectLst>
                <a:latin typeface="黑体" panose="02010609060101010101" pitchFamily="49" charset="-122"/>
                <a:ea typeface="黑体" panose="02010609060101010101" pitchFamily="49" charset="-122"/>
              </a:rPr>
              <a:t>清理户口和田亩，征发徭役和兵役</a:t>
            </a:r>
            <a:endParaRPr lang="zh-CN" altLang="en-US" sz="28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grpSp>
        <p:nvGrpSpPr>
          <p:cNvPr id="22" name="组合 21"/>
          <p:cNvGrpSpPr/>
          <p:nvPr/>
        </p:nvGrpSpPr>
        <p:grpSpPr>
          <a:xfrm>
            <a:off x="1243594" y="1832218"/>
            <a:ext cx="8532812" cy="531157"/>
            <a:chOff x="1443685" y="2859111"/>
            <a:chExt cx="8532812" cy="531157"/>
          </a:xfrm>
        </p:grpSpPr>
        <p:sp>
          <p:nvSpPr>
            <p:cNvPr id="16" name="上箭头 15"/>
            <p:cNvSpPr/>
            <p:nvPr/>
          </p:nvSpPr>
          <p:spPr>
            <a:xfrm rot="5400000">
              <a:off x="5925197" y="2803548"/>
              <a:ext cx="215900" cy="647700"/>
            </a:xfrm>
            <a:prstGeom prst="upArrow">
              <a:avLst>
                <a:gd name="adj1" fmla="val 50000"/>
                <a:gd name="adj2" fmla="val 75000"/>
              </a:avLst>
            </a:prstGeom>
            <a:solidFill>
              <a:schemeClr val="accent1"/>
            </a:solidFill>
            <a:ln w="9525" cap="flat" cmpd="sng">
              <a:solidFill>
                <a:schemeClr val="tx1"/>
              </a:solidFill>
              <a:prstDash val="solid"/>
              <a:miter/>
              <a:headEnd type="none" w="med" len="med"/>
              <a:tailEnd type="none" w="med" len="med"/>
            </a:ln>
          </p:spPr>
          <p:txBody>
            <a:bodyPr anchor="t"/>
            <a:lstStyle/>
            <a:p>
              <a:endParaRPr lang="zh-CN" altLang="en-US" sz="2800">
                <a:latin typeface="Arial" panose="020B0604020202020204" pitchFamily="34" charset="0"/>
                <a:ea typeface="宋体" panose="02010600030101010101" pitchFamily="2" charset="-122"/>
              </a:endParaRPr>
            </a:p>
          </p:txBody>
        </p:sp>
        <p:sp>
          <p:nvSpPr>
            <p:cNvPr id="17" name="文本框 16"/>
            <p:cNvSpPr txBox="1"/>
            <p:nvPr/>
          </p:nvSpPr>
          <p:spPr>
            <a:xfrm>
              <a:off x="4286897" y="2859111"/>
              <a:ext cx="1270000" cy="523220"/>
            </a:xfrm>
            <a:prstGeom prst="rect">
              <a:avLst/>
            </a:prstGeom>
            <a:solidFill>
              <a:schemeClr val="accent1"/>
            </a:solidFill>
            <a:ln w="9525" cap="flat" cmpd="sng">
              <a:solidFill>
                <a:srgbClr val="FF0000"/>
              </a:solidFill>
              <a:prstDash val="solid"/>
              <a:miter/>
              <a:headEnd type="none" w="med" len="med"/>
              <a:tailEnd type="none" w="med" len="med"/>
            </a:ln>
          </p:spPr>
          <p:txBody>
            <a:bodyPr anchor="t">
              <a:spAutoFit/>
            </a:bodyPr>
            <a:lstStyle/>
            <a:p>
              <a:pPr algn="ctr"/>
              <a:r>
                <a:rPr lang="zh-CN" altLang="en-US" sz="2800" b="1" dirty="0">
                  <a:latin typeface="Arial" panose="020B0604020202020204" pitchFamily="34" charset="0"/>
                  <a:ea typeface="黑体" panose="02010609060101010101" pitchFamily="49" charset="-122"/>
                </a:rPr>
                <a:t>宗主</a:t>
              </a:r>
              <a:endParaRPr lang="zh-CN" altLang="en-US" sz="2800" b="1" dirty="0">
                <a:latin typeface="Arial" panose="020B0604020202020204" pitchFamily="34" charset="0"/>
                <a:ea typeface="黑体" panose="02010609060101010101" pitchFamily="49" charset="-122"/>
              </a:endParaRPr>
            </a:p>
          </p:txBody>
        </p:sp>
        <p:sp>
          <p:nvSpPr>
            <p:cNvPr id="18" name="上箭头 17"/>
            <p:cNvSpPr/>
            <p:nvPr/>
          </p:nvSpPr>
          <p:spPr>
            <a:xfrm rot="5400000">
              <a:off x="3829697" y="2803548"/>
              <a:ext cx="215900" cy="647700"/>
            </a:xfrm>
            <a:prstGeom prst="upArrow">
              <a:avLst>
                <a:gd name="adj1" fmla="val 50000"/>
                <a:gd name="adj2" fmla="val 75000"/>
              </a:avLst>
            </a:prstGeom>
            <a:solidFill>
              <a:schemeClr val="accent1"/>
            </a:solidFill>
            <a:ln w="9525" cap="flat" cmpd="sng">
              <a:solidFill>
                <a:schemeClr val="tx1"/>
              </a:solidFill>
              <a:prstDash val="solid"/>
              <a:miter/>
              <a:headEnd type="none" w="med" len="med"/>
              <a:tailEnd type="none" w="med" len="med"/>
            </a:ln>
          </p:spPr>
          <p:txBody>
            <a:bodyPr anchor="t"/>
            <a:lstStyle/>
            <a:p>
              <a:endParaRPr lang="zh-CN" altLang="en-US" sz="2800">
                <a:latin typeface="Arial" panose="020B0604020202020204" pitchFamily="34" charset="0"/>
                <a:ea typeface="宋体" panose="02010600030101010101" pitchFamily="2" charset="-122"/>
              </a:endParaRPr>
            </a:p>
          </p:txBody>
        </p:sp>
        <p:sp>
          <p:nvSpPr>
            <p:cNvPr id="19" name="文本框 18"/>
            <p:cNvSpPr txBox="1"/>
            <p:nvPr/>
          </p:nvSpPr>
          <p:spPr>
            <a:xfrm>
              <a:off x="1443685" y="2867048"/>
              <a:ext cx="2055812" cy="523220"/>
            </a:xfrm>
            <a:prstGeom prst="rect">
              <a:avLst/>
            </a:prstGeom>
            <a:solidFill>
              <a:srgbClr val="FFFF00"/>
            </a:solidFill>
            <a:ln w="9525" cap="flat" cmpd="sng">
              <a:solidFill>
                <a:srgbClr val="FF0000"/>
              </a:solidFill>
              <a:prstDash val="solid"/>
              <a:miter/>
              <a:headEnd type="none" w="med" len="med"/>
              <a:tailEnd type="none" w="med" len="med"/>
            </a:ln>
          </p:spPr>
          <p:txBody>
            <a:bodyPr anchor="t">
              <a:spAutoFit/>
            </a:bodyPr>
            <a:lstStyle/>
            <a:p>
              <a:pPr algn="ctr"/>
              <a:r>
                <a:rPr lang="zh-CN" altLang="en-US" sz="2800" b="1" dirty="0">
                  <a:latin typeface="Arial" panose="020B0604020202020204" pitchFamily="34" charset="0"/>
                  <a:ea typeface="黑体" panose="02010609060101010101" pitchFamily="49" charset="-122"/>
                </a:rPr>
                <a:t>北魏政权</a:t>
              </a:r>
              <a:endParaRPr lang="zh-CN" altLang="en-US" sz="2800" b="1" dirty="0">
                <a:latin typeface="Arial" panose="020B0604020202020204" pitchFamily="34" charset="0"/>
                <a:ea typeface="黑体" panose="02010609060101010101" pitchFamily="49" charset="-122"/>
              </a:endParaRPr>
            </a:p>
          </p:txBody>
        </p:sp>
        <p:sp>
          <p:nvSpPr>
            <p:cNvPr id="20" name="文本框 19"/>
            <p:cNvSpPr txBox="1"/>
            <p:nvPr/>
          </p:nvSpPr>
          <p:spPr>
            <a:xfrm>
              <a:off x="6471297" y="2863873"/>
              <a:ext cx="1282700" cy="523220"/>
            </a:xfrm>
            <a:prstGeom prst="rect">
              <a:avLst/>
            </a:prstGeom>
            <a:solidFill>
              <a:srgbClr val="FFFF00"/>
            </a:solidFill>
            <a:ln w="9525" cap="flat" cmpd="sng">
              <a:solidFill>
                <a:srgbClr val="FF0000"/>
              </a:solidFill>
              <a:prstDash val="solid"/>
              <a:miter/>
              <a:headEnd type="none" w="med" len="med"/>
              <a:tailEnd type="none" w="med" len="med"/>
            </a:ln>
          </p:spPr>
          <p:txBody>
            <a:bodyPr anchor="t">
              <a:spAutoFit/>
            </a:bodyPr>
            <a:lstStyle/>
            <a:p>
              <a:pPr algn="ctr"/>
              <a:r>
                <a:rPr lang="zh-CN" altLang="en-US" sz="2800" b="1">
                  <a:latin typeface="Arial" panose="020B0604020202020204" pitchFamily="34" charset="0"/>
                  <a:ea typeface="黑体" panose="02010609060101010101" pitchFamily="49" charset="-122"/>
                </a:rPr>
                <a:t>农民</a:t>
              </a:r>
              <a:endParaRPr lang="zh-CN" altLang="en-US" sz="2800" b="1">
                <a:latin typeface="Arial" panose="020B0604020202020204" pitchFamily="34" charset="0"/>
                <a:ea typeface="黑体" panose="02010609060101010101" pitchFamily="49" charset="-122"/>
              </a:endParaRPr>
            </a:p>
          </p:txBody>
        </p:sp>
        <p:sp>
          <p:nvSpPr>
            <p:cNvPr id="21" name="文本框 20"/>
            <p:cNvSpPr txBox="1"/>
            <p:nvPr/>
          </p:nvSpPr>
          <p:spPr>
            <a:xfrm>
              <a:off x="7538097" y="2863873"/>
              <a:ext cx="2438400" cy="523220"/>
            </a:xfrm>
            <a:prstGeom prst="rect">
              <a:avLst/>
            </a:prstGeom>
            <a:noFill/>
            <a:ln w="9525">
              <a:noFill/>
            </a:ln>
          </p:spPr>
          <p:txBody>
            <a:bodyPr anchor="t">
              <a:spAutoFit/>
            </a:bodyPr>
            <a:lstStyle/>
            <a:p>
              <a:pPr>
                <a:spcBef>
                  <a:spcPct val="50000"/>
                </a:spcBef>
              </a:pPr>
              <a:r>
                <a:rPr lang="zh-CN" altLang="en-US" sz="2800" b="1">
                  <a:solidFill>
                    <a:srgbClr val="0000CC"/>
                  </a:solidFill>
                  <a:latin typeface="Arial" panose="020B0604020202020204" pitchFamily="34" charset="0"/>
                  <a:ea typeface="黑体" panose="02010609060101010101" pitchFamily="49" charset="-122"/>
                </a:rPr>
                <a:t>（改革前）</a:t>
              </a:r>
              <a:endParaRPr lang="zh-CN" altLang="en-US" sz="2800" b="1">
                <a:solidFill>
                  <a:srgbClr val="0000CC"/>
                </a:solidFill>
                <a:latin typeface="Arial" panose="020B0604020202020204" pitchFamily="34" charset="0"/>
                <a:ea typeface="黑体" panose="02010609060101010101" pitchFamily="49" charset="-122"/>
              </a:endParaRPr>
            </a:p>
          </p:txBody>
        </p:sp>
      </p:grpSp>
      <p:grpSp>
        <p:nvGrpSpPr>
          <p:cNvPr id="27" name="组合 26"/>
          <p:cNvGrpSpPr/>
          <p:nvPr/>
        </p:nvGrpSpPr>
        <p:grpSpPr>
          <a:xfrm>
            <a:off x="1211711" y="2444749"/>
            <a:ext cx="8431213" cy="599420"/>
            <a:chOff x="1563164" y="3594286"/>
            <a:chExt cx="8431213" cy="599420"/>
          </a:xfrm>
        </p:grpSpPr>
        <p:sp>
          <p:nvSpPr>
            <p:cNvPr id="23" name="文本框 22"/>
            <p:cNvSpPr txBox="1"/>
            <p:nvPr/>
          </p:nvSpPr>
          <p:spPr>
            <a:xfrm>
              <a:off x="6593952" y="3594286"/>
              <a:ext cx="1217612" cy="523220"/>
            </a:xfrm>
            <a:prstGeom prst="rect">
              <a:avLst/>
            </a:prstGeom>
            <a:solidFill>
              <a:srgbClr val="FFFF00"/>
            </a:solidFill>
            <a:ln w="9525" cap="flat" cmpd="sng">
              <a:solidFill>
                <a:srgbClr val="FF0000"/>
              </a:solidFill>
              <a:prstDash val="solid"/>
              <a:miter/>
              <a:headEnd type="none" w="med" len="med"/>
              <a:tailEnd type="none" w="med" len="med"/>
            </a:ln>
          </p:spPr>
          <p:txBody>
            <a:bodyPr anchor="t">
              <a:spAutoFit/>
            </a:bodyPr>
            <a:lstStyle/>
            <a:p>
              <a:pPr algn="ctr"/>
              <a:r>
                <a:rPr lang="zh-CN" altLang="en-US" sz="2800" b="1" dirty="0">
                  <a:latin typeface="Arial" panose="020B0604020202020204" pitchFamily="34" charset="0"/>
                  <a:ea typeface="黑体" panose="02010609060101010101" pitchFamily="49" charset="-122"/>
                </a:rPr>
                <a:t>农民</a:t>
              </a:r>
              <a:endParaRPr lang="zh-CN" altLang="en-US" sz="2800" b="1" dirty="0">
                <a:latin typeface="Arial" panose="020B0604020202020204" pitchFamily="34" charset="0"/>
                <a:ea typeface="黑体" panose="02010609060101010101" pitchFamily="49" charset="-122"/>
              </a:endParaRPr>
            </a:p>
          </p:txBody>
        </p:sp>
        <p:sp>
          <p:nvSpPr>
            <p:cNvPr id="24" name="上箭头 23"/>
            <p:cNvSpPr/>
            <p:nvPr/>
          </p:nvSpPr>
          <p:spPr>
            <a:xfrm rot="5400000">
              <a:off x="4939777" y="2706873"/>
              <a:ext cx="215900" cy="2401888"/>
            </a:xfrm>
            <a:prstGeom prst="upArrow">
              <a:avLst>
                <a:gd name="adj1" fmla="val 50000"/>
                <a:gd name="adj2" fmla="val 278073"/>
              </a:avLst>
            </a:prstGeom>
            <a:solidFill>
              <a:schemeClr val="accent1"/>
            </a:solidFill>
            <a:ln w="9525" cap="flat" cmpd="sng">
              <a:solidFill>
                <a:schemeClr val="tx1"/>
              </a:solidFill>
              <a:prstDash val="solid"/>
              <a:miter/>
              <a:headEnd type="none" w="med" len="med"/>
              <a:tailEnd type="none" w="med" len="med"/>
            </a:ln>
          </p:spPr>
          <p:txBody>
            <a:bodyPr anchor="t"/>
            <a:lstStyle/>
            <a:p>
              <a:pPr algn="ctr"/>
              <a:endParaRPr lang="zh-CN" altLang="en-US" sz="2800">
                <a:latin typeface="Arial" panose="020B0604020202020204" pitchFamily="34" charset="0"/>
                <a:ea typeface="宋体" panose="02010600030101010101" pitchFamily="2" charset="-122"/>
              </a:endParaRPr>
            </a:p>
          </p:txBody>
        </p:sp>
        <p:sp>
          <p:nvSpPr>
            <p:cNvPr id="25" name="文本框 24"/>
            <p:cNvSpPr txBox="1"/>
            <p:nvPr/>
          </p:nvSpPr>
          <p:spPr>
            <a:xfrm>
              <a:off x="1563164" y="3670486"/>
              <a:ext cx="2132013" cy="523220"/>
            </a:xfrm>
            <a:prstGeom prst="rect">
              <a:avLst/>
            </a:prstGeom>
            <a:solidFill>
              <a:srgbClr val="FFFF00"/>
            </a:solidFill>
            <a:ln w="9525" cap="flat" cmpd="sng">
              <a:solidFill>
                <a:srgbClr val="FF0000"/>
              </a:solidFill>
              <a:prstDash val="solid"/>
              <a:miter/>
              <a:headEnd type="none" w="med" len="med"/>
              <a:tailEnd type="none" w="med" len="med"/>
            </a:ln>
          </p:spPr>
          <p:txBody>
            <a:bodyPr anchor="t">
              <a:spAutoFit/>
            </a:bodyPr>
            <a:lstStyle/>
            <a:p>
              <a:pPr algn="ctr"/>
              <a:r>
                <a:rPr lang="zh-CN" altLang="en-US" sz="2800" b="1" dirty="0">
                  <a:latin typeface="Arial" panose="020B0604020202020204" pitchFamily="34" charset="0"/>
                  <a:ea typeface="黑体" panose="02010609060101010101" pitchFamily="49" charset="-122"/>
                </a:rPr>
                <a:t>北魏政权</a:t>
              </a:r>
              <a:endParaRPr lang="zh-CN" altLang="en-US" sz="2800" b="1" dirty="0">
                <a:latin typeface="Arial" panose="020B0604020202020204" pitchFamily="34" charset="0"/>
                <a:ea typeface="黑体" panose="02010609060101010101" pitchFamily="49" charset="-122"/>
              </a:endParaRPr>
            </a:p>
          </p:txBody>
        </p:sp>
        <p:sp>
          <p:nvSpPr>
            <p:cNvPr id="26" name="文本框 25"/>
            <p:cNvSpPr txBox="1"/>
            <p:nvPr/>
          </p:nvSpPr>
          <p:spPr>
            <a:xfrm>
              <a:off x="7582964" y="3649848"/>
              <a:ext cx="2411413" cy="523220"/>
            </a:xfrm>
            <a:prstGeom prst="rect">
              <a:avLst/>
            </a:prstGeom>
            <a:noFill/>
            <a:ln w="9525">
              <a:noFill/>
            </a:ln>
          </p:spPr>
          <p:txBody>
            <a:bodyPr anchor="t">
              <a:spAutoFit/>
            </a:bodyPr>
            <a:lstStyle/>
            <a:p>
              <a:pPr algn="ctr">
                <a:spcBef>
                  <a:spcPct val="50000"/>
                </a:spcBef>
              </a:pPr>
              <a:r>
                <a:rPr lang="zh-CN" altLang="en-US" sz="2800" b="1">
                  <a:solidFill>
                    <a:srgbClr val="0000CC"/>
                  </a:solidFill>
                  <a:latin typeface="Arial" panose="020B0604020202020204" pitchFamily="34" charset="0"/>
                  <a:ea typeface="黑体" panose="02010609060101010101" pitchFamily="49" charset="-122"/>
                </a:rPr>
                <a:t>（改革后）</a:t>
              </a:r>
              <a:endParaRPr lang="zh-CN" altLang="en-US" sz="2800" b="1">
                <a:solidFill>
                  <a:srgbClr val="0000CC"/>
                </a:solidFill>
                <a:latin typeface="Arial" panose="020B0604020202020204" pitchFamily="34" charset="0"/>
                <a:ea typeface="黑体" panose="02010609060101010101" pitchFamily="49" charset="-122"/>
              </a:endParaRPr>
            </a:p>
          </p:txBody>
        </p:sp>
      </p:grpSp>
      <p:sp>
        <p:nvSpPr>
          <p:cNvPr id="28" name="矩形 27"/>
          <p:cNvSpPr/>
          <p:nvPr/>
        </p:nvSpPr>
        <p:spPr>
          <a:xfrm>
            <a:off x="1663991" y="3136995"/>
            <a:ext cx="8814390" cy="1514261"/>
          </a:xfrm>
          <a:prstGeom prst="rect">
            <a:avLst/>
          </a:prstGeom>
          <a:noFill/>
          <a:ln w="9525">
            <a:noFill/>
          </a:ln>
        </p:spPr>
        <p:txBody>
          <a:bodyPr wrap="square" anchor="t">
            <a:spAutoFit/>
          </a:bodyPr>
          <a:lstStyle/>
          <a:p>
            <a:pPr>
              <a:lnSpc>
                <a:spcPct val="110000"/>
              </a:lnSpc>
            </a:pPr>
            <a:r>
              <a:rPr lang="zh-CN" altLang="en-US" sz="2800" b="1" dirty="0">
                <a:solidFill>
                  <a:srgbClr val="0000FF"/>
                </a:solidFill>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 </a:t>
            </a:r>
            <a:r>
              <a:rPr lang="zh-CN" altLang="en-US" sz="2800" b="1" dirty="0" smtClean="0">
                <a:latin typeface="华文楷体" panose="02010600040101010101" pitchFamily="2" charset="-122"/>
                <a:ea typeface="华文楷体" panose="02010600040101010101" pitchFamily="2" charset="-122"/>
              </a:rPr>
              <a:t>①</a:t>
            </a:r>
            <a:r>
              <a:rPr lang="zh-CN" altLang="en-US" sz="2800" b="1" dirty="0" smtClean="0">
                <a:latin typeface="黑体" panose="02010609060101010101" pitchFamily="49" charset="-122"/>
                <a:ea typeface="黑体" panose="02010609060101010101" pitchFamily="49" charset="-122"/>
              </a:rPr>
              <a:t>地方</a:t>
            </a:r>
            <a:r>
              <a:rPr lang="zh-CN" altLang="en-US" sz="2800" b="1" dirty="0">
                <a:latin typeface="黑体" panose="02010609060101010101" pitchFamily="49" charset="-122"/>
                <a:ea typeface="黑体" panose="02010609060101010101" pitchFamily="49" charset="-122"/>
              </a:rPr>
              <a:t>政权掌握在国家手中，有利于</a:t>
            </a:r>
            <a:r>
              <a:rPr lang="zh-CN" altLang="en-US" sz="2800" b="1" dirty="0">
                <a:solidFill>
                  <a:srgbClr val="FF0000"/>
                </a:solidFill>
                <a:latin typeface="黑体" panose="02010609060101010101" pitchFamily="49" charset="-122"/>
                <a:ea typeface="黑体" panose="02010609060101010101" pitchFamily="49" charset="-122"/>
              </a:rPr>
              <a:t>中央集权；</a:t>
            </a:r>
            <a:endParaRPr lang="zh-CN" altLang="en-US" sz="2800" b="1" dirty="0">
              <a:solidFill>
                <a:srgbClr val="FF0000"/>
              </a:solidFill>
              <a:latin typeface="黑体" panose="02010609060101010101" pitchFamily="49" charset="-122"/>
              <a:ea typeface="黑体" panose="02010609060101010101" pitchFamily="49" charset="-122"/>
            </a:endParaRPr>
          </a:p>
          <a:p>
            <a:pPr>
              <a:lnSpc>
                <a:spcPct val="110000"/>
              </a:lnSpc>
            </a:pPr>
            <a:r>
              <a:rPr lang="zh-CN" altLang="en-US" sz="2800" b="1" dirty="0">
                <a:solidFill>
                  <a:srgbClr val="FF0000"/>
                </a:solidFill>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 </a:t>
            </a:r>
            <a:r>
              <a:rPr lang="zh-CN" altLang="en-US" sz="2800" b="1" dirty="0" smtClean="0">
                <a:latin typeface="华文楷体" panose="02010600040101010101" pitchFamily="2" charset="-122"/>
                <a:ea typeface="华文楷体" panose="02010600040101010101" pitchFamily="2" charset="-122"/>
              </a:rPr>
              <a:t>②</a:t>
            </a:r>
            <a:r>
              <a:rPr lang="zh-CN" altLang="en-US" sz="2800" b="1" dirty="0" smtClean="0">
                <a:latin typeface="黑体" panose="02010609060101010101" pitchFamily="49" charset="-122"/>
                <a:ea typeface="黑体" panose="02010609060101010101" pitchFamily="49" charset="-122"/>
              </a:rPr>
              <a:t>有利于</a:t>
            </a:r>
            <a:r>
              <a:rPr lang="zh-CN" altLang="en-US" sz="2800" b="1" dirty="0">
                <a:solidFill>
                  <a:schemeClr val="tx1"/>
                </a:solidFill>
                <a:latin typeface="黑体" panose="02010609060101010101" pitchFamily="49" charset="-122"/>
                <a:ea typeface="黑体" panose="02010609060101010101" pitchFamily="49" charset="-122"/>
              </a:rPr>
              <a:t>推行</a:t>
            </a:r>
            <a:r>
              <a:rPr lang="zh-CN" altLang="en-US" sz="2800" b="1" dirty="0">
                <a:solidFill>
                  <a:srgbClr val="FF0000"/>
                </a:solidFill>
                <a:latin typeface="黑体" panose="02010609060101010101" pitchFamily="49" charset="-122"/>
                <a:ea typeface="黑体" panose="02010609060101010101" pitchFamily="49" charset="-122"/>
              </a:rPr>
              <a:t>均田制</a:t>
            </a:r>
            <a:r>
              <a:rPr lang="zh-CN" altLang="en-US" sz="2800" b="1" dirty="0" smtClean="0">
                <a:solidFill>
                  <a:srgbClr val="FF0000"/>
                </a:solidFill>
                <a:latin typeface="黑体" panose="02010609060101010101" pitchFamily="49" charset="-122"/>
                <a:ea typeface="黑体" panose="02010609060101010101" pitchFamily="49" charset="-122"/>
              </a:rPr>
              <a:t>；</a:t>
            </a:r>
            <a:endParaRPr lang="en-US" altLang="zh-CN" sz="2800" b="1" dirty="0" smtClean="0">
              <a:solidFill>
                <a:srgbClr val="FF0000"/>
              </a:solidFill>
              <a:latin typeface="黑体" panose="02010609060101010101" pitchFamily="49" charset="-122"/>
              <a:ea typeface="黑体" panose="02010609060101010101" pitchFamily="49" charset="-122"/>
            </a:endParaRPr>
          </a:p>
          <a:p>
            <a:pPr>
              <a:lnSpc>
                <a:spcPct val="110000"/>
              </a:lnSpc>
            </a:pPr>
            <a:r>
              <a:rPr lang="en-US" altLang="zh-CN" sz="2800" b="1" dirty="0">
                <a:solidFill>
                  <a:srgbClr val="FF0000"/>
                </a:solidFill>
                <a:latin typeface="黑体" panose="02010609060101010101" pitchFamily="49" charset="-122"/>
                <a:ea typeface="黑体" panose="02010609060101010101" pitchFamily="49" charset="-122"/>
              </a:rPr>
              <a:t> </a:t>
            </a:r>
            <a:r>
              <a:rPr lang="en-US" altLang="zh-CN" sz="2800" b="1" dirty="0" smtClean="0">
                <a:solidFill>
                  <a:srgbClr val="FF0000"/>
                </a:solidFill>
                <a:latin typeface="黑体" panose="02010609060101010101" pitchFamily="49" charset="-122"/>
                <a:ea typeface="黑体" panose="02010609060101010101" pitchFamily="49" charset="-122"/>
              </a:rPr>
              <a:t> </a:t>
            </a:r>
            <a:r>
              <a:rPr lang="zh-CN" altLang="en-US" sz="2800" b="1" dirty="0" smtClean="0">
                <a:latin typeface="华文楷体" panose="02010600040101010101" pitchFamily="2" charset="-122"/>
                <a:ea typeface="华文楷体" panose="02010600040101010101" pitchFamily="2" charset="-122"/>
              </a:rPr>
              <a:t>③</a:t>
            </a:r>
            <a:r>
              <a:rPr lang="zh-CN" altLang="en-US" sz="2800" b="1" dirty="0" smtClean="0">
                <a:solidFill>
                  <a:schemeClr val="tx1"/>
                </a:solidFill>
                <a:latin typeface="黑体" panose="02010609060101010101" pitchFamily="49" charset="-122"/>
                <a:ea typeface="黑体" panose="02010609060101010101" pitchFamily="49" charset="-122"/>
              </a:rPr>
              <a:t>加强</a:t>
            </a:r>
            <a:r>
              <a:rPr lang="zh-CN" altLang="en-US" sz="2800" b="1" dirty="0">
                <a:solidFill>
                  <a:schemeClr val="tx1"/>
                </a:solidFill>
                <a:latin typeface="黑体" panose="02010609060101010101" pitchFamily="49" charset="-122"/>
                <a:ea typeface="黑体" panose="02010609060101010101" pitchFamily="49" charset="-122"/>
              </a:rPr>
              <a:t>国家</a:t>
            </a:r>
            <a:r>
              <a:rPr lang="zh-CN" altLang="en-US" sz="2800" b="1" dirty="0">
                <a:solidFill>
                  <a:srgbClr val="FF0000"/>
                </a:solidFill>
                <a:latin typeface="黑体" panose="02010609060101010101" pitchFamily="49" charset="-122"/>
                <a:ea typeface="黑体" panose="02010609060101010101" pitchFamily="49" charset="-122"/>
              </a:rPr>
              <a:t>对人民控制</a:t>
            </a:r>
            <a:r>
              <a:rPr lang="zh-CN" altLang="en-US" sz="2800" b="1" dirty="0">
                <a:latin typeface="黑体" panose="02010609060101010101" pitchFamily="49" charset="-122"/>
                <a:ea typeface="黑体" panose="02010609060101010101" pitchFamily="49" charset="-122"/>
                <a:sym typeface="+mn-ea"/>
              </a:rPr>
              <a:t>，</a:t>
            </a:r>
            <a:r>
              <a:rPr lang="zh-CN" altLang="en-US" sz="2800" b="1" dirty="0">
                <a:latin typeface="黑体" panose="02010609060101010101" pitchFamily="49" charset="-122"/>
                <a:ea typeface="黑体" panose="02010609060101010101" pitchFamily="49" charset="-122"/>
              </a:rPr>
              <a:t>有利于国家征收</a:t>
            </a:r>
            <a:r>
              <a:rPr lang="zh-CN" altLang="en-US" sz="2800" b="1" dirty="0">
                <a:solidFill>
                  <a:srgbClr val="FF0000"/>
                </a:solidFill>
                <a:latin typeface="黑体" panose="02010609060101010101" pitchFamily="49" charset="-122"/>
                <a:ea typeface="黑体" panose="02010609060101010101" pitchFamily="49" charset="-122"/>
              </a:rPr>
              <a:t>赋税和徭役</a:t>
            </a:r>
            <a:r>
              <a:rPr lang="en-US" altLang="zh-CN" sz="2800" b="1" dirty="0">
                <a:solidFill>
                  <a:srgbClr val="FF0000"/>
                </a:solidFill>
                <a:latin typeface="黑体" panose="02010609060101010101" pitchFamily="49" charset="-122"/>
                <a:ea typeface="黑体" panose="02010609060101010101" pitchFamily="49" charset="-122"/>
              </a:rPr>
              <a:t>.</a:t>
            </a:r>
            <a:endParaRPr lang="en-US" altLang="zh-CN" sz="2800" b="1" dirty="0">
              <a:solidFill>
                <a:srgbClr val="FF0000"/>
              </a:solidFill>
              <a:latin typeface="黑体" panose="02010609060101010101" pitchFamily="49" charset="-122"/>
              <a:ea typeface="黑体" panose="02010609060101010101" pitchFamily="49" charset="-122"/>
            </a:endParaRPr>
          </a:p>
        </p:txBody>
      </p:sp>
      <p:sp>
        <p:nvSpPr>
          <p:cNvPr id="29" name="文本框 28"/>
          <p:cNvSpPr txBox="1"/>
          <p:nvPr/>
        </p:nvSpPr>
        <p:spPr>
          <a:xfrm>
            <a:off x="159002" y="3113528"/>
            <a:ext cx="2169184" cy="523220"/>
          </a:xfrm>
          <a:prstGeom prst="rect">
            <a:avLst/>
          </a:prstGeom>
          <a:noFill/>
        </p:spPr>
        <p:txBody>
          <a:bodyPr wrap="none" rtlCol="0" anchor="t">
            <a:spAutoFit/>
          </a:bodyPr>
          <a:lstStyle/>
          <a:p>
            <a:r>
              <a:rPr lang="zh-CN" altLang="en-US" sz="2800" b="1" dirty="0" smtClean="0">
                <a:solidFill>
                  <a:srgbClr val="0000FF"/>
                </a:solidFill>
                <a:latin typeface="黑体" panose="02010609060101010101" pitchFamily="49" charset="-122"/>
                <a:ea typeface="黑体" panose="02010609060101010101" pitchFamily="49" charset="-122"/>
                <a:sym typeface="+mn-ea"/>
              </a:rPr>
              <a:t>（</a:t>
            </a:r>
            <a:r>
              <a:rPr lang="en-US" altLang="zh-CN" sz="2800" b="1" dirty="0" smtClean="0">
                <a:solidFill>
                  <a:srgbClr val="0000FF"/>
                </a:solidFill>
                <a:latin typeface="黑体" panose="02010609060101010101" pitchFamily="49" charset="-122"/>
                <a:ea typeface="黑体" panose="02010609060101010101" pitchFamily="49" charset="-122"/>
                <a:sym typeface="+mn-ea"/>
              </a:rPr>
              <a:t>2</a:t>
            </a:r>
            <a:r>
              <a:rPr lang="zh-CN" altLang="en-US" sz="2800" b="1" dirty="0" smtClean="0">
                <a:solidFill>
                  <a:srgbClr val="0000FF"/>
                </a:solidFill>
                <a:latin typeface="黑体" panose="02010609060101010101" pitchFamily="49" charset="-122"/>
                <a:ea typeface="黑体" panose="02010609060101010101" pitchFamily="49" charset="-122"/>
                <a:sym typeface="+mn-ea"/>
              </a:rPr>
              <a:t>）影响</a:t>
            </a:r>
            <a:r>
              <a:rPr lang="zh-CN" altLang="en-US" sz="2800" b="1" dirty="0">
                <a:solidFill>
                  <a:srgbClr val="0000FF"/>
                </a:solidFill>
                <a:latin typeface="黑体" panose="02010609060101010101" pitchFamily="49" charset="-122"/>
                <a:ea typeface="黑体" panose="02010609060101010101" pitchFamily="49" charset="-122"/>
                <a:sym typeface="+mn-ea"/>
              </a:rPr>
              <a:t>：</a:t>
            </a:r>
            <a:endParaRPr lang="zh-CN" altLang="en-US" sz="2800" b="1" dirty="0">
              <a:solidFill>
                <a:srgbClr val="0000FF"/>
              </a:solidFill>
              <a:latin typeface="黑体" panose="02010609060101010101" pitchFamily="49" charset="-122"/>
              <a:ea typeface="黑体" panose="02010609060101010101" pitchFamily="49" charset="-122"/>
              <a:sym typeface="+mn-ea"/>
            </a:endParaRPr>
          </a:p>
        </p:txBody>
      </p:sp>
      <p:sp>
        <p:nvSpPr>
          <p:cNvPr id="30" name="文本框 29"/>
          <p:cNvSpPr txBox="1"/>
          <p:nvPr/>
        </p:nvSpPr>
        <p:spPr>
          <a:xfrm>
            <a:off x="9679332" y="1953202"/>
            <a:ext cx="2060784" cy="954107"/>
          </a:xfrm>
          <a:prstGeom prst="rect">
            <a:avLst/>
          </a:prstGeom>
          <a:noFill/>
          <a:ln w="9525">
            <a:solidFill>
              <a:srgbClr val="1D41D5"/>
            </a:solidFill>
          </a:ln>
        </p:spPr>
        <p:txBody>
          <a:bodyPr wrap="square" anchor="t">
            <a:spAutoFit/>
          </a:bodyPr>
          <a:lstStyle/>
          <a:p>
            <a:r>
              <a:rPr lang="zh-CN" altLang="x-none" sz="2800" b="1" dirty="0">
                <a:solidFill>
                  <a:srgbClr val="0000FF"/>
                </a:solidFill>
                <a:latin typeface="黑体" panose="02010609060101010101" pitchFamily="49" charset="-122"/>
                <a:ea typeface="黑体" panose="02010609060101010101" pitchFamily="49" charset="-122"/>
              </a:rPr>
              <a:t>如身之使手</a:t>
            </a:r>
            <a:r>
              <a:rPr lang="en-US" altLang="zh-CN" sz="2800" b="1" dirty="0">
                <a:solidFill>
                  <a:srgbClr val="0000FF"/>
                </a:solidFill>
                <a:latin typeface="黑体" panose="02010609060101010101" pitchFamily="49" charset="-122"/>
                <a:ea typeface="黑体" panose="02010609060101010101" pitchFamily="49" charset="-122"/>
              </a:rPr>
              <a:t>,</a:t>
            </a:r>
            <a:r>
              <a:rPr lang="zh-CN" altLang="en-US" sz="2800" b="1" dirty="0">
                <a:solidFill>
                  <a:srgbClr val="0000FF"/>
                </a:solidFill>
                <a:latin typeface="黑体" panose="02010609060101010101" pitchFamily="49" charset="-122"/>
                <a:ea typeface="黑体" panose="02010609060101010101" pitchFamily="49" charset="-122"/>
              </a:rPr>
              <a:t>干之总条。</a:t>
            </a:r>
            <a:endParaRPr lang="zh-CN" altLang="x-none" sz="2800" b="1" dirty="0">
              <a:solidFill>
                <a:srgbClr val="0000FF"/>
              </a:solidFill>
              <a:latin typeface="黑体" panose="02010609060101010101" pitchFamily="49" charset="-122"/>
              <a:ea typeface="黑体" panose="02010609060101010101" pitchFamily="49" charset="-122"/>
            </a:endParaRPr>
          </a:p>
        </p:txBody>
      </p:sp>
      <p:grpSp>
        <p:nvGrpSpPr>
          <p:cNvPr id="31" name="组合 30"/>
          <p:cNvGrpSpPr/>
          <p:nvPr/>
        </p:nvGrpSpPr>
        <p:grpSpPr>
          <a:xfrm>
            <a:off x="294160" y="4513698"/>
            <a:ext cx="7768733" cy="665197"/>
            <a:chOff x="875844" y="2777935"/>
            <a:chExt cx="7768733" cy="665197"/>
          </a:xfrm>
        </p:grpSpPr>
        <p:sp>
          <p:nvSpPr>
            <p:cNvPr id="32" name="矩形 31"/>
            <p:cNvSpPr/>
            <p:nvPr/>
          </p:nvSpPr>
          <p:spPr>
            <a:xfrm>
              <a:off x="1541041" y="2813696"/>
              <a:ext cx="7103536" cy="523220"/>
            </a:xfrm>
            <a:prstGeom prst="rect">
              <a:avLst/>
            </a:prstGeom>
            <a:noFill/>
            <a:ln w="12700" cmpd="sng">
              <a:noFill/>
              <a:prstDash val="solid"/>
            </a:ln>
          </p:spPr>
          <p:txBody>
            <a:bodyPr wrap="square">
              <a:spAutoFit/>
            </a:bodyPr>
            <a:lstStyle/>
            <a:p>
              <a:pPr fontAlgn="base"/>
              <a:r>
                <a:rPr lang="zh-CN" altLang="en-US" sz="28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税制：实行租调制</a:t>
              </a:r>
              <a:endParaRPr lang="zh-CN" altLang="en-US" sz="28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33" name="椭圆 32"/>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3</a:t>
              </a:r>
              <a:endParaRPr lang="zh-CN" altLang="en-US" sz="4000" dirty="0">
                <a:solidFill>
                  <a:schemeClr val="bg1"/>
                </a:solidFill>
              </a:endParaRPr>
            </a:p>
          </p:txBody>
        </p:sp>
      </p:grpSp>
      <p:sp>
        <p:nvSpPr>
          <p:cNvPr id="34" name="文本框 33"/>
          <p:cNvSpPr txBox="1"/>
          <p:nvPr/>
        </p:nvSpPr>
        <p:spPr>
          <a:xfrm>
            <a:off x="985172" y="4960935"/>
            <a:ext cx="10869955" cy="954107"/>
          </a:xfrm>
          <a:prstGeom prst="rect">
            <a:avLst/>
          </a:prstGeom>
          <a:noFill/>
        </p:spPr>
        <p:txBody>
          <a:bodyPr wrap="square" rtlCol="0">
            <a:spAutoFit/>
          </a:bodyPr>
          <a:lstStyle/>
          <a:p>
            <a:r>
              <a:rPr lang="zh-CN" altLang="en-US" sz="2800" b="1" dirty="0" smtClean="0">
                <a:latin typeface="楷体" panose="02010609060101010101" pitchFamily="49" charset="-122"/>
                <a:ea typeface="楷体" panose="02010609060101010101" pitchFamily="49" charset="-122"/>
              </a:rPr>
              <a:t>与均田制相适应。受田农民承担</a:t>
            </a:r>
            <a:r>
              <a:rPr lang="zh-CN" altLang="en-US" sz="2800" b="1" dirty="0" smtClean="0">
                <a:solidFill>
                  <a:srgbClr val="FF0000"/>
                </a:solidFill>
                <a:latin typeface="楷体" panose="02010609060101010101" pitchFamily="49" charset="-122"/>
                <a:ea typeface="楷体" panose="02010609060101010101" pitchFamily="49" charset="-122"/>
              </a:rPr>
              <a:t>定额租调</a:t>
            </a:r>
            <a:r>
              <a:rPr lang="zh-CN" altLang="en-US" sz="2800" b="1" dirty="0" smtClean="0">
                <a:latin typeface="楷体" panose="02010609060101010101" pitchFamily="49" charset="-122"/>
                <a:ea typeface="楷体" panose="02010609060101010101" pitchFamily="49" charset="-122"/>
              </a:rPr>
              <a:t>。规定一对夫妇每年向政府缴纳</a:t>
            </a:r>
            <a:r>
              <a:rPr lang="zh-CN" altLang="en-US" sz="2800" b="1" dirty="0" smtClean="0">
                <a:solidFill>
                  <a:srgbClr val="FF0000"/>
                </a:solidFill>
                <a:latin typeface="楷体" panose="02010609060101010101" pitchFamily="49" charset="-122"/>
                <a:ea typeface="楷体" panose="02010609060101010101" pitchFamily="49" charset="-122"/>
              </a:rPr>
              <a:t>粟二石</a:t>
            </a:r>
            <a:r>
              <a:rPr lang="zh-CN" altLang="en-US" sz="2800" b="1" dirty="0" smtClean="0">
                <a:latin typeface="楷体" panose="02010609060101010101" pitchFamily="49" charset="-122"/>
                <a:ea typeface="楷体" panose="02010609060101010101" pitchFamily="49" charset="-122"/>
              </a:rPr>
              <a:t>（称为</a:t>
            </a:r>
            <a:r>
              <a:rPr lang="zh-CN" altLang="en-US" sz="2800" b="1" dirty="0" smtClean="0">
                <a:solidFill>
                  <a:srgbClr val="FF0000"/>
                </a:solidFill>
                <a:latin typeface="楷体" panose="02010609060101010101" pitchFamily="49" charset="-122"/>
                <a:ea typeface="楷体" panose="02010609060101010101" pitchFamily="49" charset="-122"/>
              </a:rPr>
              <a:t>租</a:t>
            </a:r>
            <a:r>
              <a:rPr lang="zh-CN" altLang="en-US" sz="2800" b="1" dirty="0" smtClean="0">
                <a:latin typeface="楷体" panose="02010609060101010101" pitchFamily="49" charset="-122"/>
                <a:ea typeface="楷体" panose="02010609060101010101" pitchFamily="49" charset="-122"/>
              </a:rPr>
              <a:t>），</a:t>
            </a:r>
            <a:r>
              <a:rPr lang="zh-CN" altLang="en-US" sz="2800" b="1" dirty="0" smtClean="0">
                <a:solidFill>
                  <a:srgbClr val="FF0000"/>
                </a:solidFill>
                <a:latin typeface="楷体" panose="02010609060101010101" pitchFamily="49" charset="-122"/>
                <a:ea typeface="楷体" panose="02010609060101010101" pitchFamily="49" charset="-122"/>
              </a:rPr>
              <a:t>帛或布一匹</a:t>
            </a:r>
            <a:r>
              <a:rPr lang="zh-CN" altLang="en-US" sz="2800" b="1" dirty="0" smtClean="0">
                <a:latin typeface="楷体" panose="02010609060101010101" pitchFamily="49" charset="-122"/>
                <a:ea typeface="楷体" panose="02010609060101010101" pitchFamily="49" charset="-122"/>
              </a:rPr>
              <a:t>（称为</a:t>
            </a:r>
            <a:r>
              <a:rPr lang="zh-CN" altLang="en-US" sz="2800" b="1" dirty="0" smtClean="0">
                <a:solidFill>
                  <a:srgbClr val="FF0000"/>
                </a:solidFill>
                <a:latin typeface="楷体" panose="02010609060101010101" pitchFamily="49" charset="-122"/>
                <a:ea typeface="楷体" panose="02010609060101010101" pitchFamily="49" charset="-122"/>
              </a:rPr>
              <a:t>调</a:t>
            </a:r>
            <a:r>
              <a:rPr lang="zh-CN" altLang="en-US" sz="2800" b="1" dirty="0" smtClean="0">
                <a:latin typeface="楷体" panose="02010609060101010101" pitchFamily="49" charset="-122"/>
                <a:ea typeface="楷体" panose="02010609060101010101" pitchFamily="49" charset="-122"/>
              </a:rPr>
              <a:t>）。</a:t>
            </a:r>
            <a:endParaRPr lang="zh-CN" altLang="en-US" sz="2800" b="1" dirty="0">
              <a:latin typeface="楷体" panose="02010609060101010101" pitchFamily="49" charset="-122"/>
              <a:ea typeface="楷体" panose="02010609060101010101" pitchFamily="49" charset="-122"/>
            </a:endParaRPr>
          </a:p>
        </p:txBody>
      </p:sp>
      <p:grpSp>
        <p:nvGrpSpPr>
          <p:cNvPr id="37" name="组合 36"/>
          <p:cNvGrpSpPr/>
          <p:nvPr/>
        </p:nvGrpSpPr>
        <p:grpSpPr>
          <a:xfrm>
            <a:off x="190886" y="5854656"/>
            <a:ext cx="11549230" cy="954107"/>
            <a:chOff x="190886" y="5854656"/>
            <a:chExt cx="11549230" cy="954107"/>
          </a:xfrm>
        </p:grpSpPr>
        <p:sp>
          <p:nvSpPr>
            <p:cNvPr id="35" name="右箭头 34"/>
            <p:cNvSpPr/>
            <p:nvPr/>
          </p:nvSpPr>
          <p:spPr>
            <a:xfrm>
              <a:off x="190886" y="5854656"/>
              <a:ext cx="1126634" cy="812217"/>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rPr>
                <a:t>影响</a:t>
              </a:r>
              <a:endParaRPr lang="zh-CN" altLang="en-US" sz="2400" dirty="0">
                <a:solidFill>
                  <a:schemeClr val="tx1"/>
                </a:solidFill>
              </a:endParaRPr>
            </a:p>
          </p:txBody>
        </p:sp>
        <p:sp>
          <p:nvSpPr>
            <p:cNvPr id="36" name="文本框 35"/>
            <p:cNvSpPr txBox="1"/>
            <p:nvPr/>
          </p:nvSpPr>
          <p:spPr>
            <a:xfrm>
              <a:off x="1294666" y="5854656"/>
              <a:ext cx="10445450" cy="954107"/>
            </a:xfrm>
            <a:prstGeom prst="rect">
              <a:avLst/>
            </a:prstGeom>
            <a:solidFill>
              <a:schemeClr val="accent2">
                <a:lumMod val="20000"/>
                <a:lumOff val="80000"/>
              </a:schemeClr>
            </a:solidFill>
          </p:spPr>
          <p:txBody>
            <a:bodyPr wrap="square" rtlCol="0">
              <a:spAutoFit/>
            </a:bodyPr>
            <a:lstStyle/>
            <a:p>
              <a:r>
                <a:rPr lang="zh-CN" altLang="en-US" sz="2800" b="1" dirty="0" smtClean="0">
                  <a:solidFill>
                    <a:srgbClr val="FF0000"/>
                  </a:solidFill>
                  <a:latin typeface="楷体" panose="02010609060101010101" pitchFamily="49" charset="-122"/>
                  <a:ea typeface="楷体" panose="02010609060101010101" pitchFamily="49" charset="-122"/>
                </a:rPr>
                <a:t>农民负担减轻，</a:t>
              </a:r>
              <a:r>
                <a:rPr lang="zh-CN" altLang="en-US" sz="2800" b="1" dirty="0" smtClean="0">
                  <a:latin typeface="楷体" panose="02010609060101010101" pitchFamily="49" charset="-122"/>
                  <a:ea typeface="楷体" panose="02010609060101010101" pitchFamily="49" charset="-122"/>
                </a:rPr>
                <a:t>许多受豪强庇护的农民纷纷转向政府，成为国家编户齐民，</a:t>
              </a:r>
              <a:r>
                <a:rPr lang="zh-CN" altLang="en-US" sz="2800" b="1" dirty="0" smtClean="0">
                  <a:solidFill>
                    <a:srgbClr val="FF0000"/>
                  </a:solidFill>
                  <a:latin typeface="楷体" panose="02010609060101010101" pitchFamily="49" charset="-122"/>
                  <a:ea typeface="楷体" panose="02010609060101010101" pitchFamily="49" charset="-122"/>
                </a:rPr>
                <a:t>增加政府的收入。</a:t>
              </a:r>
              <a:endParaRPr lang="zh-CN" altLang="en-US" sz="2800" b="1" dirty="0">
                <a:solidFill>
                  <a:srgbClr val="FF0000"/>
                </a:solidFill>
                <a:latin typeface="楷体" panose="02010609060101010101" pitchFamily="49" charset="-122"/>
                <a:ea typeface="楷体" panose="02010609060101010101" pitchFamily="49" charset="-122"/>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6528"/>
    </mc:Choice>
    <mc:Fallback>
      <p:transition spd="slow" advTm="2265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horizont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blinds(horizontal)">
                                      <p:cBhvr>
                                        <p:cTn id="27" dur="500"/>
                                        <p:tgtEl>
                                          <p:spTgt spid="29"/>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28">
                                            <p:txEl>
                                              <p:pRg st="0" end="0"/>
                                            </p:txEl>
                                          </p:spTgt>
                                        </p:tgtEl>
                                        <p:attrNameLst>
                                          <p:attrName>style.visibility</p:attrName>
                                        </p:attrNameLst>
                                      </p:cBhvr>
                                      <p:to>
                                        <p:strVal val="visible"/>
                                      </p:to>
                                    </p:set>
                                    <p:anim calcmode="lin" valueType="num">
                                      <p:cBhvr additive="base">
                                        <p:cTn id="32"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28">
                                            <p:txEl>
                                              <p:pRg st="1" end="1"/>
                                            </p:txEl>
                                          </p:spTgt>
                                        </p:tgtEl>
                                        <p:attrNameLst>
                                          <p:attrName>style.visibility</p:attrName>
                                        </p:attrNameLst>
                                      </p:cBhvr>
                                      <p:to>
                                        <p:strVal val="visible"/>
                                      </p:to>
                                    </p:set>
                                    <p:anim calcmode="lin" valueType="num">
                                      <p:cBhvr additive="base">
                                        <p:cTn id="38" dur="500" fill="hold"/>
                                        <p:tgtEl>
                                          <p:spTgt spid="28">
                                            <p:txEl>
                                              <p:pRg st="1" end="1"/>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2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28">
                                            <p:txEl>
                                              <p:pRg st="2" end="2"/>
                                            </p:txEl>
                                          </p:spTgt>
                                        </p:tgtEl>
                                        <p:attrNameLst>
                                          <p:attrName>style.visibility</p:attrName>
                                        </p:attrNameLst>
                                      </p:cBhvr>
                                      <p:to>
                                        <p:strVal val="visible"/>
                                      </p:to>
                                    </p:set>
                                    <p:anim calcmode="lin" valueType="num">
                                      <p:cBhvr additive="base">
                                        <p:cTn id="44" dur="500" fill="hold"/>
                                        <p:tgtEl>
                                          <p:spTgt spid="28">
                                            <p:txEl>
                                              <p:pRg st="2" end="2"/>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2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blinds(horizontal)">
                                      <p:cBhvr>
                                        <p:cTn id="50" dur="500"/>
                                        <p:tgtEl>
                                          <p:spTgt spid="30"/>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500" fill="hold"/>
                                        <p:tgtEl>
                                          <p:spTgt spid="31"/>
                                        </p:tgtEl>
                                        <p:attrNameLst>
                                          <p:attrName>ppt_x</p:attrName>
                                        </p:attrNameLst>
                                      </p:cBhvr>
                                      <p:tavLst>
                                        <p:tav tm="0">
                                          <p:val>
                                            <p:strVal val="#ppt_x"/>
                                          </p:val>
                                        </p:tav>
                                        <p:tav tm="100000">
                                          <p:val>
                                            <p:strVal val="#ppt_x"/>
                                          </p:val>
                                        </p:tav>
                                      </p:tavLst>
                                    </p:anim>
                                    <p:anim calcmode="lin" valueType="num">
                                      <p:cBhvr additive="base">
                                        <p:cTn id="5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additive="base">
                                        <p:cTn id="61" dur="500" fill="hold"/>
                                        <p:tgtEl>
                                          <p:spTgt spid="34"/>
                                        </p:tgtEl>
                                        <p:attrNameLst>
                                          <p:attrName>ppt_x</p:attrName>
                                        </p:attrNameLst>
                                      </p:cBhvr>
                                      <p:tavLst>
                                        <p:tav tm="0">
                                          <p:val>
                                            <p:strVal val="#ppt_x"/>
                                          </p:val>
                                        </p:tav>
                                        <p:tav tm="100000">
                                          <p:val>
                                            <p:strVal val="#ppt_x"/>
                                          </p:val>
                                        </p:tav>
                                      </p:tavLst>
                                    </p:anim>
                                    <p:anim calcmode="lin" valueType="num">
                                      <p:cBhvr additive="base">
                                        <p:cTn id="62"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7"/>
                                        </p:tgtEl>
                                        <p:attrNameLst>
                                          <p:attrName>style.visibility</p:attrName>
                                        </p:attrNameLst>
                                      </p:cBhvr>
                                      <p:to>
                                        <p:strVal val="visible"/>
                                      </p:to>
                                    </p:set>
                                    <p:anim calcmode="lin" valueType="num">
                                      <p:cBhvr additive="base">
                                        <p:cTn id="67" dur="500" fill="hold"/>
                                        <p:tgtEl>
                                          <p:spTgt spid="37"/>
                                        </p:tgtEl>
                                        <p:attrNameLst>
                                          <p:attrName>ppt_x</p:attrName>
                                        </p:attrNameLst>
                                      </p:cBhvr>
                                      <p:tavLst>
                                        <p:tav tm="0">
                                          <p:val>
                                            <p:strVal val="#ppt_x"/>
                                          </p:val>
                                        </p:tav>
                                        <p:tav tm="100000">
                                          <p:val>
                                            <p:strVal val="#ppt_x"/>
                                          </p:val>
                                        </p:tav>
                                      </p:tavLst>
                                    </p:anim>
                                    <p:anim calcmode="lin" valueType="num">
                                      <p:cBhvr additive="base">
                                        <p:cTn id="6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9" grpId="0"/>
      <p:bldP spid="30" grpId="0" bldLvl="0" animBg="1"/>
      <p:bldP spid="3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8820" y="1044729"/>
            <a:ext cx="11718387" cy="3804191"/>
          </a:xfrm>
          <a:prstGeom prst="rect">
            <a:avLst/>
          </a:prstGeom>
          <a:no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20000"/>
              </a:lnSpc>
            </a:pPr>
            <a:r>
              <a:rPr lang="en-US" altLang="zh-CN" sz="2800" b="1" dirty="0">
                <a:solidFill>
                  <a:schemeClr val="tx1"/>
                </a:solidFill>
              </a:rPr>
              <a:t>    </a:t>
            </a: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  </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rPr>
              <a:t>北魏官吏没有俸禄，他们全靠贪污和搜刮来维持自己的奢侈生活……北魏统一北方后，北魏官员主要以收取租调为谋生手段。官吏与商贾勾结，中饱私囊，贪污成风</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……下令官吏的任期不再固定为六年，而是由官吏政绩好坏决定；对贪污帛一批以上者及徇私枉法的官吏一律处死……</a:t>
            </a:r>
            <a:r>
              <a:rPr lang="en-US" altLang="zh-CN" sz="28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484</a:t>
            </a:r>
            <a:r>
              <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年，孝文帝下令正式给百官颁行俸禄……不许官员自筹</a:t>
            </a:r>
            <a:r>
              <a:rPr lang="zh-CN" altLang="en-US" sz="2800" b="1" dirty="0" smtClean="0">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a:t>
            </a:r>
            <a:endParaRPr lang="zh-CN" altLang="en-US" sz="2800" b="1" dirty="0">
              <a:solidFill>
                <a:schemeClr val="tx1"/>
              </a:solidFill>
              <a:latin typeface="楷体" panose="02010609060101010101" pitchFamily="49" charset="-122"/>
              <a:ea typeface="楷体" panose="02010609060101010101" pitchFamily="49" charset="-122"/>
              <a:cs typeface="楷体" panose="02010609060101010101" pitchFamily="49" charset="-122"/>
            </a:endParaRPr>
          </a:p>
          <a:p>
            <a:pPr algn="l">
              <a:lnSpc>
                <a:spcPct val="120000"/>
              </a:lnSpc>
            </a:pPr>
            <a:r>
              <a:rPr lang="zh-CN" altLang="en-US" sz="2800" b="1" dirty="0">
                <a:solidFill>
                  <a:srgbClr val="FF0000"/>
                </a:solidFill>
                <a:latin typeface="宋体" panose="02010600030101010101" pitchFamily="2" charset="-122"/>
                <a:ea typeface="宋体" panose="02010600030101010101" pitchFamily="2" charset="-122"/>
                <a:cs typeface="楷体" panose="02010609060101010101" pitchFamily="49" charset="-122"/>
              </a:rPr>
              <a:t>北魏官场出现哪些弊病？概括孝文帝问解决官场弊端采取的措施？这些措施的实施有何积极意义？</a:t>
            </a:r>
            <a:endParaRPr lang="zh-CN" altLang="en-US" sz="2800" b="1" dirty="0">
              <a:solidFill>
                <a:srgbClr val="FF0000"/>
              </a:solidFill>
              <a:latin typeface="宋体" panose="02010600030101010101" pitchFamily="2" charset="-122"/>
              <a:ea typeface="宋体" panose="02010600030101010101" pitchFamily="2" charset="-122"/>
              <a:cs typeface="楷体" panose="02010609060101010101" pitchFamily="49" charset="-122"/>
            </a:endParaRPr>
          </a:p>
        </p:txBody>
      </p:sp>
      <p:grpSp>
        <p:nvGrpSpPr>
          <p:cNvPr id="13" name="组合 12"/>
          <p:cNvGrpSpPr/>
          <p:nvPr/>
        </p:nvGrpSpPr>
        <p:grpSpPr>
          <a:xfrm>
            <a:off x="350473" y="4686126"/>
            <a:ext cx="5339827" cy="1854502"/>
            <a:chOff x="593483" y="4702153"/>
            <a:chExt cx="5339827" cy="1854502"/>
          </a:xfrm>
        </p:grpSpPr>
        <p:sp>
          <p:nvSpPr>
            <p:cNvPr id="6" name="TextBox 2"/>
            <p:cNvSpPr txBox="1"/>
            <p:nvPr/>
          </p:nvSpPr>
          <p:spPr>
            <a:xfrm>
              <a:off x="593483" y="5285349"/>
              <a:ext cx="1627369" cy="523220"/>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pPr fontAlgn="base">
                <a:spcBef>
                  <a:spcPct val="0"/>
                </a:spcBef>
                <a:spcAft>
                  <a:spcPct val="0"/>
                </a:spcAft>
                <a:defRPr/>
              </a:pPr>
              <a:r>
                <a:rPr lang="zh-CN" altLang="en-US" sz="2800" b="1" dirty="0" smtClean="0"/>
                <a:t>官场弊病</a:t>
              </a:r>
              <a:endParaRPr lang="zh-CN" altLang="en-US" sz="2800" b="1" dirty="0"/>
            </a:p>
          </p:txBody>
        </p:sp>
        <p:grpSp>
          <p:nvGrpSpPr>
            <p:cNvPr id="12" name="组合 11"/>
            <p:cNvGrpSpPr/>
            <p:nvPr/>
          </p:nvGrpSpPr>
          <p:grpSpPr>
            <a:xfrm>
              <a:off x="2305210" y="4702153"/>
              <a:ext cx="3628100" cy="1854502"/>
              <a:chOff x="2725674" y="4975503"/>
              <a:chExt cx="3772070" cy="1854502"/>
            </a:xfrm>
          </p:grpSpPr>
          <p:sp>
            <p:nvSpPr>
              <p:cNvPr id="3" name="矩形 2"/>
              <p:cNvSpPr/>
              <p:nvPr/>
            </p:nvSpPr>
            <p:spPr>
              <a:xfrm>
                <a:off x="2725674" y="4975503"/>
                <a:ext cx="1972149" cy="1854502"/>
              </a:xfrm>
              <a:prstGeom prst="rect">
                <a:avLst/>
              </a:prstGeom>
            </p:spPr>
            <p:style>
              <a:lnRef idx="2">
                <a:schemeClr val="accent2"/>
              </a:lnRef>
              <a:fillRef idx="1">
                <a:schemeClr val="lt1"/>
              </a:fillRef>
              <a:effectRef idx="0">
                <a:schemeClr val="accent2"/>
              </a:effectRef>
              <a:fontRef idx="minor">
                <a:schemeClr val="dk1"/>
              </a:fontRef>
            </p:style>
            <p:txBody>
              <a:bodyPr anchor="ctr"/>
              <a:lstStyle/>
              <a:p>
                <a:pPr algn="ctr" fontAlgn="base">
                  <a:spcBef>
                    <a:spcPct val="0"/>
                  </a:spcBef>
                  <a:spcAft>
                    <a:spcPct val="0"/>
                  </a:spcAft>
                  <a:defRPr/>
                </a:pPr>
                <a:endParaRPr lang="zh-CN" altLang="en-US" sz="2000"/>
              </a:p>
            </p:txBody>
          </p:sp>
          <p:sp>
            <p:nvSpPr>
              <p:cNvPr id="17415" name="TextBox 4"/>
              <p:cNvSpPr txBox="1"/>
              <p:nvPr/>
            </p:nvSpPr>
            <p:spPr>
              <a:xfrm>
                <a:off x="2790763" y="5014123"/>
                <a:ext cx="3706981" cy="1815882"/>
              </a:xfrm>
              <a:prstGeom prst="rect">
                <a:avLst/>
              </a:prstGeom>
              <a:noFill/>
              <a:ln w="9525">
                <a:noFill/>
              </a:ln>
            </p:spPr>
            <p:txBody>
              <a:bodyPr wrap="square">
                <a:spAutoFit/>
              </a:bodyPr>
              <a:lstStyle/>
              <a:p>
                <a:r>
                  <a:rPr lang="zh-CN" altLang="en-US" sz="2800" b="1" dirty="0" smtClean="0">
                    <a:latin typeface="Arial" panose="020B0604020202020204" pitchFamily="34" charset="0"/>
                    <a:sym typeface="+mn-ea"/>
                  </a:rPr>
                  <a:t>吏治腐败，</a:t>
                </a:r>
                <a:endParaRPr lang="en-US" altLang="zh-CN" sz="2800" b="1" dirty="0" smtClean="0">
                  <a:latin typeface="Arial" panose="020B0604020202020204" pitchFamily="34" charset="0"/>
                  <a:sym typeface="+mn-ea"/>
                </a:endParaRPr>
              </a:p>
              <a:p>
                <a:r>
                  <a:rPr lang="zh-CN" altLang="en-US" sz="2800" b="1" dirty="0" smtClean="0">
                    <a:latin typeface="Arial" panose="020B0604020202020204" pitchFamily="34" charset="0"/>
                    <a:sym typeface="+mn-ea"/>
                  </a:rPr>
                  <a:t>俸禄</a:t>
                </a:r>
                <a:r>
                  <a:rPr lang="zh-CN" altLang="en-US" sz="2800" b="1" dirty="0">
                    <a:latin typeface="Arial" panose="020B0604020202020204" pitchFamily="34" charset="0"/>
                    <a:sym typeface="+mn-ea"/>
                  </a:rPr>
                  <a:t>自筹</a:t>
                </a:r>
                <a:r>
                  <a:rPr lang="zh-CN" altLang="en-US" sz="2800" b="1" dirty="0" smtClean="0">
                    <a:latin typeface="Arial" panose="020B0604020202020204" pitchFamily="34" charset="0"/>
                    <a:sym typeface="+mn-ea"/>
                  </a:rPr>
                  <a:t>，</a:t>
                </a:r>
                <a:endParaRPr lang="en-US" altLang="zh-CN" sz="2800" b="1" dirty="0" smtClean="0">
                  <a:latin typeface="Arial" panose="020B0604020202020204" pitchFamily="34" charset="0"/>
                  <a:sym typeface="+mn-ea"/>
                </a:endParaRPr>
              </a:p>
              <a:p>
                <a:r>
                  <a:rPr lang="zh-CN" altLang="en-US" sz="2800" b="1" dirty="0" smtClean="0">
                    <a:latin typeface="Arial" panose="020B0604020202020204" pitchFamily="34" charset="0"/>
                  </a:rPr>
                  <a:t>贪污</a:t>
                </a:r>
                <a:r>
                  <a:rPr lang="zh-CN" altLang="en-US" sz="2800" b="1" dirty="0">
                    <a:latin typeface="Arial" panose="020B0604020202020204" pitchFamily="34" charset="0"/>
                  </a:rPr>
                  <a:t>严重</a:t>
                </a:r>
                <a:r>
                  <a:rPr lang="zh-CN" altLang="en-US" sz="2800" b="1" dirty="0" smtClean="0">
                    <a:latin typeface="Arial" panose="020B0604020202020204" pitchFamily="34" charset="0"/>
                  </a:rPr>
                  <a:t>，</a:t>
                </a:r>
                <a:endParaRPr lang="en-US" altLang="zh-CN" sz="2800" b="1" dirty="0" smtClean="0">
                  <a:latin typeface="Arial" panose="020B0604020202020204" pitchFamily="34" charset="0"/>
                </a:endParaRPr>
              </a:p>
              <a:p>
                <a:r>
                  <a:rPr lang="zh-CN" altLang="en-US" sz="2800" b="1" dirty="0" smtClean="0">
                    <a:latin typeface="Arial" panose="020B0604020202020204" pitchFamily="34" charset="0"/>
                  </a:rPr>
                  <a:t>任期</a:t>
                </a:r>
                <a:r>
                  <a:rPr lang="zh-CN" altLang="en-US" sz="2800" b="1" dirty="0">
                    <a:latin typeface="Arial" panose="020B0604020202020204" pitchFamily="34" charset="0"/>
                  </a:rPr>
                  <a:t>固定。</a:t>
                </a:r>
                <a:endParaRPr lang="zh-CN" altLang="en-US" sz="2800" b="1" dirty="0">
                  <a:latin typeface="Arial" panose="020B0604020202020204" pitchFamily="34" charset="0"/>
                </a:endParaRPr>
              </a:p>
            </p:txBody>
          </p:sp>
        </p:grpSp>
      </p:grpSp>
      <p:grpSp>
        <p:nvGrpSpPr>
          <p:cNvPr id="17423" name="组合 13"/>
          <p:cNvGrpSpPr/>
          <p:nvPr/>
        </p:nvGrpSpPr>
        <p:grpSpPr>
          <a:xfrm>
            <a:off x="4453890" y="4502933"/>
            <a:ext cx="7141429" cy="1976992"/>
            <a:chOff x="888418" y="2314588"/>
            <a:chExt cx="6891163" cy="2467199"/>
          </a:xfrm>
        </p:grpSpPr>
        <p:sp>
          <p:nvSpPr>
            <p:cNvPr id="20" name="矩形 19"/>
            <p:cNvSpPr/>
            <p:nvPr/>
          </p:nvSpPr>
          <p:spPr>
            <a:xfrm>
              <a:off x="1981200" y="2314588"/>
              <a:ext cx="5798381" cy="2467199"/>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base">
                <a:spcBef>
                  <a:spcPct val="0"/>
                </a:spcBef>
                <a:spcAft>
                  <a:spcPct val="0"/>
                </a:spcAft>
                <a:defRPr/>
              </a:pPr>
              <a:endParaRPr lang="zh-CN" altLang="en-US" sz="2000"/>
            </a:p>
          </p:txBody>
        </p:sp>
        <p:sp>
          <p:nvSpPr>
            <p:cNvPr id="21" name="TextBox 6"/>
            <p:cNvSpPr txBox="1"/>
            <p:nvPr/>
          </p:nvSpPr>
          <p:spPr>
            <a:xfrm>
              <a:off x="888418" y="3184565"/>
              <a:ext cx="1925781" cy="576138"/>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fontAlgn="base">
                <a:spcBef>
                  <a:spcPct val="0"/>
                </a:spcBef>
                <a:spcAft>
                  <a:spcPct val="0"/>
                </a:spcAft>
                <a:defRPr/>
              </a:pPr>
              <a:r>
                <a:rPr lang="zh-CN" altLang="en-US" sz="2400" b="1" dirty="0"/>
                <a:t>孝文帝改革</a:t>
              </a:r>
              <a:endParaRPr lang="zh-CN" altLang="en-US" sz="2400" b="1" dirty="0"/>
            </a:p>
          </p:txBody>
        </p:sp>
      </p:grpSp>
      <p:sp>
        <p:nvSpPr>
          <p:cNvPr id="17424" name="TextBox 7"/>
          <p:cNvSpPr txBox="1"/>
          <p:nvPr/>
        </p:nvSpPr>
        <p:spPr>
          <a:xfrm>
            <a:off x="6504001" y="4541038"/>
            <a:ext cx="4962878" cy="2246769"/>
          </a:xfrm>
          <a:prstGeom prst="rect">
            <a:avLst/>
          </a:prstGeom>
          <a:noFill/>
          <a:ln w="9525">
            <a:noFill/>
          </a:ln>
        </p:spPr>
        <p:txBody>
          <a:bodyPr wrap="square">
            <a:spAutoFit/>
          </a:bodyPr>
          <a:lstStyle/>
          <a:p>
            <a:r>
              <a:rPr lang="zh-CN" altLang="en-US" sz="2800" b="1" dirty="0" smtClean="0">
                <a:latin typeface="华文楷体" panose="02010600040101010101" pitchFamily="2" charset="-122"/>
                <a:ea typeface="华文楷体" panose="02010600040101010101" pitchFamily="2" charset="-122"/>
              </a:rPr>
              <a:t>①</a:t>
            </a:r>
            <a:r>
              <a:rPr lang="zh-CN" altLang="en-US" sz="2800" b="1" dirty="0" smtClean="0">
                <a:latin typeface="Arial" panose="020B0604020202020204" pitchFamily="34" charset="0"/>
              </a:rPr>
              <a:t>任期考核制（按照政绩好坏来决定）</a:t>
            </a:r>
            <a:endParaRPr lang="en-US" altLang="zh-CN" sz="2800" b="1" dirty="0" smtClean="0">
              <a:latin typeface="Arial" panose="020B0604020202020204" pitchFamily="34" charset="0"/>
            </a:endParaRPr>
          </a:p>
          <a:p>
            <a:r>
              <a:rPr lang="zh-CN" altLang="en-US" sz="2800" b="1" dirty="0" smtClean="0">
                <a:latin typeface="华文楷体" panose="02010600040101010101" pitchFamily="2" charset="-122"/>
                <a:ea typeface="华文楷体" panose="02010600040101010101" pitchFamily="2" charset="-122"/>
              </a:rPr>
              <a:t>②</a:t>
            </a:r>
            <a:r>
              <a:rPr lang="zh-CN" altLang="en-US" sz="2800" b="1" dirty="0" smtClean="0">
                <a:latin typeface="Arial" panose="020B0604020202020204" pitchFamily="34" charset="0"/>
              </a:rPr>
              <a:t>制定</a:t>
            </a:r>
            <a:r>
              <a:rPr lang="zh-CN" altLang="en-US" sz="2800" b="1" dirty="0">
                <a:latin typeface="Arial" panose="020B0604020202020204" pitchFamily="34" charset="0"/>
              </a:rPr>
              <a:t>俸禄制度。（国家发放，严惩贪污及枉法者）</a:t>
            </a:r>
            <a:endParaRPr lang="zh-CN" altLang="en-US" sz="2800" b="1" dirty="0">
              <a:latin typeface="Arial" panose="020B0604020202020204" pitchFamily="34" charset="0"/>
            </a:endParaRPr>
          </a:p>
          <a:p>
            <a:endParaRPr lang="en-US" altLang="zh-CN" sz="2800" b="1" dirty="0" smtClean="0">
              <a:latin typeface="Arial" panose="020B0604020202020204" pitchFamily="34" charset="0"/>
            </a:endParaRPr>
          </a:p>
        </p:txBody>
      </p:sp>
      <p:cxnSp>
        <p:nvCxnSpPr>
          <p:cNvPr id="2" name="直接连接符 1"/>
          <p:cNvCxnSpPr/>
          <p:nvPr/>
        </p:nvCxnSpPr>
        <p:spPr>
          <a:xfrm flipH="1">
            <a:off x="11786284" y="1212314"/>
            <a:ext cx="120650" cy="3981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4333240" y="2216644"/>
            <a:ext cx="120650" cy="3981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10696087" y="2742248"/>
            <a:ext cx="120650" cy="3981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8453900" y="3220015"/>
            <a:ext cx="120650" cy="3981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6067363" y="3220015"/>
            <a:ext cx="120650" cy="3981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638983" y="289033"/>
            <a:ext cx="7768733" cy="665197"/>
            <a:chOff x="875844" y="2777935"/>
            <a:chExt cx="7768733" cy="665197"/>
          </a:xfrm>
        </p:grpSpPr>
        <p:sp>
          <p:nvSpPr>
            <p:cNvPr id="29" name="矩形 28"/>
            <p:cNvSpPr/>
            <p:nvPr/>
          </p:nvSpPr>
          <p:spPr>
            <a:xfrm>
              <a:off x="1541041" y="2813696"/>
              <a:ext cx="7103536"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政治：整顿吏治</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30" name="椭圆 29"/>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4</a:t>
              </a:r>
              <a:endParaRPr lang="zh-CN" altLang="en-US" sz="4000" dirty="0">
                <a:solidFill>
                  <a:schemeClr val="bg1"/>
                </a:solidFill>
              </a:endParaRPr>
            </a:p>
          </p:txBody>
        </p:sp>
      </p:grpSp>
      <p:sp>
        <p:nvSpPr>
          <p:cNvPr id="11" name="椭圆 10"/>
          <p:cNvSpPr/>
          <p:nvPr/>
        </p:nvSpPr>
        <p:spPr>
          <a:xfrm>
            <a:off x="2424010" y="1122581"/>
            <a:ext cx="1768161" cy="487878"/>
          </a:xfrm>
          <a:prstGeom prst="ellipse">
            <a:avLst/>
          </a:prstGeom>
          <a:noFill/>
          <a:ln w="28575">
            <a:solidFill>
              <a:srgbClr val="A500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5671302" y="1074601"/>
            <a:ext cx="1897116" cy="624988"/>
          </a:xfrm>
          <a:prstGeom prst="ellipse">
            <a:avLst/>
          </a:prstGeom>
          <a:noFill/>
          <a:ln w="28575">
            <a:solidFill>
              <a:srgbClr val="A500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341242" y="2103222"/>
            <a:ext cx="3430658" cy="624988"/>
          </a:xfrm>
          <a:prstGeom prst="ellipse">
            <a:avLst/>
          </a:prstGeom>
          <a:noFill/>
          <a:ln w="28575">
            <a:solidFill>
              <a:srgbClr val="A500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6692387" y="2129402"/>
            <a:ext cx="2662628" cy="624988"/>
          </a:xfrm>
          <a:prstGeom prst="ellipse">
            <a:avLst/>
          </a:prstGeom>
          <a:noFill/>
          <a:ln w="28575">
            <a:solidFill>
              <a:srgbClr val="A500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6"/>
          <p:cNvSpPr txBox="1"/>
          <p:nvPr/>
        </p:nvSpPr>
        <p:spPr>
          <a:xfrm>
            <a:off x="4453891" y="5182581"/>
            <a:ext cx="2049874" cy="523220"/>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fontAlgn="base">
              <a:spcBef>
                <a:spcPct val="0"/>
              </a:spcBef>
              <a:spcAft>
                <a:spcPct val="0"/>
              </a:spcAft>
              <a:defRPr/>
            </a:pPr>
            <a:r>
              <a:rPr lang="zh-CN" altLang="en-US" sz="2800" b="1" dirty="0" smtClean="0"/>
              <a:t>（</a:t>
            </a:r>
            <a:r>
              <a:rPr lang="en-US" altLang="zh-CN" sz="2800" b="1" dirty="0" smtClean="0"/>
              <a:t>1</a:t>
            </a:r>
            <a:r>
              <a:rPr lang="zh-CN" altLang="en-US" sz="2800" b="1" dirty="0" smtClean="0"/>
              <a:t>）内容</a:t>
            </a:r>
            <a:endParaRPr lang="zh-CN" altLang="en-US" sz="2800" b="1" dirty="0"/>
          </a:p>
        </p:txBody>
      </p:sp>
      <p:sp>
        <p:nvSpPr>
          <p:cNvPr id="24" name="TextBox 20"/>
          <p:cNvSpPr txBox="1"/>
          <p:nvPr/>
        </p:nvSpPr>
        <p:spPr>
          <a:xfrm>
            <a:off x="5840522" y="3241794"/>
            <a:ext cx="5626357" cy="1077218"/>
          </a:xfrm>
          <a:prstGeom prst="rect">
            <a:avLst/>
          </a:prstGeom>
          <a:solidFill>
            <a:srgbClr val="002060"/>
          </a:solidFill>
        </p:spPr>
        <p:style>
          <a:lnRef idx="3">
            <a:schemeClr val="lt1"/>
          </a:lnRef>
          <a:fillRef idx="1">
            <a:schemeClr val="accent5"/>
          </a:fillRef>
          <a:effectRef idx="1">
            <a:schemeClr val="accent5"/>
          </a:effectRef>
          <a:fontRef idx="minor">
            <a:schemeClr val="lt1"/>
          </a:fontRef>
        </p:style>
        <p:txBody>
          <a:bodyPr vert="horz" wrap="square">
            <a:spAutoFit/>
          </a:bodyPr>
          <a:lstStyle/>
          <a:p>
            <a:pPr fontAlgn="base">
              <a:spcBef>
                <a:spcPct val="0"/>
              </a:spcBef>
              <a:spcAft>
                <a:spcPct val="0"/>
              </a:spcAft>
              <a:defRPr/>
            </a:pPr>
            <a:r>
              <a:rPr lang="zh-CN" altLang="en-US" sz="3200" b="1" dirty="0">
                <a:solidFill>
                  <a:srgbClr val="FFFF00"/>
                </a:solidFill>
                <a:effectLst>
                  <a:outerShdw blurRad="38100" dist="38100" dir="2700000" algn="tl">
                    <a:srgbClr val="000000">
                      <a:alpha val="43137"/>
                    </a:srgbClr>
                  </a:outerShdw>
                </a:effectLst>
              </a:rPr>
              <a:t>吏治改善，阶级矛盾缓和；</a:t>
            </a:r>
            <a:endParaRPr lang="zh-CN" altLang="en-US" sz="3200" b="1" dirty="0">
              <a:solidFill>
                <a:srgbClr val="FFFF00"/>
              </a:solidFill>
              <a:effectLst>
                <a:outerShdw blurRad="38100" dist="38100" dir="2700000" algn="tl">
                  <a:srgbClr val="000000">
                    <a:alpha val="43137"/>
                  </a:srgbClr>
                </a:outerShdw>
              </a:effectLst>
            </a:endParaRPr>
          </a:p>
          <a:p>
            <a:pPr fontAlgn="base">
              <a:spcBef>
                <a:spcPct val="0"/>
              </a:spcBef>
              <a:spcAft>
                <a:spcPct val="0"/>
              </a:spcAft>
              <a:defRPr/>
            </a:pPr>
            <a:r>
              <a:rPr lang="zh-CN" altLang="en-US" sz="3200" b="1" dirty="0">
                <a:solidFill>
                  <a:srgbClr val="FFFF00"/>
                </a:solidFill>
                <a:effectLst>
                  <a:outerShdw blurRad="38100" dist="38100" dir="2700000" algn="tl">
                    <a:srgbClr val="000000">
                      <a:alpha val="43137"/>
                    </a:srgbClr>
                  </a:outerShdw>
                </a:effectLst>
              </a:rPr>
              <a:t>农民负担减轻，北方生产发展</a:t>
            </a:r>
            <a:endParaRPr lang="zh-CN" altLang="en-US" sz="3200" b="1" dirty="0">
              <a:solidFill>
                <a:srgbClr val="FFFF00"/>
              </a:solidFill>
              <a:effectLst>
                <a:outerShdw blurRad="38100" dist="38100" dir="2700000" algn="tl">
                  <a:srgbClr val="000000">
                    <a:alpha val="43137"/>
                  </a:srgbClr>
                </a:outerShdw>
              </a:effectLst>
            </a:endParaRPr>
          </a:p>
        </p:txBody>
      </p:sp>
      <p:sp>
        <p:nvSpPr>
          <p:cNvPr id="26" name="TextBox 23"/>
          <p:cNvSpPr txBox="1"/>
          <p:nvPr/>
        </p:nvSpPr>
        <p:spPr>
          <a:xfrm>
            <a:off x="4467958" y="3254591"/>
            <a:ext cx="1376862" cy="1077218"/>
          </a:xfrm>
          <a:prstGeom prst="rect">
            <a:avLst/>
          </a:prstGeom>
          <a:solidFill>
            <a:srgbClr val="0070C0"/>
          </a:solidFill>
        </p:spPr>
        <p:txBody>
          <a:bodyPr wrap="square">
            <a:spAutoFit/>
          </a:bodyPr>
          <a:lstStyle/>
          <a:p>
            <a:pPr>
              <a:defRPr/>
            </a:pPr>
            <a:r>
              <a:rPr lang="zh-CN" altLang="en-US" sz="3200" b="1" dirty="0" smtClean="0">
                <a:solidFill>
                  <a:srgbClr val="FFFF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rPr>
              <a:t>（</a:t>
            </a:r>
            <a:r>
              <a:rPr lang="en-US" altLang="zh-CN" sz="3200" b="1" dirty="0" smtClean="0">
                <a:solidFill>
                  <a:srgbClr val="FFFF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rPr>
              <a:t>2</a:t>
            </a:r>
            <a:r>
              <a:rPr lang="zh-CN" altLang="en-US" sz="3200" b="1" dirty="0" smtClean="0">
                <a:solidFill>
                  <a:srgbClr val="FFFF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rPr>
              <a:t>）意义</a:t>
            </a:r>
            <a:endParaRPr lang="zh-CN" altLang="en-US" sz="3200" b="1" dirty="0">
              <a:solidFill>
                <a:srgbClr val="FFFF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8655"/>
    </mc:Choice>
    <mc:Fallback>
      <p:transition spd="slow" advTm="18865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down)">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down)">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down)">
                                      <p:cBhvr>
                                        <p:cTn id="22" dur="500"/>
                                        <p:tgtEl>
                                          <p:spTgt spid="33"/>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7423"/>
                                        </p:tgtEl>
                                        <p:attrNameLst>
                                          <p:attrName>style.visibility</p:attrName>
                                        </p:attrNameLst>
                                      </p:cBhvr>
                                      <p:to>
                                        <p:strVal val="visible"/>
                                      </p:to>
                                    </p:set>
                                    <p:anim calcmode="lin" valueType="num">
                                      <p:cBhvr additive="base">
                                        <p:cTn id="33" dur="500" fill="hold"/>
                                        <p:tgtEl>
                                          <p:spTgt spid="17423"/>
                                        </p:tgtEl>
                                        <p:attrNameLst>
                                          <p:attrName>ppt_x</p:attrName>
                                        </p:attrNameLst>
                                      </p:cBhvr>
                                      <p:tavLst>
                                        <p:tav tm="0">
                                          <p:val>
                                            <p:strVal val="#ppt_x"/>
                                          </p:val>
                                        </p:tav>
                                        <p:tav tm="100000">
                                          <p:val>
                                            <p:strVal val="#ppt_x"/>
                                          </p:val>
                                        </p:tav>
                                      </p:tavLst>
                                    </p:anim>
                                    <p:anim calcmode="lin" valueType="num">
                                      <p:cBhvr additive="base">
                                        <p:cTn id="34" dur="500" fill="hold"/>
                                        <p:tgtEl>
                                          <p:spTgt spid="1742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7424">
                                            <p:txEl>
                                              <p:pRg st="0" end="0"/>
                                            </p:txEl>
                                          </p:spTgt>
                                        </p:tgtEl>
                                        <p:attrNameLst>
                                          <p:attrName>style.visibility</p:attrName>
                                        </p:attrNameLst>
                                      </p:cBhvr>
                                      <p:to>
                                        <p:strVal val="visible"/>
                                      </p:to>
                                    </p:set>
                                    <p:anim calcmode="lin" valueType="num">
                                      <p:cBhvr additive="base">
                                        <p:cTn id="39" dur="500" fill="hold"/>
                                        <p:tgtEl>
                                          <p:spTgt spid="17424">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742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7424">
                                            <p:txEl>
                                              <p:pRg st="1" end="1"/>
                                            </p:txEl>
                                          </p:spTgt>
                                        </p:tgtEl>
                                        <p:attrNameLst>
                                          <p:attrName>style.visibility</p:attrName>
                                        </p:attrNameLst>
                                      </p:cBhvr>
                                      <p:to>
                                        <p:strVal val="visible"/>
                                      </p:to>
                                    </p:set>
                                    <p:anim calcmode="lin" valueType="num">
                                      <p:cBhvr additive="base">
                                        <p:cTn id="45" dur="500" fill="hold"/>
                                        <p:tgtEl>
                                          <p:spTgt spid="17424">
                                            <p:txEl>
                                              <p:pRg st="1" end="1"/>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1742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4"/>
                                        </p:tgtEl>
                                        <p:attrNameLst>
                                          <p:attrName>style.visibility</p:attrName>
                                        </p:attrNameLst>
                                      </p:cBhvr>
                                      <p:to>
                                        <p:strVal val="visible"/>
                                      </p:to>
                                    </p:set>
                                    <p:anim calcmode="lin" valueType="num">
                                      <p:cBhvr additive="base">
                                        <p:cTn id="51" dur="500" fill="hold"/>
                                        <p:tgtEl>
                                          <p:spTgt spid="34"/>
                                        </p:tgtEl>
                                        <p:attrNameLst>
                                          <p:attrName>ppt_x</p:attrName>
                                        </p:attrNameLst>
                                      </p:cBhvr>
                                      <p:tavLst>
                                        <p:tav tm="0">
                                          <p:val>
                                            <p:strVal val="#ppt_x"/>
                                          </p:val>
                                        </p:tav>
                                        <p:tav tm="100000">
                                          <p:val>
                                            <p:strVal val="#ppt_x"/>
                                          </p:val>
                                        </p:tav>
                                      </p:tavLst>
                                    </p:anim>
                                    <p:anim calcmode="lin" valueType="num">
                                      <p:cBhvr additive="base">
                                        <p:cTn id="52"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additive="base">
                                        <p:cTn id="57" dur="500" fill="hold"/>
                                        <p:tgtEl>
                                          <p:spTgt spid="26"/>
                                        </p:tgtEl>
                                        <p:attrNameLst>
                                          <p:attrName>ppt_x</p:attrName>
                                        </p:attrNameLst>
                                      </p:cBhvr>
                                      <p:tavLst>
                                        <p:tav tm="0">
                                          <p:val>
                                            <p:strVal val="#ppt_x"/>
                                          </p:val>
                                        </p:tav>
                                        <p:tav tm="100000">
                                          <p:val>
                                            <p:strVal val="#ppt_x"/>
                                          </p:val>
                                        </p:tav>
                                      </p:tavLst>
                                    </p:anim>
                                    <p:anim calcmode="lin" valueType="num">
                                      <p:cBhvr additive="base">
                                        <p:cTn id="5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additive="base">
                                        <p:cTn id="63" dur="500" fill="hold"/>
                                        <p:tgtEl>
                                          <p:spTgt spid="24"/>
                                        </p:tgtEl>
                                        <p:attrNameLst>
                                          <p:attrName>ppt_x</p:attrName>
                                        </p:attrNameLst>
                                      </p:cBhvr>
                                      <p:tavLst>
                                        <p:tav tm="0">
                                          <p:val>
                                            <p:strVal val="#ppt_x"/>
                                          </p:val>
                                        </p:tav>
                                        <p:tav tm="100000">
                                          <p:val>
                                            <p:strVal val="#ppt_x"/>
                                          </p:val>
                                        </p:tav>
                                      </p:tavLst>
                                    </p:anim>
                                    <p:anim calcmode="lin" valueType="num">
                                      <p:cBhvr additive="base">
                                        <p:cTn id="6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1" grpId="0" animBg="1"/>
      <p:bldP spid="32" grpId="0" animBg="1"/>
      <p:bldP spid="33" grpId="0" animBg="1"/>
      <p:bldP spid="34" grpId="0" animBg="1"/>
      <p:bldP spid="24" grpId="0" animBg="1"/>
      <p:bldP spid="2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文本框 50177"/>
          <p:cNvSpPr txBox="1"/>
          <p:nvPr/>
        </p:nvSpPr>
        <p:spPr>
          <a:xfrm>
            <a:off x="1566904" y="549890"/>
            <a:ext cx="8986756" cy="1200329"/>
          </a:xfrm>
          <a:prstGeom prst="rect">
            <a:avLst/>
          </a:prstGeom>
          <a:noFill/>
          <a:ln w="9525">
            <a:noFill/>
          </a:ln>
        </p:spPr>
        <p:txBody>
          <a:bodyPr wrap="none" anchor="t">
            <a:spAutoFit/>
          </a:bodyPr>
          <a:lstStyle/>
          <a:p>
            <a:r>
              <a:rPr lang="zh-CN" altLang="en-US" sz="3600" b="1" dirty="0">
                <a:latin typeface="楷体" panose="02010609060101010101" pitchFamily="49" charset="-122"/>
                <a:ea typeface="楷体" panose="02010609060101010101" pitchFamily="49" charset="-122"/>
              </a:rPr>
              <a:t>课本第</a:t>
            </a:r>
            <a:r>
              <a:rPr lang="en-US" altLang="zh-CN" sz="3600" b="1" dirty="0">
                <a:latin typeface="楷体" panose="02010609060101010101" pitchFamily="49" charset="-122"/>
                <a:ea typeface="楷体" panose="02010609060101010101" pitchFamily="49" charset="-122"/>
              </a:rPr>
              <a:t>28</a:t>
            </a:r>
            <a:r>
              <a:rPr lang="zh-CN" altLang="en-US" sz="3600" b="1" dirty="0">
                <a:latin typeface="楷体" panose="02010609060101010101" pitchFamily="49" charset="-122"/>
                <a:ea typeface="楷体" panose="02010609060101010101" pitchFamily="49" charset="-122"/>
              </a:rPr>
              <a:t>页思考题：</a:t>
            </a:r>
            <a:endParaRPr lang="zh-CN" altLang="en-US" sz="3600" b="1" dirty="0">
              <a:latin typeface="楷体" panose="02010609060101010101" pitchFamily="49" charset="-122"/>
              <a:ea typeface="楷体" panose="02010609060101010101" pitchFamily="49" charset="-122"/>
            </a:endParaRPr>
          </a:p>
          <a:p>
            <a:r>
              <a:rPr lang="zh-CN" altLang="en-US" sz="3600" b="1" dirty="0" smtClean="0">
                <a:solidFill>
                  <a:srgbClr val="FF0000"/>
                </a:solidFill>
                <a:latin typeface="楷体" panose="02010609060101010101" pitchFamily="49" charset="-122"/>
                <a:ea typeface="楷体" panose="02010609060101010101" pitchFamily="49" charset="-122"/>
              </a:rPr>
              <a:t>北魏颁行俸禄</a:t>
            </a:r>
            <a:r>
              <a:rPr lang="zh-CN" altLang="en-US" sz="3600" b="1" dirty="0">
                <a:solidFill>
                  <a:srgbClr val="FF0000"/>
                </a:solidFill>
                <a:latin typeface="楷体" panose="02010609060101010101" pitchFamily="49" charset="-122"/>
                <a:ea typeface="楷体" panose="02010609060101010101" pitchFamily="49" charset="-122"/>
              </a:rPr>
              <a:t>制能否达到防止贪污的目的？</a:t>
            </a:r>
            <a:endParaRPr lang="zh-CN" altLang="en-US" sz="3600" b="1" dirty="0">
              <a:solidFill>
                <a:srgbClr val="FF0000"/>
              </a:solidFill>
              <a:latin typeface="楷体" panose="02010609060101010101" pitchFamily="49" charset="-122"/>
              <a:ea typeface="楷体" panose="02010609060101010101" pitchFamily="49" charset="-122"/>
            </a:endParaRPr>
          </a:p>
        </p:txBody>
      </p:sp>
      <p:sp>
        <p:nvSpPr>
          <p:cNvPr id="50179" name="文本框 50178"/>
          <p:cNvSpPr txBox="1"/>
          <p:nvPr/>
        </p:nvSpPr>
        <p:spPr>
          <a:xfrm>
            <a:off x="2217738" y="1990368"/>
            <a:ext cx="7829550" cy="1190625"/>
          </a:xfrm>
          <a:prstGeom prst="rect">
            <a:avLst/>
          </a:prstGeom>
          <a:noFill/>
          <a:ln w="9525">
            <a:noFill/>
          </a:ln>
        </p:spPr>
        <p:txBody>
          <a:bodyPr anchor="t">
            <a:spAutoFit/>
          </a:bodyPr>
          <a:lstStyle/>
          <a:p>
            <a:r>
              <a:rPr lang="en-US" altLang="zh-CN" sz="3600" b="1" dirty="0">
                <a:latin typeface="楷体" panose="02010609060101010101" pitchFamily="49" charset="-122"/>
                <a:ea typeface="楷体" panose="02010609060101010101" pitchFamily="49" charset="-122"/>
              </a:rPr>
              <a:t>    </a:t>
            </a:r>
            <a:r>
              <a:rPr lang="zh-CN" altLang="en-US" sz="3600" b="1" dirty="0">
                <a:latin typeface="楷体" panose="02010609060101010101" pitchFamily="49" charset="-122"/>
                <a:ea typeface="楷体" panose="02010609060101010101" pitchFamily="49" charset="-122"/>
              </a:rPr>
              <a:t>一定程度上有，但不可能从根本上防止贪污现象。</a:t>
            </a:r>
            <a:endParaRPr lang="zh-CN" altLang="en-US" sz="3600" b="1" dirty="0">
              <a:latin typeface="楷体" panose="02010609060101010101" pitchFamily="49" charset="-122"/>
              <a:ea typeface="楷体" panose="02010609060101010101" pitchFamily="49" charset="-122"/>
            </a:endParaRPr>
          </a:p>
        </p:txBody>
      </p:sp>
      <p:sp>
        <p:nvSpPr>
          <p:cNvPr id="50180" name="文本框 50179"/>
          <p:cNvSpPr txBox="1"/>
          <p:nvPr/>
        </p:nvSpPr>
        <p:spPr>
          <a:xfrm>
            <a:off x="1705047" y="3495428"/>
            <a:ext cx="9185867" cy="1754326"/>
          </a:xfrm>
          <a:prstGeom prst="rect">
            <a:avLst/>
          </a:prstGeom>
          <a:noFill/>
          <a:ln w="9525">
            <a:noFill/>
          </a:ln>
        </p:spPr>
        <p:txBody>
          <a:bodyPr wrap="square" anchor="t">
            <a:spAutoFit/>
          </a:bodyPr>
          <a:lstStyle/>
          <a:p>
            <a:r>
              <a:rPr lang="en-US" altLang="zh-CN" sz="3600" b="1" dirty="0">
                <a:solidFill>
                  <a:srgbClr val="FF0000"/>
                </a:solidFill>
                <a:latin typeface="楷体" panose="02010609060101010101" pitchFamily="49" charset="-122"/>
                <a:ea typeface="楷体" panose="02010609060101010101" pitchFamily="49" charset="-122"/>
              </a:rPr>
              <a:t>    </a:t>
            </a:r>
            <a:r>
              <a:rPr lang="zh-CN" altLang="en-US" sz="3600" b="1" dirty="0" smtClean="0">
                <a:solidFill>
                  <a:srgbClr val="FF0000"/>
                </a:solidFill>
                <a:latin typeface="楷体" panose="02010609060101010101" pitchFamily="49" charset="-122"/>
                <a:ea typeface="楷体" panose="02010609060101010101" pitchFamily="49" charset="-122"/>
              </a:rPr>
              <a:t>对于</a:t>
            </a:r>
            <a:r>
              <a:rPr lang="zh-CN" altLang="en-US" sz="3600" b="1" dirty="0">
                <a:solidFill>
                  <a:srgbClr val="FF0000"/>
                </a:solidFill>
                <a:latin typeface="楷体" panose="02010609060101010101" pitchFamily="49" charset="-122"/>
                <a:ea typeface="楷体" panose="02010609060101010101" pitchFamily="49" charset="-122"/>
              </a:rPr>
              <a:t>今天如何防止腐败的问题，有人提出了“高薪养廉”的主张。你认为这一主张怎么样？</a:t>
            </a:r>
            <a:endParaRPr lang="zh-CN" altLang="en-US" sz="3600" b="1" dirty="0">
              <a:solidFill>
                <a:srgbClr val="FF0000"/>
              </a:solidFill>
              <a:latin typeface="楷体" panose="02010609060101010101" pitchFamily="49" charset="-122"/>
              <a:ea typeface="楷体" panose="02010609060101010101" pitchFamily="49" charset="-122"/>
            </a:endParaRPr>
          </a:p>
        </p:txBody>
      </p:sp>
      <p:sp>
        <p:nvSpPr>
          <p:cNvPr id="23556" name="标题 50180"/>
          <p:cNvSpPr>
            <a:spLocks noGrp="1"/>
          </p:cNvSpPr>
          <p:nvPr>
            <p:ph type="title"/>
          </p:nvPr>
        </p:nvSpPr>
        <p:spPr/>
        <p:txBody>
          <a:bodyPr anchor="ctr"/>
          <a:lstStyle/>
          <a:p>
            <a:r>
              <a:rPr lang="en-US" altLang="zh-CN" dirty="0"/>
              <a:t>                                                                                                                                                                                                                                                                                                                                                                                                                                                                      </a:t>
            </a:r>
            <a:endParaRPr lang="en-US" altLang="zh-CN" dirty="0"/>
          </a:p>
        </p:txBody>
      </p:sp>
      <p:pic>
        <p:nvPicPr>
          <p:cNvPr id="23557" name="图片 50181" descr="蜻蜓和小花"/>
          <p:cNvPicPr>
            <a:picLocks noChangeAspect="1"/>
          </p:cNvPicPr>
          <p:nvPr/>
        </p:nvPicPr>
        <p:blipFill>
          <a:blip r:embed="rId1">
            <a:extLst>
              <a:ext uri="{BEBA8EAE-BF5A-486C-A8C5-ECC9F3942E4B}">
                <a14:imgProps xmlns:a14="http://schemas.microsoft.com/office/drawing/2010/main">
                  <a14:imgLayer r:embed="rId2">
                    <a14:imgEffect>
                      <a14:artisticPaintStrokes/>
                    </a14:imgEffect>
                  </a14:imgLayer>
                </a14:imgProps>
              </a:ext>
            </a:extLst>
          </a:blip>
          <a:stretch>
            <a:fillRect/>
          </a:stretch>
        </p:blipFill>
        <p:spPr>
          <a:xfrm>
            <a:off x="1847851" y="5564189"/>
            <a:ext cx="8424863" cy="960437"/>
          </a:xfrm>
          <a:prstGeom prst="rect">
            <a:avLst/>
          </a:prstGeom>
          <a:noFill/>
          <a:ln w="9525">
            <a:noFill/>
          </a:ln>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57491"/>
    </mc:Choice>
    <mc:Fallback>
      <p:transition spd="slow" advTm="5749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179"/>
                                        </p:tgtEl>
                                        <p:attrNameLst>
                                          <p:attrName>style.visibility</p:attrName>
                                        </p:attrNameLst>
                                      </p:cBhvr>
                                      <p:to>
                                        <p:strVal val="visible"/>
                                      </p:to>
                                    </p:set>
                                    <p:animEffect transition="in" filter="wipe(down)">
                                      <p:cBhvr>
                                        <p:cTn id="7" dur="500"/>
                                        <p:tgtEl>
                                          <p:spTgt spid="5017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6" fill="hold" grpId="0" nodeType="clickEffect">
                                  <p:stCondLst>
                                    <p:cond delay="0"/>
                                  </p:stCondLst>
                                  <p:childTnLst>
                                    <p:set>
                                      <p:cBhvr>
                                        <p:cTn id="11" dur="1" fill="hold">
                                          <p:stCondLst>
                                            <p:cond delay="0"/>
                                          </p:stCondLst>
                                        </p:cTn>
                                        <p:tgtEl>
                                          <p:spTgt spid="50180"/>
                                        </p:tgtEl>
                                        <p:attrNameLst>
                                          <p:attrName>style.visibility</p:attrName>
                                        </p:attrNameLst>
                                      </p:cBhvr>
                                      <p:to>
                                        <p:strVal val="visible"/>
                                      </p:to>
                                    </p:set>
                                    <p:animEffect transition="in" filter="barn(inHorizontal)">
                                      <p:cBhvr>
                                        <p:cTn id="12" dur="500"/>
                                        <p:tgtEl>
                                          <p:spTgt spid="50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79" grpId="0"/>
      <p:bldP spid="5018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0"/>
          <p:cNvSpPr>
            <a:spLocks noChangeArrowheads="1"/>
          </p:cNvSpPr>
          <p:nvPr/>
        </p:nvSpPr>
        <p:spPr bwMode="auto">
          <a:xfrm>
            <a:off x="0" y="740709"/>
            <a:ext cx="3224212" cy="584775"/>
          </a:xfrm>
          <a:prstGeom prst="rect">
            <a:avLst/>
          </a:prstGeom>
          <a:noFill/>
          <a:ln>
            <a:noFill/>
          </a:ln>
          <a:effectLst/>
          <a:extLst>
            <a:ext uri="{909E8E84-426E-40DD-AFC4-6F175D3DCCD1}">
              <a14:hiddenFill xmlns:a14="http://schemas.microsoft.com/office/drawing/2010/main">
                <a:solidFill>
                  <a:srgbClr val="FFFF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200" b="1" dirty="0" smtClean="0">
                <a:solidFill>
                  <a:srgbClr val="0000FF"/>
                </a:solidFill>
                <a:latin typeface="华文中宋" panose="02010600040101010101" pitchFamily="2" charset="-122"/>
                <a:ea typeface="华文中宋" panose="02010600040101010101" pitchFamily="2" charset="-122"/>
              </a:rPr>
              <a:t>（二）后期</a:t>
            </a:r>
            <a:endParaRPr lang="zh-CN" altLang="en-US" sz="3200" b="1" dirty="0">
              <a:solidFill>
                <a:srgbClr val="0000FF"/>
              </a:solidFill>
              <a:latin typeface="华文中宋" panose="02010600040101010101" pitchFamily="2" charset="-122"/>
              <a:ea typeface="华文中宋" panose="02010600040101010101" pitchFamily="2" charset="-122"/>
            </a:endParaRPr>
          </a:p>
        </p:txBody>
      </p:sp>
      <p:sp>
        <p:nvSpPr>
          <p:cNvPr id="5" name="矩形 4"/>
          <p:cNvSpPr/>
          <p:nvPr/>
        </p:nvSpPr>
        <p:spPr>
          <a:xfrm>
            <a:off x="2283222" y="792214"/>
            <a:ext cx="8102724" cy="584775"/>
          </a:xfrm>
          <a:prstGeom prst="rect">
            <a:avLst/>
          </a:prstGeom>
          <a:solidFill>
            <a:srgbClr val="000099"/>
          </a:solidFill>
          <a:ln w="9525">
            <a:noFill/>
          </a:ln>
        </p:spPr>
        <p:txBody>
          <a:bodyPr wrap="square" anchor="t">
            <a:spAutoFit/>
          </a:bodyPr>
          <a:lstStyle/>
          <a:p>
            <a:r>
              <a:rPr lang="zh-CN" altLang="en-US" sz="3200" b="1" dirty="0" smtClean="0">
                <a:solidFill>
                  <a:schemeClr val="bg1"/>
                </a:solidFill>
                <a:latin typeface="Arial" panose="020B0604020202020204" pitchFamily="34" charset="0"/>
                <a:ea typeface="黑体" panose="02010609060101010101" pitchFamily="49" charset="-122"/>
              </a:rPr>
              <a:t>特点：</a:t>
            </a:r>
            <a:r>
              <a:rPr lang="zh-CN" altLang="x-none" sz="3200" b="1" dirty="0" smtClean="0">
                <a:solidFill>
                  <a:schemeClr val="bg1"/>
                </a:solidFill>
                <a:latin typeface="Arial" panose="020B0604020202020204" pitchFamily="34" charset="0"/>
                <a:ea typeface="黑体" panose="02010609060101010101" pitchFamily="49" charset="-122"/>
              </a:rPr>
              <a:t>孝文帝</a:t>
            </a:r>
            <a:r>
              <a:rPr lang="zh-CN" altLang="x-none" sz="3200" b="1" dirty="0">
                <a:solidFill>
                  <a:schemeClr val="bg1"/>
                </a:solidFill>
                <a:latin typeface="Arial" panose="020B0604020202020204" pitchFamily="34" charset="0"/>
                <a:ea typeface="黑体" panose="02010609060101010101" pitchFamily="49" charset="-122"/>
              </a:rPr>
              <a:t>主持 , 推进汉化，民族融合</a:t>
            </a:r>
            <a:endParaRPr lang="zh-CN" altLang="x-none" sz="3200" b="1" dirty="0">
              <a:solidFill>
                <a:schemeClr val="bg1"/>
              </a:solidFill>
              <a:latin typeface="Arial" panose="020B0604020202020204" pitchFamily="34" charset="0"/>
              <a:ea typeface="黑体" panose="02010609060101010101" pitchFamily="49" charset="-122"/>
            </a:endParaRPr>
          </a:p>
        </p:txBody>
      </p:sp>
      <p:grpSp>
        <p:nvGrpSpPr>
          <p:cNvPr id="7" name="组合 6"/>
          <p:cNvGrpSpPr/>
          <p:nvPr/>
        </p:nvGrpSpPr>
        <p:grpSpPr>
          <a:xfrm>
            <a:off x="434267" y="1376989"/>
            <a:ext cx="7768733" cy="665197"/>
            <a:chOff x="875844" y="2777935"/>
            <a:chExt cx="7768733" cy="665197"/>
          </a:xfrm>
        </p:grpSpPr>
        <p:sp>
          <p:nvSpPr>
            <p:cNvPr id="8" name="矩形 7"/>
            <p:cNvSpPr/>
            <p:nvPr/>
          </p:nvSpPr>
          <p:spPr>
            <a:xfrm>
              <a:off x="1541041" y="2813696"/>
              <a:ext cx="7103536"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政治：迁都洛阳</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9" name="椭圆 8"/>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5</a:t>
              </a:r>
              <a:endParaRPr lang="zh-CN" altLang="en-US" sz="4000" dirty="0">
                <a:solidFill>
                  <a:schemeClr val="bg1"/>
                </a:solidFill>
              </a:endParaRPr>
            </a:p>
          </p:txBody>
        </p:sp>
      </p:grpSp>
      <p:sp>
        <p:nvSpPr>
          <p:cNvPr id="10" name="文本框 9"/>
          <p:cNvSpPr txBox="1"/>
          <p:nvPr/>
        </p:nvSpPr>
        <p:spPr>
          <a:xfrm>
            <a:off x="4010167" y="1479999"/>
            <a:ext cx="4575175" cy="535531"/>
          </a:xfrm>
          <a:prstGeom prst="rect">
            <a:avLst/>
          </a:prstGeom>
          <a:noFill/>
          <a:ln w="9525">
            <a:noFill/>
          </a:ln>
        </p:spPr>
        <p:txBody>
          <a:bodyPr>
            <a:spAutoFit/>
          </a:bodyPr>
          <a:lstStyle/>
          <a:p>
            <a:pPr>
              <a:lnSpc>
                <a:spcPct val="90000"/>
              </a:lnSpc>
              <a:buClr>
                <a:schemeClr val="accent1"/>
              </a:buClr>
              <a:buFont typeface="Wingdings" panose="05000000000000000000" pitchFamily="2" charset="2"/>
              <a:buNone/>
            </a:pPr>
            <a:r>
              <a:rPr lang="en-US" altLang="zh-CN" sz="3200" b="1" noProof="1" smtClean="0">
                <a:solidFill>
                  <a:srgbClr val="FF0000"/>
                </a:solidFill>
                <a:effectLst>
                  <a:outerShdw blurRad="38100" dist="38100" dir="2700000">
                    <a:srgbClr val="C0C0C0"/>
                  </a:outerShdw>
                </a:effectLst>
                <a:latin typeface="Arial" panose="020B0604020202020204" pitchFamily="34" charset="0"/>
                <a:ea typeface="宋体" panose="02010600030101010101" pitchFamily="2" charset="-122"/>
              </a:rPr>
              <a:t>——</a:t>
            </a:r>
            <a:r>
              <a:rPr lang="zh-CN" altLang="en-US" sz="3200" b="1" noProof="1" smtClean="0">
                <a:solidFill>
                  <a:srgbClr val="FF0000"/>
                </a:solidFill>
                <a:effectLst>
                  <a:outerShdw blurRad="38100" dist="38100" dir="2700000">
                    <a:srgbClr val="C0C0C0"/>
                  </a:outerShdw>
                </a:effectLst>
                <a:latin typeface="Arial" panose="020B0604020202020204" pitchFamily="34" charset="0"/>
                <a:ea typeface="宋体" panose="02010600030101010101" pitchFamily="2" charset="-122"/>
              </a:rPr>
              <a:t>加速汉化</a:t>
            </a:r>
            <a:endParaRPr lang="zh-CN" altLang="x-none" sz="3200" b="1" noProof="1">
              <a:solidFill>
                <a:srgbClr val="0000FF"/>
              </a:solidFill>
              <a:effectLst>
                <a:outerShdw blurRad="38100" dist="38100" dir="2700000">
                  <a:srgbClr val="C0C0C0"/>
                </a:outerShdw>
              </a:effectLst>
              <a:latin typeface="Arial" panose="020B0604020202020204" pitchFamily="34" charset="0"/>
            </a:endParaRPr>
          </a:p>
        </p:txBody>
      </p:sp>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l="2818" t="3385" r="2466" b="1921"/>
          <a:stretch>
            <a:fillRect/>
          </a:stretch>
        </p:blipFill>
        <p:spPr>
          <a:xfrm>
            <a:off x="434267" y="2145196"/>
            <a:ext cx="6045958" cy="4339988"/>
          </a:xfrm>
          <a:prstGeom prst="rect">
            <a:avLst/>
          </a:prstGeom>
        </p:spPr>
      </p:pic>
      <p:sp>
        <p:nvSpPr>
          <p:cNvPr id="13" name="文本框 12"/>
          <p:cNvSpPr txBox="1"/>
          <p:nvPr/>
        </p:nvSpPr>
        <p:spPr>
          <a:xfrm>
            <a:off x="4726422" y="3111880"/>
            <a:ext cx="1592239" cy="646331"/>
          </a:xfrm>
          <a:prstGeom prst="rect">
            <a:avLst/>
          </a:prstGeom>
          <a:noFill/>
        </p:spPr>
        <p:txBody>
          <a:bodyPr wrap="square" rtlCol="0" anchor="t">
            <a:spAutoFit/>
          </a:bodyPr>
          <a:lstStyle/>
          <a:p>
            <a:r>
              <a:rPr lang="zh-CN" altLang="en-US" b="1" dirty="0">
                <a:latin typeface="宋体" panose="02010600030101010101" pitchFamily="2" charset="-122"/>
                <a:ea typeface="宋体" panose="02010600030101010101" pitchFamily="2" charset="-122"/>
                <a:sym typeface="+mn-ea"/>
              </a:rPr>
              <a:t>◎</a:t>
            </a:r>
            <a:r>
              <a:rPr lang="zh-CN" altLang="en-US" b="1" dirty="0">
                <a:sym typeface="+mn-ea"/>
              </a:rPr>
              <a:t>平城：今山西大同市 </a:t>
            </a:r>
            <a:endParaRPr lang="zh-CN" altLang="en-US" b="1" dirty="0"/>
          </a:p>
        </p:txBody>
      </p:sp>
      <p:sp>
        <p:nvSpPr>
          <p:cNvPr id="15" name="Text Box 8" descr="蓝色面巾纸"/>
          <p:cNvSpPr txBox="1"/>
          <p:nvPr/>
        </p:nvSpPr>
        <p:spPr>
          <a:xfrm>
            <a:off x="5540991" y="2139213"/>
            <a:ext cx="6523629" cy="3323987"/>
          </a:xfrm>
          <a:prstGeom prst="rect">
            <a:avLst/>
          </a:prstGeom>
          <a:solidFill>
            <a:schemeClr val="accent4">
              <a:lumMod val="20000"/>
              <a:lumOff val="80000"/>
            </a:schemeClr>
          </a:solidFill>
          <a:ln w="9525" cap="flat" cmpd="sng">
            <a:solidFill>
              <a:schemeClr val="bg2"/>
            </a:solidFill>
            <a:prstDash val="solid"/>
            <a:miter/>
            <a:headEnd type="none" w="med" len="med"/>
            <a:tailEnd type="none" w="med" len="med"/>
          </a:ln>
          <a:effectLst>
            <a:outerShdw dist="107763" dir="2699999" algn="ctr" rotWithShape="0">
              <a:schemeClr val="tx1"/>
            </a:outerShdw>
          </a:effectLst>
        </p:spPr>
        <p:txBody>
          <a:bodyPr wrap="square">
            <a:spAutoFit/>
          </a:bodyPr>
          <a:lstStyle/>
          <a:p>
            <a:pPr fontAlgn="auto">
              <a:lnSpc>
                <a:spcPct val="125000"/>
              </a:lnSpc>
            </a:pPr>
            <a:r>
              <a:rPr lang="en-US" altLang="zh-CN" sz="2800" dirty="0">
                <a:latin typeface="楷体_GB2312" pitchFamily="49" charset="-122"/>
                <a:ea typeface="楷体_GB2312" pitchFamily="49" charset="-122"/>
              </a:rPr>
              <a:t>    </a:t>
            </a:r>
            <a:r>
              <a:rPr lang="zh-CN" altLang="en-US" sz="2800" b="1" dirty="0">
                <a:latin typeface="黑体" panose="02010609060101010101" pitchFamily="49" charset="-122"/>
                <a:ea typeface="黑体" panose="02010609060101010101" pitchFamily="49" charset="-122"/>
              </a:rPr>
              <a:t>孝文帝说：</a:t>
            </a:r>
            <a:r>
              <a:rPr lang="zh-CN" altLang="en-US" sz="2800" b="1" dirty="0">
                <a:latin typeface="Times New Roman" panose="02020603050405020304" pitchFamily="18" charset="0"/>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国家兴自北土，徙居平城，虽富有四海，文轨未一，此间用武之地，非可文治，移风易俗，信为甚难。崤函帝宅，河洛（洛阳）王里，因兹大举（迁都），光宅中原。</a:t>
            </a:r>
            <a:r>
              <a:rPr lang="zh-CN" altLang="en-US" sz="2800" b="1" dirty="0">
                <a:latin typeface="Times New Roman" panose="02020603050405020304" pitchFamily="18" charset="0"/>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 </a:t>
            </a:r>
            <a:r>
              <a:rPr lang="zh-CN" altLang="en-US" sz="2800" b="1" dirty="0" smtClean="0">
                <a:latin typeface="黑体" panose="02010609060101010101" pitchFamily="49" charset="-122"/>
                <a:ea typeface="黑体" panose="02010609060101010101" pitchFamily="49" charset="-122"/>
              </a:rPr>
              <a:t>   </a:t>
            </a:r>
            <a:endParaRPr lang="en-US" altLang="zh-CN" sz="2800" b="1" dirty="0" smtClean="0">
              <a:latin typeface="黑体" panose="02010609060101010101" pitchFamily="49" charset="-122"/>
              <a:ea typeface="黑体" panose="02010609060101010101" pitchFamily="49" charset="-122"/>
            </a:endParaRPr>
          </a:p>
          <a:p>
            <a:pPr fontAlgn="auto">
              <a:lnSpc>
                <a:spcPct val="125000"/>
              </a:lnSpc>
            </a:pPr>
            <a:r>
              <a:rPr lang="en-US" altLang="zh-CN" sz="2800" b="1" dirty="0">
                <a:latin typeface="黑体" panose="02010609060101010101" pitchFamily="49" charset="-122"/>
                <a:ea typeface="黑体" panose="02010609060101010101" pitchFamily="49" charset="-122"/>
              </a:rPr>
              <a:t> </a:t>
            </a:r>
            <a:r>
              <a:rPr lang="en-US" altLang="zh-CN" sz="2800" b="1" dirty="0" smtClean="0">
                <a:latin typeface="黑体" panose="02010609060101010101" pitchFamily="49" charset="-122"/>
                <a:ea typeface="黑体" panose="02010609060101010101" pitchFamily="49" charset="-122"/>
              </a:rPr>
              <a:t>           </a:t>
            </a:r>
            <a:r>
              <a:rPr lang="zh-CN" altLang="en-US" sz="2800" b="1" dirty="0" smtClean="0">
                <a:latin typeface="黑体" panose="02010609060101010101" pitchFamily="49" charset="-122"/>
                <a:ea typeface="黑体" panose="02010609060101010101" pitchFamily="49" charset="-122"/>
              </a:rPr>
              <a:t>        </a:t>
            </a:r>
            <a:r>
              <a:rPr lang="en-US" altLang="zh-CN" sz="2800" b="1" dirty="0" smtClean="0">
                <a:latin typeface="Times New Roman" panose="02020603050405020304" pitchFamily="18" charset="0"/>
                <a:ea typeface="黑体" panose="02010609060101010101" pitchFamily="49" charset="-122"/>
              </a:rPr>
              <a:t>——</a:t>
            </a:r>
            <a:r>
              <a:rPr lang="en-US" altLang="zh-CN" sz="2800" b="1" dirty="0" smtClean="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魏</a:t>
            </a:r>
            <a:r>
              <a:rPr lang="zh-CN" altLang="en-US" sz="2800" b="1" dirty="0" smtClean="0">
                <a:latin typeface="黑体" panose="02010609060101010101" pitchFamily="49" charset="-122"/>
                <a:ea typeface="黑体" panose="02010609060101010101" pitchFamily="49" charset="-122"/>
              </a:rPr>
              <a:t>书</a:t>
            </a:r>
            <a:r>
              <a:rPr lang="en-US" altLang="zh-CN" sz="2800" b="1" dirty="0" smtClean="0">
                <a:latin typeface="黑体" panose="02010609060101010101" pitchFamily="49" charset="-122"/>
                <a:ea typeface="黑体" panose="02010609060101010101" pitchFamily="49" charset="-122"/>
              </a:rPr>
              <a:t>》</a:t>
            </a:r>
            <a:endParaRPr lang="en-US" altLang="zh-CN" sz="2800" b="1" dirty="0">
              <a:latin typeface="黑体" panose="02010609060101010101" pitchFamily="49" charset="-122"/>
              <a:ea typeface="黑体" panose="02010609060101010101" pitchFamily="49" charset="-122"/>
            </a:endParaRPr>
          </a:p>
        </p:txBody>
      </p:sp>
      <p:sp>
        <p:nvSpPr>
          <p:cNvPr id="16" name="Text Box 9"/>
          <p:cNvSpPr txBox="1"/>
          <p:nvPr/>
        </p:nvSpPr>
        <p:spPr>
          <a:xfrm>
            <a:off x="5310587" y="5586883"/>
            <a:ext cx="6984435" cy="954107"/>
          </a:xfrm>
          <a:prstGeom prst="rect">
            <a:avLst/>
          </a:prstGeom>
          <a:noFill/>
          <a:ln w="9525">
            <a:noFill/>
          </a:ln>
        </p:spPr>
        <p:txBody>
          <a:bodyPr wrap="square">
            <a:spAutoFit/>
          </a:bodyPr>
          <a:lstStyle/>
          <a:p>
            <a:r>
              <a:rPr lang="zh-CN" altLang="en-US" sz="2800" dirty="0">
                <a:latin typeface="黑体" panose="02010609060101010101" pitchFamily="49" charset="-122"/>
                <a:ea typeface="黑体" panose="02010609060101010101" pitchFamily="49" charset="-122"/>
              </a:rPr>
              <a:t>材料反映了孝文帝迁都的什么理由？</a:t>
            </a:r>
            <a:endParaRPr lang="zh-CN" altLang="en-US" sz="2800" dirty="0">
              <a:latin typeface="黑体" panose="02010609060101010101" pitchFamily="49" charset="-122"/>
              <a:ea typeface="黑体" panose="02010609060101010101" pitchFamily="49" charset="-122"/>
            </a:endParaRPr>
          </a:p>
          <a:p>
            <a:r>
              <a:rPr lang="zh-CN" altLang="en-US" sz="2800" dirty="0">
                <a:solidFill>
                  <a:srgbClr val="FF0000"/>
                </a:solidFill>
                <a:latin typeface="黑体" panose="02010609060101010101" pitchFamily="49" charset="-122"/>
                <a:ea typeface="黑体" panose="02010609060101010101" pitchFamily="49" charset="-122"/>
              </a:rPr>
              <a:t>推进汉化政策，加强对黄河流域的统治。</a:t>
            </a:r>
            <a:endParaRPr lang="zh-CN" altLang="en-US" sz="2800" dirty="0">
              <a:solidFill>
                <a:srgbClr val="FF0000"/>
              </a:solidFill>
              <a:latin typeface="黑体" panose="02010609060101010101" pitchFamily="49" charset="-122"/>
              <a:ea typeface="黑体" panose="02010609060101010101" pitchFamily="49" charset="-122"/>
            </a:endParaRPr>
          </a:p>
        </p:txBody>
      </p:sp>
      <p:cxnSp>
        <p:nvCxnSpPr>
          <p:cNvPr id="17" name="直接连接符 16"/>
          <p:cNvCxnSpPr/>
          <p:nvPr/>
        </p:nvCxnSpPr>
        <p:spPr>
          <a:xfrm flipV="1">
            <a:off x="8802804" y="3758211"/>
            <a:ext cx="1808012" cy="1"/>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8425128" y="4844955"/>
            <a:ext cx="1715159" cy="13898"/>
          </a:xfrm>
          <a:prstGeom prst="line">
            <a:avLst/>
          </a:prstGeom>
          <a:ln w="28575" cmpd="sng">
            <a:solidFill>
              <a:srgbClr val="FF0000"/>
            </a:solidFill>
            <a:prstDash val="solid"/>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33057" y="203323"/>
            <a:ext cx="5782310" cy="527050"/>
          </a:xfrm>
          <a:prstGeom prst="rect">
            <a:avLst/>
          </a:prstGeom>
          <a:solidFill>
            <a:srgbClr val="C00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atin typeface="华文中宋" panose="02010600040101010101" pitchFamily="2" charset="-122"/>
                <a:ea typeface="华文中宋" panose="02010600040101010101" pitchFamily="2" charset="-122"/>
              </a:rPr>
              <a:t>二</a:t>
            </a:r>
            <a:r>
              <a:rPr lang="zh-CN" altLang="en-US" sz="3200" b="1" dirty="0" smtClean="0">
                <a:latin typeface="华文中宋" panose="02010600040101010101" pitchFamily="2" charset="-122"/>
                <a:ea typeface="华文中宋" panose="02010600040101010101" pitchFamily="2" charset="-122"/>
              </a:rPr>
              <a:t>、</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抉择</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改革的内容</a:t>
            </a:r>
            <a:r>
              <a:rPr lang="en-US" altLang="zh-CN" sz="3200" b="1" dirty="0" smtClean="0">
                <a:latin typeface="华文中宋" panose="02010600040101010101" pitchFamily="2" charset="-122"/>
                <a:ea typeface="华文中宋" panose="02010600040101010101" pitchFamily="2" charset="-122"/>
              </a:rPr>
              <a:t>|</a:t>
            </a:r>
            <a:endParaRPr lang="zh-CN" altLang="en-US" sz="3200" b="1" dirty="0">
              <a:latin typeface="华文中宋" panose="02010600040101010101" pitchFamily="2" charset="-122"/>
              <a:ea typeface="华文中宋" panose="02010600040101010101" pitchFamily="2"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02963"/>
    </mc:Choice>
    <mc:Fallback>
      <p:transition spd="slow" advTm="1029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500" fill="hold">
                                          <p:stCondLst>
                                            <p:cond delay="0"/>
                                          </p:stCondLst>
                                        </p:cTn>
                                        <p:tgtEl>
                                          <p:spTgt spid="15"/>
                                        </p:tgtEl>
                                        <p:attrNameLst>
                                          <p:attrName>style.visibility</p:attrName>
                                        </p:attrNameLst>
                                      </p:cBhvr>
                                      <p:to>
                                        <p:strVal val="visible"/>
                                      </p:to>
                                    </p:set>
                                    <p:animEffect transition="in" filter="box(in)">
                                      <p:cBhvr>
                                        <p:cTn id="32" dur="500"/>
                                        <p:tgtEl>
                                          <p:spTgt spid="15"/>
                                        </p:tgtEl>
                                      </p:cBhvr>
                                    </p:animEffect>
                                  </p:childTnLst>
                                </p:cTn>
                              </p:par>
                              <p:par>
                                <p:cTn id="33" presetID="4" presetClass="entr" presetSubtype="16" fill="hold" nodeType="withEffect">
                                  <p:stCondLst>
                                    <p:cond delay="0"/>
                                  </p:stCondLst>
                                  <p:childTnLst>
                                    <p:set>
                                      <p:cBhvr>
                                        <p:cTn id="34" dur="500" fill="hold">
                                          <p:stCondLst>
                                            <p:cond delay="0"/>
                                          </p:stCondLst>
                                        </p:cTn>
                                        <p:tgtEl>
                                          <p:spTgt spid="16">
                                            <p:txEl>
                                              <p:pRg st="0" end="0"/>
                                            </p:txEl>
                                          </p:spTgt>
                                        </p:tgtEl>
                                        <p:attrNameLst>
                                          <p:attrName>style.visibility</p:attrName>
                                        </p:attrNameLst>
                                      </p:cBhvr>
                                      <p:to>
                                        <p:strVal val="visible"/>
                                      </p:to>
                                    </p:set>
                                    <p:animEffect transition="in" filter="box(in)">
                                      <p:cBhvr>
                                        <p:cTn id="35" dur="500"/>
                                        <p:tgtEl>
                                          <p:spTgt spid="16">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down)">
                                      <p:cBhvr>
                                        <p:cTn id="40" dur="500"/>
                                        <p:tgtEl>
                                          <p:spTgt spid="1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down)">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nodeType="clickEffect">
                                  <p:stCondLst>
                                    <p:cond delay="0"/>
                                  </p:stCondLst>
                                  <p:childTnLst>
                                    <p:set>
                                      <p:cBhvr>
                                        <p:cTn id="49" dur="1" fill="hold">
                                          <p:stCondLst>
                                            <p:cond delay="0"/>
                                          </p:stCondLst>
                                        </p:cTn>
                                        <p:tgtEl>
                                          <p:spTgt spid="16">
                                            <p:txEl>
                                              <p:pRg st="1" end="1"/>
                                            </p:txEl>
                                          </p:spTgt>
                                        </p:tgtEl>
                                        <p:attrNameLst>
                                          <p:attrName>style.visibility</p:attrName>
                                        </p:attrNameLst>
                                      </p:cBhvr>
                                      <p:to>
                                        <p:strVal val="visible"/>
                                      </p:to>
                                    </p:set>
                                    <p:animEffect transition="in" filter="wipe(left)">
                                      <p:cBhvr>
                                        <p:cTn id="50" dur="500"/>
                                        <p:tgtEl>
                                          <p:spTgt spid="16">
                                            <p:txEl>
                                              <p:pRg st="1" end="1"/>
                                            </p:txEl>
                                          </p:spTgt>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wipe(down)">
                                      <p:cBhvr>
                                        <p:cTn id="5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10" grpId="0"/>
      <p:bldP spid="13" grpId="0"/>
      <p:bldP spid="15" grpId="0" animBg="1"/>
      <p:bldP spid="15" grpId="1" animBg="1"/>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2"/>
          <p:cNvSpPr>
            <a:spLocks noRot="1" noChangeArrowheads="1"/>
          </p:cNvSpPr>
          <p:nvPr/>
        </p:nvSpPr>
        <p:spPr bwMode="auto">
          <a:xfrm>
            <a:off x="1618648" y="114950"/>
            <a:ext cx="9253182" cy="666620"/>
          </a:xfrm>
          <a:prstGeom prst="rect">
            <a:avLst/>
          </a:prstGeom>
          <a:solidFill>
            <a:schemeClr val="bg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3600" b="1" dirty="0">
                <a:ea typeface="黑体" panose="02010609060101010101" pitchFamily="49" charset="-122"/>
              </a:rPr>
              <a:t>魏晋南北朝时期的政权变迁</a:t>
            </a:r>
            <a:r>
              <a:rPr lang="en-US" altLang="zh-CN" sz="3600" b="1" dirty="0">
                <a:ea typeface="黑体" panose="02010609060101010101" pitchFamily="49" charset="-122"/>
              </a:rPr>
              <a:t>(220-589)</a:t>
            </a:r>
            <a:endParaRPr lang="zh-CN" altLang="en-US" sz="3600" b="1" dirty="0">
              <a:ea typeface="黑体" panose="02010609060101010101" pitchFamily="49" charset="-122"/>
            </a:endParaRPr>
          </a:p>
        </p:txBody>
      </p:sp>
      <p:sp>
        <p:nvSpPr>
          <p:cNvPr id="37" name="矩形 36"/>
          <p:cNvSpPr/>
          <p:nvPr/>
        </p:nvSpPr>
        <p:spPr>
          <a:xfrm>
            <a:off x="6682033" y="841193"/>
            <a:ext cx="3265154" cy="2511188"/>
          </a:xfrm>
          <a:prstGeom prst="rect">
            <a:avLst/>
          </a:prstGeom>
          <a:solidFill>
            <a:schemeClr val="accent4">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13346"/>
          <p:cNvSpPr txBox="1"/>
          <p:nvPr/>
        </p:nvSpPr>
        <p:spPr>
          <a:xfrm>
            <a:off x="1316578" y="3009018"/>
            <a:ext cx="615553" cy="2667000"/>
          </a:xfrm>
          <a:prstGeom prst="rect">
            <a:avLst/>
          </a:prstGeom>
          <a:noFill/>
          <a:ln w="12700" cap="flat" cmpd="sng">
            <a:solidFill>
              <a:schemeClr val="tx1"/>
            </a:solidFill>
            <a:prstDash val="solid"/>
            <a:miter/>
            <a:headEnd type="none" w="med" len="med"/>
            <a:tailEnd type="none" w="med" len="med"/>
          </a:ln>
        </p:spPr>
        <p:txBody>
          <a:bodyPr vert="eaVert" anchor="t">
            <a:spAutoFit/>
          </a:bodyPr>
          <a:lstStyle/>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东    汉</a:t>
            </a:r>
            <a:endParaRPr lang="zh-CN" altLang="en-US" sz="2800" b="1" dirty="0">
              <a:latin typeface="黑体" panose="02010609060101010101" pitchFamily="49" charset="-122"/>
              <a:ea typeface="黑体" panose="02010609060101010101" pitchFamily="49" charset="-122"/>
            </a:endParaRPr>
          </a:p>
        </p:txBody>
      </p:sp>
      <p:grpSp>
        <p:nvGrpSpPr>
          <p:cNvPr id="19" name="组合 18"/>
          <p:cNvGrpSpPr/>
          <p:nvPr/>
        </p:nvGrpSpPr>
        <p:grpSpPr>
          <a:xfrm>
            <a:off x="2343488" y="3253227"/>
            <a:ext cx="1864679" cy="2178582"/>
            <a:chOff x="1056560" y="2887763"/>
            <a:chExt cx="2276902" cy="2282623"/>
          </a:xfrm>
        </p:grpSpPr>
        <p:graphicFrame>
          <p:nvGraphicFramePr>
            <p:cNvPr id="10" name="图表 9"/>
            <p:cNvGraphicFramePr/>
            <p:nvPr/>
          </p:nvGraphicFramePr>
          <p:xfrm>
            <a:off x="1056560" y="2887763"/>
            <a:ext cx="2276902" cy="2282623"/>
          </p:xfrm>
          <a:graphic>
            <a:graphicData uri="http://schemas.openxmlformats.org/drawingml/2006/chart">
              <c:chart xmlns:c="http://schemas.openxmlformats.org/drawingml/2006/chart" xmlns:r="http://schemas.openxmlformats.org/officeDocument/2006/relationships" r:id="rId1"/>
            </a:graphicData>
          </a:graphic>
        </p:graphicFrame>
        <p:sp>
          <p:nvSpPr>
            <p:cNvPr id="11" name="文本框 10"/>
            <p:cNvSpPr txBox="1"/>
            <p:nvPr/>
          </p:nvSpPr>
          <p:spPr>
            <a:xfrm>
              <a:off x="2303910" y="3400127"/>
              <a:ext cx="936019" cy="838434"/>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魏</a:t>
              </a:r>
              <a:endParaRPr lang="en-US" altLang="zh-CN" sz="2800" dirty="0">
                <a:latin typeface="黑体" panose="02010609060101010101" pitchFamily="49" charset="-122"/>
                <a:ea typeface="黑体" panose="02010609060101010101" pitchFamily="49" charset="-122"/>
              </a:endParaRPr>
            </a:p>
            <a:p>
              <a:r>
                <a:rPr lang="en-US" altLang="zh-CN" dirty="0"/>
                <a:t>220</a:t>
              </a:r>
              <a:r>
                <a:rPr lang="zh-CN" altLang="en-US" dirty="0"/>
                <a:t>年</a:t>
              </a:r>
              <a:endParaRPr lang="zh-CN" altLang="en-US" dirty="0"/>
            </a:p>
          </p:txBody>
        </p:sp>
        <p:sp>
          <p:nvSpPr>
            <p:cNvPr id="12" name="文本框 11"/>
            <p:cNvSpPr txBox="1"/>
            <p:nvPr/>
          </p:nvSpPr>
          <p:spPr>
            <a:xfrm>
              <a:off x="1407053" y="3304732"/>
              <a:ext cx="930146" cy="838434"/>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蜀</a:t>
              </a:r>
              <a:endParaRPr lang="en-US" altLang="zh-CN" sz="2800" dirty="0">
                <a:latin typeface="黑体" panose="02010609060101010101" pitchFamily="49" charset="-122"/>
                <a:ea typeface="黑体" panose="02010609060101010101" pitchFamily="49" charset="-122"/>
              </a:endParaRPr>
            </a:p>
            <a:p>
              <a:r>
                <a:rPr lang="en-US" altLang="zh-CN" dirty="0">
                  <a:latin typeface="黑体" panose="02010609060101010101" pitchFamily="49" charset="-122"/>
                  <a:ea typeface="黑体" panose="02010609060101010101" pitchFamily="49" charset="-122"/>
                </a:rPr>
                <a:t>221</a:t>
              </a:r>
              <a:r>
                <a:rPr lang="zh-CN" altLang="en-US" dirty="0">
                  <a:latin typeface="黑体" panose="02010609060101010101" pitchFamily="49" charset="-122"/>
                  <a:ea typeface="黑体" panose="02010609060101010101" pitchFamily="49" charset="-122"/>
                </a:rPr>
                <a:t>年</a:t>
              </a:r>
              <a:endParaRPr lang="zh-CN" altLang="en-US" dirty="0">
                <a:latin typeface="黑体" panose="02010609060101010101" pitchFamily="49" charset="-122"/>
                <a:ea typeface="黑体" panose="02010609060101010101" pitchFamily="49" charset="-122"/>
              </a:endParaRPr>
            </a:p>
          </p:txBody>
        </p:sp>
        <p:sp>
          <p:nvSpPr>
            <p:cNvPr id="13" name="文本框 12"/>
            <p:cNvSpPr txBox="1"/>
            <p:nvPr/>
          </p:nvSpPr>
          <p:spPr>
            <a:xfrm>
              <a:off x="1725342" y="4062785"/>
              <a:ext cx="936019" cy="838434"/>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吴</a:t>
              </a:r>
              <a:endParaRPr lang="en-US" altLang="zh-CN" sz="2800" dirty="0">
                <a:latin typeface="黑体" panose="02010609060101010101" pitchFamily="49" charset="-122"/>
                <a:ea typeface="黑体" panose="02010609060101010101" pitchFamily="49" charset="-122"/>
              </a:endParaRPr>
            </a:p>
            <a:p>
              <a:r>
                <a:rPr lang="en-US" altLang="zh-CN" dirty="0"/>
                <a:t>222</a:t>
              </a:r>
              <a:r>
                <a:rPr lang="zh-CN" altLang="en-US" dirty="0"/>
                <a:t>年</a:t>
              </a:r>
              <a:endParaRPr lang="zh-CN" altLang="en-US" dirty="0"/>
            </a:p>
          </p:txBody>
        </p:sp>
      </p:grpSp>
      <p:sp>
        <p:nvSpPr>
          <p:cNvPr id="14" name="文本框 13"/>
          <p:cNvSpPr txBox="1"/>
          <p:nvPr/>
        </p:nvSpPr>
        <p:spPr>
          <a:xfrm>
            <a:off x="2666538" y="2549490"/>
            <a:ext cx="1198728" cy="830997"/>
          </a:xfrm>
          <a:prstGeom prst="rect">
            <a:avLst/>
          </a:prstGeom>
          <a:solidFill>
            <a:schemeClr val="bg1"/>
          </a:solidFill>
          <a:ln w="28575">
            <a:solidFill>
              <a:schemeClr val="tx1"/>
            </a:solidFill>
          </a:ln>
        </p:spPr>
        <p:txBody>
          <a:bodyPr wrap="square" rtlCol="0">
            <a:spAutoFit/>
          </a:bodyPr>
          <a:lstStyle/>
          <a:p>
            <a:pPr algn="ctr"/>
            <a:r>
              <a:rPr lang="zh-CN" altLang="en-US" sz="2800" b="1" dirty="0">
                <a:solidFill>
                  <a:srgbClr val="7030A0"/>
                </a:solidFill>
                <a:latin typeface="黑体" panose="02010609060101010101" pitchFamily="49" charset="-122"/>
                <a:ea typeface="黑体" panose="02010609060101010101" pitchFamily="49" charset="-122"/>
              </a:rPr>
              <a:t>三国</a:t>
            </a:r>
            <a:endParaRPr lang="en-US" altLang="zh-CN" sz="2800" b="1" dirty="0">
              <a:solidFill>
                <a:srgbClr val="7030A0"/>
              </a:solidFill>
              <a:latin typeface="黑体" panose="02010609060101010101" pitchFamily="49" charset="-122"/>
              <a:ea typeface="黑体" panose="02010609060101010101" pitchFamily="49" charset="-122"/>
            </a:endParaRPr>
          </a:p>
          <a:p>
            <a:pPr algn="ctr"/>
            <a:r>
              <a:rPr lang="en-US" altLang="zh-CN" b="1" dirty="0">
                <a:latin typeface="黑体" panose="02010609060101010101" pitchFamily="49" charset="-122"/>
                <a:ea typeface="黑体" panose="02010609060101010101" pitchFamily="49" charset="-122"/>
              </a:rPr>
              <a:t>220-280</a:t>
            </a:r>
            <a:endParaRPr lang="zh-CN" altLang="en-US" b="1" dirty="0">
              <a:latin typeface="黑体" panose="02010609060101010101" pitchFamily="49" charset="-122"/>
              <a:ea typeface="黑体" panose="02010609060101010101" pitchFamily="49" charset="-122"/>
            </a:endParaRPr>
          </a:p>
        </p:txBody>
      </p:sp>
      <p:sp>
        <p:nvSpPr>
          <p:cNvPr id="15" name="直接连接符 13319"/>
          <p:cNvSpPr/>
          <p:nvPr/>
        </p:nvSpPr>
        <p:spPr>
          <a:xfrm>
            <a:off x="3995138" y="4365127"/>
            <a:ext cx="457200" cy="9525"/>
          </a:xfrm>
          <a:prstGeom prst="line">
            <a:avLst/>
          </a:prstGeom>
          <a:ln w="28575" cap="flat" cmpd="sng">
            <a:solidFill>
              <a:schemeClr val="tx1"/>
            </a:solidFill>
            <a:prstDash val="solid"/>
            <a:round/>
            <a:headEnd type="none" w="med" len="med"/>
            <a:tailEnd type="triangle" w="med" len="med"/>
          </a:ln>
        </p:spPr>
      </p:sp>
      <p:sp>
        <p:nvSpPr>
          <p:cNvPr id="16" name="文本框 13321"/>
          <p:cNvSpPr txBox="1"/>
          <p:nvPr/>
        </p:nvSpPr>
        <p:spPr>
          <a:xfrm>
            <a:off x="4384781" y="3053672"/>
            <a:ext cx="615553" cy="2554545"/>
          </a:xfrm>
          <a:prstGeom prst="rect">
            <a:avLst/>
          </a:prstGeom>
          <a:noFill/>
          <a:ln w="12700" cap="flat" cmpd="sng">
            <a:solidFill>
              <a:schemeClr val="tx1"/>
            </a:solidFill>
            <a:prstDash val="solid"/>
            <a:miter/>
            <a:headEnd type="none" w="med" len="med"/>
            <a:tailEnd type="none" w="med" len="med"/>
          </a:ln>
        </p:spPr>
        <p:txBody>
          <a:bodyPr vert="horz" anchor="t">
            <a:spAutoFit/>
          </a:bodyPr>
          <a:lstStyle/>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西   </a:t>
            </a:r>
            <a:endParaRPr lang="en-US" altLang="zh-CN" sz="2800" b="1" dirty="0">
              <a:latin typeface="黑体" panose="02010609060101010101" pitchFamily="49" charset="-122"/>
              <a:ea typeface="黑体" panose="02010609060101010101" pitchFamily="49" charset="-122"/>
            </a:endParaRPr>
          </a:p>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晋</a:t>
            </a:r>
            <a:endParaRPr lang="en-US" altLang="zh-CN" sz="2800" b="1" dirty="0">
              <a:latin typeface="黑体" panose="02010609060101010101" pitchFamily="49" charset="-122"/>
              <a:ea typeface="黑体" panose="02010609060101010101" pitchFamily="49" charset="-122"/>
            </a:endParaRPr>
          </a:p>
          <a:p>
            <a:pPr algn="ctr">
              <a:spcBef>
                <a:spcPct val="50000"/>
              </a:spcBef>
              <a:buClr>
                <a:schemeClr val="bg1"/>
              </a:buClr>
            </a:pPr>
            <a:r>
              <a:rPr lang="en-US" altLang="zh-CN" sz="2000" b="1" dirty="0">
                <a:latin typeface="黑体" panose="02010609060101010101" pitchFamily="49" charset="-122"/>
                <a:ea typeface="黑体" panose="02010609060101010101" pitchFamily="49" charset="-122"/>
              </a:rPr>
              <a:t>266-316</a:t>
            </a:r>
            <a:r>
              <a:rPr lang="zh-CN" altLang="en-US" sz="2000" b="1" dirty="0">
                <a:latin typeface="黑体" panose="02010609060101010101" pitchFamily="49" charset="-122"/>
                <a:ea typeface="黑体" panose="02010609060101010101" pitchFamily="49" charset="-122"/>
              </a:rPr>
              <a:t>年</a:t>
            </a:r>
            <a:endParaRPr lang="zh-CN" altLang="en-US" sz="2000" b="1" dirty="0">
              <a:latin typeface="黑体" panose="02010609060101010101" pitchFamily="49" charset="-122"/>
              <a:ea typeface="黑体" panose="02010609060101010101" pitchFamily="49" charset="-122"/>
            </a:endParaRPr>
          </a:p>
        </p:txBody>
      </p:sp>
      <p:sp>
        <p:nvSpPr>
          <p:cNvPr id="17" name="直接连接符 13320"/>
          <p:cNvSpPr/>
          <p:nvPr/>
        </p:nvSpPr>
        <p:spPr>
          <a:xfrm>
            <a:off x="5033425" y="3185760"/>
            <a:ext cx="371390" cy="0"/>
          </a:xfrm>
          <a:prstGeom prst="line">
            <a:avLst/>
          </a:prstGeom>
          <a:ln w="28575" cap="flat" cmpd="sng">
            <a:solidFill>
              <a:schemeClr val="tx1"/>
            </a:solidFill>
            <a:prstDash val="solid"/>
            <a:round/>
            <a:headEnd type="none" w="med" len="med"/>
            <a:tailEnd type="triangle" w="med" len="med"/>
          </a:ln>
        </p:spPr>
      </p:sp>
      <p:sp>
        <p:nvSpPr>
          <p:cNvPr id="18" name="文本框 13322"/>
          <p:cNvSpPr txBox="1"/>
          <p:nvPr/>
        </p:nvSpPr>
        <p:spPr>
          <a:xfrm>
            <a:off x="5622101" y="1295732"/>
            <a:ext cx="615553" cy="2355459"/>
          </a:xfrm>
          <a:prstGeom prst="rect">
            <a:avLst/>
          </a:prstGeom>
          <a:noFill/>
          <a:ln w="12700" cap="flat" cmpd="sng">
            <a:solidFill>
              <a:schemeClr val="tx1"/>
            </a:solidFill>
            <a:prstDash val="solid"/>
            <a:miter/>
            <a:headEnd type="none" w="med" len="med"/>
            <a:tailEnd type="none" w="med" len="med"/>
          </a:ln>
        </p:spPr>
        <p:txBody>
          <a:bodyPr vert="eaVert" wrap="square" anchor="t">
            <a:spAutoFit/>
          </a:bodyPr>
          <a:lstStyle/>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前秦统一北方</a:t>
            </a:r>
            <a:endParaRPr lang="zh-CN" altLang="en-US" sz="2800" b="1" dirty="0">
              <a:latin typeface="黑体" panose="02010609060101010101" pitchFamily="49" charset="-122"/>
              <a:ea typeface="黑体" panose="02010609060101010101" pitchFamily="49" charset="-122"/>
            </a:endParaRPr>
          </a:p>
        </p:txBody>
      </p:sp>
      <p:sp>
        <p:nvSpPr>
          <p:cNvPr id="4" name="直接连接符 13313"/>
          <p:cNvSpPr/>
          <p:nvPr/>
        </p:nvSpPr>
        <p:spPr>
          <a:xfrm flipV="1">
            <a:off x="1968480" y="4374652"/>
            <a:ext cx="457200" cy="4763"/>
          </a:xfrm>
          <a:prstGeom prst="line">
            <a:avLst/>
          </a:prstGeom>
          <a:ln w="28575" cap="flat" cmpd="sng">
            <a:solidFill>
              <a:schemeClr val="tx1"/>
            </a:solidFill>
            <a:prstDash val="solid"/>
            <a:round/>
            <a:headEnd type="none" w="med" len="med"/>
            <a:tailEnd type="triangle" w="med" len="med"/>
          </a:ln>
        </p:spPr>
      </p:sp>
      <p:sp>
        <p:nvSpPr>
          <p:cNvPr id="20" name="文本框 19"/>
          <p:cNvSpPr txBox="1"/>
          <p:nvPr/>
        </p:nvSpPr>
        <p:spPr>
          <a:xfrm>
            <a:off x="5061758" y="790745"/>
            <a:ext cx="1275080" cy="461665"/>
          </a:xfrm>
          <a:prstGeom prst="rect">
            <a:avLst/>
          </a:prstGeom>
          <a:solidFill>
            <a:schemeClr val="bg1"/>
          </a:solidFill>
          <a:ln w="28575">
            <a:solidFill>
              <a:schemeClr val="tx1"/>
            </a:solidFill>
          </a:ln>
        </p:spPr>
        <p:txBody>
          <a:bodyPr wrap="square" rtlCol="0">
            <a:spAutoFit/>
          </a:bodyPr>
          <a:lstStyle/>
          <a:p>
            <a:pPr algn="ctr"/>
            <a:r>
              <a:rPr lang="zh-CN" altLang="en-US" sz="2400" b="1" dirty="0">
                <a:solidFill>
                  <a:srgbClr val="7030A0"/>
                </a:solidFill>
                <a:latin typeface="黑体" panose="02010609060101010101" pitchFamily="49" charset="-122"/>
                <a:ea typeface="黑体" panose="02010609060101010101" pitchFamily="49" charset="-122"/>
              </a:rPr>
              <a:t>十六国</a:t>
            </a:r>
            <a:endParaRPr lang="zh-CN" altLang="en-US" sz="2400" b="1" dirty="0">
              <a:solidFill>
                <a:srgbClr val="7030A0"/>
              </a:solidFill>
              <a:latin typeface="黑体" panose="02010609060101010101" pitchFamily="49" charset="-122"/>
              <a:ea typeface="黑体" panose="02010609060101010101" pitchFamily="49" charset="-122"/>
            </a:endParaRPr>
          </a:p>
        </p:txBody>
      </p:sp>
      <p:sp>
        <p:nvSpPr>
          <p:cNvPr id="21" name="文本框 20"/>
          <p:cNvSpPr txBox="1"/>
          <p:nvPr/>
        </p:nvSpPr>
        <p:spPr>
          <a:xfrm>
            <a:off x="4656234" y="1617307"/>
            <a:ext cx="923330" cy="1304203"/>
          </a:xfrm>
          <a:prstGeom prst="rect">
            <a:avLst/>
          </a:prstGeom>
          <a:noFill/>
        </p:spPr>
        <p:txBody>
          <a:bodyPr vert="eaVert" wrap="none" rtlCol="0">
            <a:spAutoFit/>
          </a:bodyPr>
          <a:lstStyle/>
          <a:p>
            <a:r>
              <a:rPr lang="zh-CN" altLang="en-US" sz="2400" b="1" dirty="0">
                <a:solidFill>
                  <a:schemeClr val="accent1">
                    <a:lumMod val="50000"/>
                  </a:schemeClr>
                </a:solidFill>
                <a:latin typeface="黑体" panose="02010609060101010101" pitchFamily="49" charset="-122"/>
                <a:ea typeface="黑体" panose="02010609060101010101" pitchFamily="49" charset="-122"/>
              </a:rPr>
              <a:t>五胡乱华</a:t>
            </a:r>
            <a:endParaRPr lang="en-US" altLang="zh-CN" sz="2400" b="1" dirty="0">
              <a:solidFill>
                <a:schemeClr val="accent1">
                  <a:lumMod val="50000"/>
                </a:schemeClr>
              </a:solidFill>
              <a:latin typeface="黑体" panose="02010609060101010101" pitchFamily="49" charset="-122"/>
              <a:ea typeface="黑体" panose="02010609060101010101" pitchFamily="49" charset="-122"/>
            </a:endParaRPr>
          </a:p>
          <a:p>
            <a:r>
              <a:rPr lang="zh-CN" altLang="en-US" sz="2400" b="1" dirty="0">
                <a:solidFill>
                  <a:schemeClr val="accent1">
                    <a:lumMod val="50000"/>
                  </a:schemeClr>
                </a:solidFill>
                <a:latin typeface="黑体" panose="02010609060101010101" pitchFamily="49" charset="-122"/>
                <a:ea typeface="黑体" panose="02010609060101010101" pitchFamily="49" charset="-122"/>
              </a:rPr>
              <a:t>八王之乱</a:t>
            </a:r>
            <a:endParaRPr lang="zh-CN" altLang="en-US" sz="2400" b="1" dirty="0">
              <a:solidFill>
                <a:schemeClr val="accent1">
                  <a:lumMod val="50000"/>
                </a:schemeClr>
              </a:solidFill>
              <a:latin typeface="黑体" panose="02010609060101010101" pitchFamily="49" charset="-122"/>
              <a:ea typeface="黑体" panose="02010609060101010101" pitchFamily="49" charset="-122"/>
            </a:endParaRPr>
          </a:p>
        </p:txBody>
      </p:sp>
      <p:sp>
        <p:nvSpPr>
          <p:cNvPr id="22" name="直接连接符 13323"/>
          <p:cNvSpPr/>
          <p:nvPr/>
        </p:nvSpPr>
        <p:spPr>
          <a:xfrm>
            <a:off x="5009839" y="5413020"/>
            <a:ext cx="481011" cy="0"/>
          </a:xfrm>
          <a:prstGeom prst="line">
            <a:avLst/>
          </a:prstGeom>
          <a:ln w="28575" cap="flat" cmpd="sng">
            <a:solidFill>
              <a:schemeClr val="tx1"/>
            </a:solidFill>
            <a:prstDash val="solid"/>
            <a:round/>
            <a:headEnd type="none" w="med" len="med"/>
            <a:tailEnd type="triangle" w="med" len="med"/>
          </a:ln>
        </p:spPr>
      </p:sp>
      <p:sp>
        <p:nvSpPr>
          <p:cNvPr id="23" name="文本框 13324"/>
          <p:cNvSpPr txBox="1"/>
          <p:nvPr/>
        </p:nvSpPr>
        <p:spPr>
          <a:xfrm>
            <a:off x="5516473" y="4797131"/>
            <a:ext cx="615553" cy="1877437"/>
          </a:xfrm>
          <a:prstGeom prst="rect">
            <a:avLst/>
          </a:prstGeom>
          <a:noFill/>
          <a:ln w="12700" cap="flat" cmpd="sng">
            <a:solidFill>
              <a:schemeClr val="tx1"/>
            </a:solidFill>
            <a:prstDash val="solid"/>
            <a:miter/>
            <a:headEnd type="none" w="med" len="med"/>
            <a:tailEnd type="none" w="med" len="med"/>
          </a:ln>
        </p:spPr>
        <p:txBody>
          <a:bodyPr vert="horz" wrap="square" anchor="t">
            <a:spAutoFit/>
          </a:bodyPr>
          <a:lstStyle/>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东晋</a:t>
            </a:r>
            <a:r>
              <a:rPr lang="en-US" altLang="zh-CN" sz="2000" b="1" dirty="0">
                <a:latin typeface="黑体" panose="02010609060101010101" pitchFamily="49" charset="-122"/>
                <a:ea typeface="黑体" panose="02010609060101010101" pitchFamily="49" charset="-122"/>
              </a:rPr>
              <a:t>317-420</a:t>
            </a:r>
            <a:endParaRPr lang="zh-CN" altLang="en-US" sz="2000" b="1" dirty="0">
              <a:latin typeface="黑体" panose="02010609060101010101" pitchFamily="49" charset="-122"/>
              <a:ea typeface="黑体" panose="02010609060101010101" pitchFamily="49" charset="-122"/>
            </a:endParaRPr>
          </a:p>
        </p:txBody>
      </p:sp>
      <p:sp>
        <p:nvSpPr>
          <p:cNvPr id="25" name="文本框 24"/>
          <p:cNvSpPr txBox="1"/>
          <p:nvPr/>
        </p:nvSpPr>
        <p:spPr>
          <a:xfrm>
            <a:off x="5166311" y="3887859"/>
            <a:ext cx="1422184" cy="738664"/>
          </a:xfrm>
          <a:prstGeom prst="rect">
            <a:avLst/>
          </a:prstGeom>
          <a:noFill/>
        </p:spPr>
        <p:txBody>
          <a:bodyPr wrap="none" rtlCol="0">
            <a:spAutoFit/>
          </a:bodyPr>
          <a:lstStyle/>
          <a:p>
            <a:pPr algn="ctr"/>
            <a:r>
              <a:rPr lang="en-US" altLang="zh-CN" b="1" dirty="0"/>
              <a:t>383</a:t>
            </a:r>
            <a:r>
              <a:rPr lang="zh-CN" altLang="en-US" b="1" dirty="0"/>
              <a:t>年</a:t>
            </a:r>
            <a:endParaRPr lang="en-US" altLang="zh-CN" b="1" dirty="0"/>
          </a:p>
          <a:p>
            <a:r>
              <a:rPr lang="zh-CN" altLang="en-US" sz="2400" b="1" dirty="0"/>
              <a:t>淝水之战</a:t>
            </a:r>
            <a:endParaRPr lang="zh-CN" altLang="en-US" sz="2400" b="1" dirty="0"/>
          </a:p>
        </p:txBody>
      </p:sp>
      <p:sp>
        <p:nvSpPr>
          <p:cNvPr id="27" name="直接连接符 13325"/>
          <p:cNvSpPr/>
          <p:nvPr/>
        </p:nvSpPr>
        <p:spPr>
          <a:xfrm>
            <a:off x="6302431" y="2276125"/>
            <a:ext cx="304800" cy="0"/>
          </a:xfrm>
          <a:prstGeom prst="line">
            <a:avLst/>
          </a:prstGeom>
          <a:ln w="28575" cap="flat" cmpd="sng">
            <a:solidFill>
              <a:schemeClr val="tx1"/>
            </a:solidFill>
            <a:prstDash val="solid"/>
            <a:round/>
            <a:headEnd type="none" w="med" len="med"/>
            <a:tailEnd type="triangle" w="med" len="med"/>
          </a:ln>
        </p:spPr>
      </p:sp>
      <p:sp>
        <p:nvSpPr>
          <p:cNvPr id="28" name="文本框 13326"/>
          <p:cNvSpPr txBox="1"/>
          <p:nvPr/>
        </p:nvSpPr>
        <p:spPr>
          <a:xfrm>
            <a:off x="6749876" y="2045053"/>
            <a:ext cx="549250" cy="958850"/>
          </a:xfrm>
          <a:prstGeom prst="rect">
            <a:avLst/>
          </a:prstGeom>
          <a:noFill/>
          <a:ln w="12700" cap="flat" cmpd="sng">
            <a:solidFill>
              <a:schemeClr val="tx1"/>
            </a:solidFill>
            <a:prstDash val="solid"/>
            <a:miter/>
            <a:headEnd type="none" w="med" len="med"/>
            <a:tailEnd type="none" w="med" len="med"/>
          </a:ln>
        </p:spPr>
        <p:txBody>
          <a:bodyPr wrap="square" anchor="t">
            <a:spAutoFit/>
          </a:bodyPr>
          <a:lstStyle/>
          <a:p>
            <a:pPr algn="ctr">
              <a:spcBef>
                <a:spcPct val="50000"/>
              </a:spcBef>
              <a:buClr>
                <a:schemeClr val="bg1"/>
              </a:buClr>
            </a:pPr>
            <a:r>
              <a:rPr lang="zh-CN" altLang="en-US" sz="2800" b="1" dirty="0">
                <a:solidFill>
                  <a:srgbClr val="CC3300"/>
                </a:solidFill>
                <a:latin typeface="黑体" panose="02010609060101010101" pitchFamily="49" charset="-122"/>
                <a:ea typeface="黑体" panose="02010609060101010101" pitchFamily="49" charset="-122"/>
              </a:rPr>
              <a:t>北魏</a:t>
            </a:r>
            <a:endParaRPr lang="zh-CN" altLang="en-US" sz="2800" b="1" dirty="0">
              <a:solidFill>
                <a:srgbClr val="CC3300"/>
              </a:solidFill>
              <a:latin typeface="黑体" panose="02010609060101010101" pitchFamily="49" charset="-122"/>
              <a:ea typeface="黑体" panose="02010609060101010101" pitchFamily="49" charset="-122"/>
            </a:endParaRPr>
          </a:p>
        </p:txBody>
      </p:sp>
      <p:sp>
        <p:nvSpPr>
          <p:cNvPr id="29" name="左大括号 13327"/>
          <p:cNvSpPr/>
          <p:nvPr/>
        </p:nvSpPr>
        <p:spPr>
          <a:xfrm>
            <a:off x="7335088" y="1835177"/>
            <a:ext cx="152400" cy="1219200"/>
          </a:xfrm>
          <a:prstGeom prst="leftBrace">
            <a:avLst>
              <a:gd name="adj1" fmla="val 66629"/>
              <a:gd name="adj2" fmla="val 50000"/>
            </a:avLst>
          </a:prstGeom>
          <a:noFill/>
          <a:ln w="28575" cap="flat" cmpd="sng">
            <a:solidFill>
              <a:schemeClr val="tx1"/>
            </a:solidFill>
            <a:prstDash val="solid"/>
            <a:round/>
            <a:headEnd type="none" w="med" len="med"/>
            <a:tailEnd type="triangle" w="med" len="med"/>
          </a:ln>
        </p:spPr>
        <p:txBody>
          <a:bodyPr anchor="t"/>
          <a:lstStyle/>
          <a:p>
            <a:endParaRPr lang="zh-CN" altLang="en-US">
              <a:latin typeface="Arial" panose="020B0604020202020204" pitchFamily="34" charset="0"/>
              <a:ea typeface="宋体" panose="02010600030101010101" pitchFamily="2" charset="-122"/>
            </a:endParaRPr>
          </a:p>
        </p:txBody>
      </p:sp>
      <p:sp>
        <p:nvSpPr>
          <p:cNvPr id="30" name="文本框 13328"/>
          <p:cNvSpPr txBox="1"/>
          <p:nvPr/>
        </p:nvSpPr>
        <p:spPr>
          <a:xfrm>
            <a:off x="7536084" y="1573567"/>
            <a:ext cx="901167" cy="523220"/>
          </a:xfrm>
          <a:prstGeom prst="rect">
            <a:avLst/>
          </a:prstGeom>
          <a:noFill/>
          <a:ln w="9525" cap="flat" cmpd="sng">
            <a:noFill/>
            <a:prstDash val="solid"/>
            <a:miter/>
            <a:headEnd type="none" w="med" len="med"/>
            <a:tailEnd type="none" w="med" len="med"/>
          </a:ln>
        </p:spPr>
        <p:txBody>
          <a:bodyPr wrap="square" anchor="t">
            <a:spAutoFit/>
          </a:bodyPr>
          <a:lstStyle/>
          <a:p>
            <a:pPr algn="ctr">
              <a:buClr>
                <a:schemeClr val="bg1"/>
              </a:buClr>
            </a:pPr>
            <a:r>
              <a:rPr lang="zh-CN" altLang="en-US" sz="2800" b="1" dirty="0">
                <a:latin typeface="黑体" panose="02010609060101010101" pitchFamily="49" charset="-122"/>
                <a:ea typeface="黑体" panose="02010609060101010101" pitchFamily="49" charset="-122"/>
              </a:rPr>
              <a:t>东魏</a:t>
            </a:r>
            <a:endParaRPr lang="zh-CN" altLang="en-US" sz="2800" b="1" dirty="0">
              <a:latin typeface="黑体" panose="02010609060101010101" pitchFamily="49" charset="-122"/>
              <a:ea typeface="黑体" panose="02010609060101010101" pitchFamily="49" charset="-122"/>
            </a:endParaRPr>
          </a:p>
        </p:txBody>
      </p:sp>
      <p:sp>
        <p:nvSpPr>
          <p:cNvPr id="31" name="文本框 13329"/>
          <p:cNvSpPr txBox="1"/>
          <p:nvPr/>
        </p:nvSpPr>
        <p:spPr>
          <a:xfrm>
            <a:off x="7532834" y="2730713"/>
            <a:ext cx="946133" cy="523220"/>
          </a:xfrm>
          <a:prstGeom prst="rect">
            <a:avLst/>
          </a:prstGeom>
          <a:noFill/>
          <a:ln w="9525" cap="flat" cmpd="sng">
            <a:noFill/>
            <a:prstDash val="solid"/>
            <a:miter/>
            <a:headEnd type="none" w="med" len="med"/>
            <a:tailEnd type="none" w="med" len="med"/>
          </a:ln>
        </p:spPr>
        <p:txBody>
          <a:bodyPr wrap="square" anchor="t">
            <a:spAutoFit/>
          </a:bodyPr>
          <a:lstStyle/>
          <a:p>
            <a:pPr algn="ctr">
              <a:buClr>
                <a:schemeClr val="bg1"/>
              </a:buClr>
            </a:pPr>
            <a:r>
              <a:rPr lang="zh-CN" altLang="en-US" sz="2800" b="1" dirty="0">
                <a:latin typeface="黑体" panose="02010609060101010101" pitchFamily="49" charset="-122"/>
                <a:ea typeface="黑体" panose="02010609060101010101" pitchFamily="49" charset="-122"/>
              </a:rPr>
              <a:t>西魏</a:t>
            </a:r>
            <a:endParaRPr lang="zh-CN" altLang="en-US" sz="2800" b="1" dirty="0">
              <a:latin typeface="黑体" panose="02010609060101010101" pitchFamily="49" charset="-122"/>
              <a:ea typeface="黑体" panose="02010609060101010101" pitchFamily="49" charset="-122"/>
            </a:endParaRPr>
          </a:p>
        </p:txBody>
      </p:sp>
      <p:sp>
        <p:nvSpPr>
          <p:cNvPr id="32" name="直接连接符 13330"/>
          <p:cNvSpPr/>
          <p:nvPr/>
        </p:nvSpPr>
        <p:spPr>
          <a:xfrm>
            <a:off x="8437250" y="1835177"/>
            <a:ext cx="304800" cy="0"/>
          </a:xfrm>
          <a:prstGeom prst="line">
            <a:avLst/>
          </a:prstGeom>
          <a:ln w="28575" cap="flat" cmpd="sng">
            <a:solidFill>
              <a:schemeClr val="tx1"/>
            </a:solidFill>
            <a:prstDash val="solid"/>
            <a:round/>
            <a:headEnd type="none" w="med" len="med"/>
            <a:tailEnd type="triangle" w="med" len="med"/>
          </a:ln>
        </p:spPr>
      </p:sp>
      <p:sp>
        <p:nvSpPr>
          <p:cNvPr id="33" name="文本框 13331"/>
          <p:cNvSpPr txBox="1"/>
          <p:nvPr/>
        </p:nvSpPr>
        <p:spPr>
          <a:xfrm>
            <a:off x="8795722" y="1573567"/>
            <a:ext cx="900798" cy="523220"/>
          </a:xfrm>
          <a:prstGeom prst="rect">
            <a:avLst/>
          </a:prstGeom>
          <a:noFill/>
          <a:ln w="9525" cap="flat" cmpd="sng">
            <a:noFill/>
            <a:prstDash val="solid"/>
            <a:miter/>
            <a:headEnd type="none" w="med" len="med"/>
            <a:tailEnd type="none" w="med" len="med"/>
          </a:ln>
        </p:spPr>
        <p:txBody>
          <a:bodyPr wrap="square" anchor="t">
            <a:spAutoFit/>
          </a:bodyPr>
          <a:lstStyle/>
          <a:p>
            <a:pPr algn="ctr">
              <a:buClr>
                <a:schemeClr val="bg1"/>
              </a:buClr>
            </a:pPr>
            <a:r>
              <a:rPr lang="zh-CN" altLang="en-US" sz="2800" b="1" dirty="0">
                <a:latin typeface="黑体" panose="02010609060101010101" pitchFamily="49" charset="-122"/>
                <a:ea typeface="黑体" panose="02010609060101010101" pitchFamily="49" charset="-122"/>
              </a:rPr>
              <a:t>北齐</a:t>
            </a:r>
            <a:endParaRPr lang="zh-CN" altLang="en-US" sz="2800" b="1" dirty="0">
              <a:latin typeface="黑体" panose="02010609060101010101" pitchFamily="49" charset="-122"/>
              <a:ea typeface="黑体" panose="02010609060101010101" pitchFamily="49" charset="-122"/>
            </a:endParaRPr>
          </a:p>
        </p:txBody>
      </p:sp>
      <p:sp>
        <p:nvSpPr>
          <p:cNvPr id="34" name="直接连接符 13332"/>
          <p:cNvSpPr/>
          <p:nvPr/>
        </p:nvSpPr>
        <p:spPr>
          <a:xfrm>
            <a:off x="8478966" y="3010180"/>
            <a:ext cx="304800" cy="0"/>
          </a:xfrm>
          <a:prstGeom prst="line">
            <a:avLst/>
          </a:prstGeom>
          <a:ln w="28575" cap="flat" cmpd="sng">
            <a:solidFill>
              <a:schemeClr val="tx1"/>
            </a:solidFill>
            <a:prstDash val="solid"/>
            <a:round/>
            <a:headEnd type="none" w="med" len="med"/>
            <a:tailEnd type="triangle" w="med" len="med"/>
          </a:ln>
        </p:spPr>
      </p:sp>
      <p:sp>
        <p:nvSpPr>
          <p:cNvPr id="35" name="文本框 13333"/>
          <p:cNvSpPr txBox="1"/>
          <p:nvPr/>
        </p:nvSpPr>
        <p:spPr>
          <a:xfrm>
            <a:off x="8816857" y="2722559"/>
            <a:ext cx="913043" cy="523220"/>
          </a:xfrm>
          <a:prstGeom prst="rect">
            <a:avLst/>
          </a:prstGeom>
          <a:noFill/>
          <a:ln w="9525" cap="flat" cmpd="sng">
            <a:noFill/>
            <a:prstDash val="solid"/>
            <a:miter/>
            <a:headEnd type="none" w="med" len="med"/>
            <a:tailEnd type="none" w="med" len="med"/>
          </a:ln>
        </p:spPr>
        <p:txBody>
          <a:bodyPr wrap="square" anchor="t">
            <a:spAutoFit/>
          </a:bodyPr>
          <a:lstStyle/>
          <a:p>
            <a:pPr algn="ctr">
              <a:buClr>
                <a:schemeClr val="bg1"/>
              </a:buClr>
            </a:pPr>
            <a:r>
              <a:rPr lang="zh-CN" altLang="en-US" sz="2800" b="1" dirty="0">
                <a:latin typeface="黑体" panose="02010609060101010101" pitchFamily="49" charset="-122"/>
                <a:ea typeface="黑体" panose="02010609060101010101" pitchFamily="49" charset="-122"/>
              </a:rPr>
              <a:t>北周</a:t>
            </a:r>
            <a:endParaRPr lang="zh-CN" altLang="en-US" sz="2800" b="1" dirty="0">
              <a:latin typeface="黑体" panose="02010609060101010101" pitchFamily="49" charset="-122"/>
              <a:ea typeface="黑体" panose="02010609060101010101" pitchFamily="49" charset="-122"/>
            </a:endParaRPr>
          </a:p>
        </p:txBody>
      </p:sp>
      <p:sp>
        <p:nvSpPr>
          <p:cNvPr id="36" name="直接连接符 13334"/>
          <p:cNvSpPr/>
          <p:nvPr/>
        </p:nvSpPr>
        <p:spPr>
          <a:xfrm flipH="1">
            <a:off x="9251152" y="2198268"/>
            <a:ext cx="3508" cy="422810"/>
          </a:xfrm>
          <a:prstGeom prst="line">
            <a:avLst/>
          </a:prstGeom>
          <a:ln w="28575" cap="flat" cmpd="sng">
            <a:solidFill>
              <a:schemeClr val="tx1"/>
            </a:solidFill>
            <a:prstDash val="solid"/>
            <a:round/>
            <a:headEnd type="none" w="med" len="med"/>
            <a:tailEnd type="triangle" w="med" len="med"/>
          </a:ln>
        </p:spPr>
      </p:sp>
      <p:sp>
        <p:nvSpPr>
          <p:cNvPr id="38" name="文本框 37"/>
          <p:cNvSpPr txBox="1"/>
          <p:nvPr/>
        </p:nvSpPr>
        <p:spPr>
          <a:xfrm>
            <a:off x="7411288" y="913644"/>
            <a:ext cx="2172390" cy="523220"/>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北朝</a:t>
            </a: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439-581</a:t>
            </a:r>
            <a:r>
              <a:rPr lang="zh-CN" altLang="en-US" dirty="0">
                <a:latin typeface="黑体" panose="02010609060101010101" pitchFamily="49" charset="-122"/>
                <a:ea typeface="黑体" panose="02010609060101010101" pitchFamily="49" charset="-122"/>
              </a:rPr>
              <a:t>）</a:t>
            </a:r>
            <a:endParaRPr lang="zh-CN" altLang="en-US" dirty="0">
              <a:latin typeface="黑体" panose="02010609060101010101" pitchFamily="49" charset="-122"/>
              <a:ea typeface="黑体" panose="02010609060101010101" pitchFamily="49" charset="-122"/>
            </a:endParaRPr>
          </a:p>
        </p:txBody>
      </p:sp>
      <p:sp>
        <p:nvSpPr>
          <p:cNvPr id="39" name="直接连接符 13325"/>
          <p:cNvSpPr/>
          <p:nvPr/>
        </p:nvSpPr>
        <p:spPr>
          <a:xfrm>
            <a:off x="6245239" y="5721562"/>
            <a:ext cx="304800" cy="0"/>
          </a:xfrm>
          <a:prstGeom prst="line">
            <a:avLst/>
          </a:prstGeom>
          <a:ln w="28575" cap="flat" cmpd="sng">
            <a:solidFill>
              <a:schemeClr val="tx1"/>
            </a:solidFill>
            <a:prstDash val="solid"/>
            <a:round/>
            <a:headEnd type="none" w="med" len="med"/>
            <a:tailEnd type="triangle" w="med" len="med"/>
          </a:ln>
        </p:spPr>
      </p:sp>
      <p:sp>
        <p:nvSpPr>
          <p:cNvPr id="40" name="矩形 39"/>
          <p:cNvSpPr/>
          <p:nvPr/>
        </p:nvSpPr>
        <p:spPr>
          <a:xfrm>
            <a:off x="6614896" y="5102320"/>
            <a:ext cx="3265154" cy="1272263"/>
          </a:xfrm>
          <a:prstGeom prst="rect">
            <a:avLst/>
          </a:prstGeom>
          <a:solidFill>
            <a:schemeClr val="accent2">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7291668" y="5116803"/>
            <a:ext cx="2172390" cy="523220"/>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南朝</a:t>
            </a: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420-589</a:t>
            </a:r>
            <a:r>
              <a:rPr lang="zh-CN" altLang="en-US" dirty="0">
                <a:latin typeface="黑体" panose="02010609060101010101" pitchFamily="49" charset="-122"/>
                <a:ea typeface="黑体" panose="02010609060101010101" pitchFamily="49" charset="-122"/>
              </a:rPr>
              <a:t>）</a:t>
            </a:r>
            <a:endParaRPr lang="zh-CN" altLang="en-US" dirty="0">
              <a:latin typeface="黑体" panose="02010609060101010101" pitchFamily="49" charset="-122"/>
              <a:ea typeface="黑体" panose="02010609060101010101" pitchFamily="49" charset="-122"/>
            </a:endParaRPr>
          </a:p>
        </p:txBody>
      </p:sp>
      <p:sp>
        <p:nvSpPr>
          <p:cNvPr id="42" name="文本框 13338"/>
          <p:cNvSpPr txBox="1"/>
          <p:nvPr/>
        </p:nvSpPr>
        <p:spPr>
          <a:xfrm>
            <a:off x="6607231" y="5698543"/>
            <a:ext cx="615553" cy="531812"/>
          </a:xfrm>
          <a:prstGeom prst="rect">
            <a:avLst/>
          </a:prstGeom>
          <a:noFill/>
          <a:ln w="12700" cap="flat" cmpd="sng">
            <a:noFill/>
            <a:prstDash val="solid"/>
            <a:miter/>
            <a:headEnd type="none" w="med" len="med"/>
            <a:tailEnd type="none" w="med" len="med"/>
          </a:ln>
        </p:spPr>
        <p:txBody>
          <a:bodyPr vert="eaVert" anchor="t">
            <a:spAutoFit/>
          </a:bodyPr>
          <a:lstStyle/>
          <a:p>
            <a:pPr algn="ctr">
              <a:spcBef>
                <a:spcPct val="50000"/>
              </a:spcBef>
              <a:buClr>
                <a:schemeClr val="bg1"/>
              </a:buClr>
            </a:pPr>
            <a:r>
              <a:rPr lang="zh-CN" altLang="en-US" sz="2800" b="1">
                <a:latin typeface="黑体" panose="02010609060101010101" pitchFamily="49" charset="-122"/>
                <a:ea typeface="黑体" panose="02010609060101010101" pitchFamily="49" charset="-122"/>
              </a:rPr>
              <a:t>宋</a:t>
            </a:r>
            <a:endParaRPr lang="zh-CN" altLang="en-US" sz="2800" b="1">
              <a:latin typeface="黑体" panose="02010609060101010101" pitchFamily="49" charset="-122"/>
              <a:ea typeface="黑体" panose="02010609060101010101" pitchFamily="49" charset="-122"/>
            </a:endParaRPr>
          </a:p>
        </p:txBody>
      </p:sp>
      <p:sp>
        <p:nvSpPr>
          <p:cNvPr id="43" name="直接连接符 13339"/>
          <p:cNvSpPr/>
          <p:nvPr/>
        </p:nvSpPr>
        <p:spPr>
          <a:xfrm>
            <a:off x="7198901" y="5964449"/>
            <a:ext cx="304800" cy="0"/>
          </a:xfrm>
          <a:prstGeom prst="line">
            <a:avLst/>
          </a:prstGeom>
          <a:ln w="28575" cap="flat" cmpd="sng">
            <a:solidFill>
              <a:schemeClr val="tx1"/>
            </a:solidFill>
            <a:prstDash val="solid"/>
            <a:round/>
            <a:headEnd type="none" w="med" len="med"/>
            <a:tailEnd type="triangle" w="med" len="med"/>
          </a:ln>
        </p:spPr>
      </p:sp>
      <p:sp>
        <p:nvSpPr>
          <p:cNvPr id="44" name="文本框 13340"/>
          <p:cNvSpPr txBox="1"/>
          <p:nvPr/>
        </p:nvSpPr>
        <p:spPr>
          <a:xfrm>
            <a:off x="7497749" y="5721562"/>
            <a:ext cx="615553" cy="531813"/>
          </a:xfrm>
          <a:prstGeom prst="rect">
            <a:avLst/>
          </a:prstGeom>
          <a:noFill/>
          <a:ln w="12700" cap="flat" cmpd="sng">
            <a:noFill/>
            <a:prstDash val="solid"/>
            <a:miter/>
            <a:headEnd type="none" w="med" len="med"/>
            <a:tailEnd type="none" w="med" len="med"/>
          </a:ln>
        </p:spPr>
        <p:txBody>
          <a:bodyPr vert="eaVert" anchor="t">
            <a:spAutoFit/>
          </a:bodyPr>
          <a:lstStyle/>
          <a:p>
            <a:pPr algn="ctr">
              <a:spcBef>
                <a:spcPct val="50000"/>
              </a:spcBef>
              <a:buClr>
                <a:schemeClr val="bg1"/>
              </a:buClr>
            </a:pPr>
            <a:r>
              <a:rPr lang="zh-CN" altLang="en-US" sz="2800" b="1">
                <a:latin typeface="黑体" panose="02010609060101010101" pitchFamily="49" charset="-122"/>
                <a:ea typeface="黑体" panose="02010609060101010101" pitchFamily="49" charset="-122"/>
              </a:rPr>
              <a:t>齐</a:t>
            </a:r>
            <a:endParaRPr lang="zh-CN" altLang="en-US" sz="2800" b="1">
              <a:latin typeface="黑体" panose="02010609060101010101" pitchFamily="49" charset="-122"/>
              <a:ea typeface="黑体" panose="02010609060101010101" pitchFamily="49" charset="-122"/>
            </a:endParaRPr>
          </a:p>
        </p:txBody>
      </p:sp>
      <p:sp>
        <p:nvSpPr>
          <p:cNvPr id="45" name="直接连接符 13341"/>
          <p:cNvSpPr/>
          <p:nvPr/>
        </p:nvSpPr>
        <p:spPr>
          <a:xfrm>
            <a:off x="8099013" y="5964449"/>
            <a:ext cx="304800" cy="0"/>
          </a:xfrm>
          <a:prstGeom prst="line">
            <a:avLst/>
          </a:prstGeom>
          <a:ln w="28575" cap="flat" cmpd="sng">
            <a:solidFill>
              <a:schemeClr val="tx1"/>
            </a:solidFill>
            <a:prstDash val="solid"/>
            <a:round/>
            <a:headEnd type="none" w="med" len="med"/>
            <a:tailEnd type="triangle" w="med" len="med"/>
          </a:ln>
        </p:spPr>
      </p:sp>
      <p:sp>
        <p:nvSpPr>
          <p:cNvPr id="46" name="文本框 13342">
            <a:hlinkClick r:id="" action="ppaction://noaction"/>
          </p:cNvPr>
          <p:cNvSpPr txBox="1"/>
          <p:nvPr/>
        </p:nvSpPr>
        <p:spPr>
          <a:xfrm>
            <a:off x="8397861" y="5735850"/>
            <a:ext cx="615553" cy="528637"/>
          </a:xfrm>
          <a:prstGeom prst="rect">
            <a:avLst/>
          </a:prstGeom>
          <a:noFill/>
          <a:ln w="12700" cap="flat" cmpd="sng">
            <a:noFill/>
            <a:prstDash val="solid"/>
            <a:miter/>
            <a:headEnd type="none" w="med" len="med"/>
            <a:tailEnd type="none" w="med" len="med"/>
          </a:ln>
        </p:spPr>
        <p:txBody>
          <a:bodyPr vert="eaVert" anchor="t">
            <a:spAutoFit/>
          </a:bodyPr>
          <a:lstStyle/>
          <a:p>
            <a:pPr algn="ctr">
              <a:spcBef>
                <a:spcPct val="50000"/>
              </a:spcBef>
              <a:buClr>
                <a:schemeClr val="bg1"/>
              </a:buClr>
            </a:pPr>
            <a:r>
              <a:rPr lang="zh-CN" altLang="en-US" sz="2800" b="1">
                <a:latin typeface="黑体" panose="02010609060101010101" pitchFamily="49" charset="-122"/>
                <a:ea typeface="黑体" panose="02010609060101010101" pitchFamily="49" charset="-122"/>
              </a:rPr>
              <a:t>梁</a:t>
            </a:r>
            <a:endParaRPr lang="zh-CN" altLang="en-US" sz="2800" b="1">
              <a:latin typeface="黑体" panose="02010609060101010101" pitchFamily="49" charset="-122"/>
              <a:ea typeface="黑体" panose="02010609060101010101" pitchFamily="49" charset="-122"/>
            </a:endParaRPr>
          </a:p>
        </p:txBody>
      </p:sp>
      <p:sp>
        <p:nvSpPr>
          <p:cNvPr id="47" name="直接连接符 13343"/>
          <p:cNvSpPr/>
          <p:nvPr/>
        </p:nvSpPr>
        <p:spPr>
          <a:xfrm>
            <a:off x="9013413" y="5964449"/>
            <a:ext cx="304800" cy="0"/>
          </a:xfrm>
          <a:prstGeom prst="line">
            <a:avLst/>
          </a:prstGeom>
          <a:ln w="28575" cap="flat" cmpd="sng">
            <a:solidFill>
              <a:schemeClr val="tx1"/>
            </a:solidFill>
            <a:prstDash val="solid"/>
            <a:round/>
            <a:headEnd type="none" w="med" len="med"/>
            <a:tailEnd type="triangle" w="med" len="med"/>
          </a:ln>
        </p:spPr>
      </p:sp>
      <p:sp>
        <p:nvSpPr>
          <p:cNvPr id="48" name="文本框 13344"/>
          <p:cNvSpPr txBox="1"/>
          <p:nvPr/>
        </p:nvSpPr>
        <p:spPr>
          <a:xfrm>
            <a:off x="9272379" y="5723149"/>
            <a:ext cx="615553" cy="528637"/>
          </a:xfrm>
          <a:prstGeom prst="rect">
            <a:avLst/>
          </a:prstGeom>
          <a:noFill/>
          <a:ln w="12700" cap="flat" cmpd="sng">
            <a:noFill/>
            <a:prstDash val="solid"/>
            <a:miter/>
            <a:headEnd type="none" w="med" len="med"/>
            <a:tailEnd type="none" w="med" len="med"/>
          </a:ln>
        </p:spPr>
        <p:txBody>
          <a:bodyPr vert="eaVert" anchor="t">
            <a:spAutoFit/>
          </a:bodyPr>
          <a:lstStyle/>
          <a:p>
            <a:pPr algn="ctr">
              <a:spcBef>
                <a:spcPct val="50000"/>
              </a:spcBef>
              <a:buClr>
                <a:schemeClr val="bg1"/>
              </a:buClr>
            </a:pPr>
            <a:r>
              <a:rPr lang="zh-CN" altLang="en-US" sz="2800" b="1">
                <a:latin typeface="黑体" panose="02010609060101010101" pitchFamily="49" charset="-122"/>
                <a:ea typeface="黑体" panose="02010609060101010101" pitchFamily="49" charset="-122"/>
              </a:rPr>
              <a:t>陈</a:t>
            </a:r>
            <a:endParaRPr lang="zh-CN" altLang="en-US" sz="2800" b="1">
              <a:latin typeface="黑体" panose="02010609060101010101" pitchFamily="49" charset="-122"/>
              <a:ea typeface="黑体" panose="02010609060101010101" pitchFamily="49" charset="-122"/>
            </a:endParaRPr>
          </a:p>
        </p:txBody>
      </p:sp>
      <p:sp>
        <p:nvSpPr>
          <p:cNvPr id="49" name="文本框 13352"/>
          <p:cNvSpPr txBox="1"/>
          <p:nvPr/>
        </p:nvSpPr>
        <p:spPr>
          <a:xfrm>
            <a:off x="6497412" y="3377155"/>
            <a:ext cx="990076" cy="707886"/>
          </a:xfrm>
          <a:prstGeom prst="rect">
            <a:avLst/>
          </a:prstGeom>
          <a:noFill/>
          <a:ln w="9525">
            <a:noFill/>
          </a:ln>
        </p:spPr>
        <p:txBody>
          <a:bodyPr wrap="square" anchor="t">
            <a:spAutoFit/>
          </a:bodyPr>
          <a:lstStyle/>
          <a:p>
            <a:pPr algn="ctr">
              <a:buClr>
                <a:schemeClr val="bg1"/>
              </a:buClr>
            </a:pPr>
            <a:r>
              <a:rPr lang="zh-CN" altLang="en-US" sz="2000" b="1" dirty="0">
                <a:solidFill>
                  <a:srgbClr val="FF0000"/>
                </a:solidFill>
                <a:latin typeface="黑体" panose="02010609060101010101" pitchFamily="49" charset="-122"/>
                <a:ea typeface="黑体" panose="02010609060101010101" pitchFamily="49" charset="-122"/>
              </a:rPr>
              <a:t>孝文帝改革</a:t>
            </a:r>
            <a:endParaRPr lang="zh-CN" altLang="en-US" sz="2000" b="1" dirty="0">
              <a:solidFill>
                <a:srgbClr val="FF0000"/>
              </a:solidFill>
              <a:latin typeface="黑体" panose="02010609060101010101" pitchFamily="49" charset="-122"/>
              <a:ea typeface="黑体" panose="02010609060101010101" pitchFamily="49" charset="-122"/>
            </a:endParaRPr>
          </a:p>
        </p:txBody>
      </p:sp>
      <p:sp>
        <p:nvSpPr>
          <p:cNvPr id="50" name="直接连接符 13334"/>
          <p:cNvSpPr/>
          <p:nvPr/>
        </p:nvSpPr>
        <p:spPr>
          <a:xfrm flipH="1">
            <a:off x="8243965" y="3346043"/>
            <a:ext cx="3508" cy="422810"/>
          </a:xfrm>
          <a:prstGeom prst="line">
            <a:avLst/>
          </a:prstGeom>
          <a:ln w="28575" cap="flat" cmpd="sng">
            <a:solidFill>
              <a:schemeClr val="tx1"/>
            </a:solidFill>
            <a:prstDash val="solid"/>
            <a:round/>
            <a:headEnd type="none" w="med" len="med"/>
            <a:tailEnd type="triangle" w="med" len="med"/>
          </a:ln>
        </p:spPr>
      </p:sp>
      <p:sp>
        <p:nvSpPr>
          <p:cNvPr id="51" name="直接连接符 13334"/>
          <p:cNvSpPr/>
          <p:nvPr/>
        </p:nvSpPr>
        <p:spPr>
          <a:xfrm flipV="1">
            <a:off x="8253582" y="4629360"/>
            <a:ext cx="13605" cy="480201"/>
          </a:xfrm>
          <a:prstGeom prst="line">
            <a:avLst/>
          </a:prstGeom>
          <a:ln w="28575" cap="flat" cmpd="sng">
            <a:solidFill>
              <a:schemeClr val="tx1"/>
            </a:solidFill>
            <a:prstDash val="solid"/>
            <a:round/>
            <a:headEnd type="none" w="med" len="med"/>
            <a:tailEnd type="triangle" w="med" len="med"/>
          </a:ln>
        </p:spPr>
      </p:sp>
      <p:sp>
        <p:nvSpPr>
          <p:cNvPr id="52" name="文本框 51"/>
          <p:cNvSpPr txBox="1"/>
          <p:nvPr/>
        </p:nvSpPr>
        <p:spPr>
          <a:xfrm>
            <a:off x="7406093" y="3887859"/>
            <a:ext cx="1627369" cy="523220"/>
          </a:xfrm>
          <a:prstGeom prst="rect">
            <a:avLst/>
          </a:prstGeom>
          <a:noFill/>
        </p:spPr>
        <p:txBody>
          <a:bodyPr wrap="none" rtlCol="0">
            <a:spAutoFit/>
          </a:bodyPr>
          <a:lstStyle/>
          <a:p>
            <a:pPr algn="ctr"/>
            <a:r>
              <a:rPr lang="zh-CN" altLang="en-US" sz="2800" b="1" dirty="0"/>
              <a:t>南北对峙</a:t>
            </a:r>
            <a:endParaRPr lang="zh-CN" altLang="en-US" sz="2800" b="1" dirty="0"/>
          </a:p>
        </p:txBody>
      </p:sp>
      <p:sp>
        <p:nvSpPr>
          <p:cNvPr id="54" name="文本框 13346"/>
          <p:cNvSpPr txBox="1"/>
          <p:nvPr/>
        </p:nvSpPr>
        <p:spPr>
          <a:xfrm>
            <a:off x="11014500" y="3185760"/>
            <a:ext cx="567719" cy="1384995"/>
          </a:xfrm>
          <a:prstGeom prst="rect">
            <a:avLst/>
          </a:prstGeom>
          <a:noFill/>
          <a:ln w="12700" cap="flat" cmpd="sng">
            <a:solidFill>
              <a:schemeClr val="tx1"/>
            </a:solidFill>
            <a:prstDash val="solid"/>
            <a:miter/>
            <a:headEnd type="none" w="med" len="med"/>
            <a:tailEnd type="none" w="med" len="med"/>
          </a:ln>
        </p:spPr>
        <p:txBody>
          <a:bodyPr vert="horz" wrap="square" anchor="t">
            <a:spAutoFit/>
          </a:bodyPr>
          <a:lstStyle/>
          <a:p>
            <a:pPr algn="ctr">
              <a:spcBef>
                <a:spcPct val="50000"/>
              </a:spcBef>
              <a:buClr>
                <a:schemeClr val="bg1"/>
              </a:buClr>
            </a:pPr>
            <a:r>
              <a:rPr lang="zh-CN" altLang="en-US" sz="2800" b="1" dirty="0">
                <a:latin typeface="黑体" panose="02010609060101010101" pitchFamily="49" charset="-122"/>
                <a:ea typeface="黑体" panose="02010609060101010101" pitchFamily="49" charset="-122"/>
              </a:rPr>
              <a:t>隋统一</a:t>
            </a:r>
            <a:endParaRPr lang="zh-CN" altLang="en-US" sz="2800" b="1" dirty="0">
              <a:latin typeface="黑体" panose="02010609060101010101" pitchFamily="49" charset="-122"/>
              <a:ea typeface="黑体" panose="02010609060101010101" pitchFamily="49" charset="-122"/>
            </a:endParaRPr>
          </a:p>
        </p:txBody>
      </p:sp>
      <p:sp>
        <p:nvSpPr>
          <p:cNvPr id="2" name="右大括号 1"/>
          <p:cNvSpPr/>
          <p:nvPr/>
        </p:nvSpPr>
        <p:spPr>
          <a:xfrm>
            <a:off x="10402475" y="2029319"/>
            <a:ext cx="427276" cy="3886167"/>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104938"/>
    </mc:Choice>
    <mc:Fallback>
      <p:transition spd="slow" advTm="10493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down)">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down)">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down)">
                                      <p:cBhvr>
                                        <p:cTn id="26" dur="500"/>
                                        <p:tgtEl>
                                          <p:spTgt spid="15"/>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wipe(down)">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fltVal val="0"/>
                                          </p:val>
                                        </p:tav>
                                        <p:tav tm="100000">
                                          <p:val>
                                            <p:strVal val="#ppt_w"/>
                                          </p:val>
                                        </p:tav>
                                      </p:tavLst>
                                    </p:anim>
                                    <p:anim calcmode="lin" valueType="num">
                                      <p:cBhvr>
                                        <p:cTn id="35" dur="500" fill="hold"/>
                                        <p:tgtEl>
                                          <p:spTgt spid="21"/>
                                        </p:tgtEl>
                                        <p:attrNameLst>
                                          <p:attrName>ppt_h</p:attrName>
                                        </p:attrNameLst>
                                      </p:cBhvr>
                                      <p:tavLst>
                                        <p:tav tm="0">
                                          <p:val>
                                            <p:fltVal val="0"/>
                                          </p:val>
                                        </p:tav>
                                        <p:tav tm="100000">
                                          <p:val>
                                            <p:strVal val="#ppt_h"/>
                                          </p:val>
                                        </p:tav>
                                      </p:tavLst>
                                    </p:anim>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down)">
                                      <p:cBhvr>
                                        <p:cTn id="41" dur="500"/>
                                        <p:tgtEl>
                                          <p:spTgt spid="17"/>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down)">
                                      <p:cBhvr>
                                        <p:cTn id="44" dur="500"/>
                                        <p:tgtEl>
                                          <p:spTgt spid="20"/>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down)">
                                      <p:cBhvr>
                                        <p:cTn id="49" dur="500"/>
                                        <p:tgtEl>
                                          <p:spTgt spid="18"/>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nodeType="click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wipe(down)">
                                      <p:cBhvr>
                                        <p:cTn id="54" dur="500"/>
                                        <p:tgtEl>
                                          <p:spTgt spid="22"/>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wipe(down)">
                                      <p:cBhvr>
                                        <p:cTn id="57" dur="500"/>
                                        <p:tgtEl>
                                          <p:spTgt spid="23"/>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wipe(down)">
                                      <p:cBhvr>
                                        <p:cTn id="60" dur="500"/>
                                        <p:tgtEl>
                                          <p:spTgt spid="25"/>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wipe(down)">
                                      <p:cBhvr>
                                        <p:cTn id="65" dur="500"/>
                                        <p:tgtEl>
                                          <p:spTgt spid="27"/>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Effect transition="in" filter="wipe(down)">
                                      <p:cBhvr>
                                        <p:cTn id="68" dur="500"/>
                                        <p:tgtEl>
                                          <p:spTgt spid="28"/>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wipe(down)">
                                      <p:cBhvr>
                                        <p:cTn id="73" dur="500"/>
                                        <p:tgtEl>
                                          <p:spTgt spid="29"/>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animEffect transition="in" filter="wipe(down)">
                                      <p:cBhvr>
                                        <p:cTn id="76" dur="500"/>
                                        <p:tgtEl>
                                          <p:spTgt spid="30"/>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31"/>
                                        </p:tgtEl>
                                        <p:attrNameLst>
                                          <p:attrName>style.visibility</p:attrName>
                                        </p:attrNameLst>
                                      </p:cBhvr>
                                      <p:to>
                                        <p:strVal val="visible"/>
                                      </p:to>
                                    </p:set>
                                    <p:animEffect transition="in" filter="wipe(down)">
                                      <p:cBhvr>
                                        <p:cTn id="79" dur="500"/>
                                        <p:tgtEl>
                                          <p:spTgt spid="31"/>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4" fill="hold" nodeType="click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down)">
                                      <p:cBhvr>
                                        <p:cTn id="84" dur="500"/>
                                        <p:tgtEl>
                                          <p:spTgt spid="32"/>
                                        </p:tgtEl>
                                      </p:cBhvr>
                                    </p:animEffect>
                                  </p:childTnLst>
                                </p:cTn>
                              </p:par>
                              <p:par>
                                <p:cTn id="85" presetID="22" presetClass="entr" presetSubtype="4"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wipe(down)">
                                      <p:cBhvr>
                                        <p:cTn id="87" dur="500"/>
                                        <p:tgtEl>
                                          <p:spTgt spid="33"/>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nodeType="clickEffect">
                                  <p:stCondLst>
                                    <p:cond delay="0"/>
                                  </p:stCondLst>
                                  <p:childTnLst>
                                    <p:set>
                                      <p:cBhvr>
                                        <p:cTn id="91" dur="1" fill="hold">
                                          <p:stCondLst>
                                            <p:cond delay="0"/>
                                          </p:stCondLst>
                                        </p:cTn>
                                        <p:tgtEl>
                                          <p:spTgt spid="34"/>
                                        </p:tgtEl>
                                        <p:attrNameLst>
                                          <p:attrName>style.visibility</p:attrName>
                                        </p:attrNameLst>
                                      </p:cBhvr>
                                      <p:to>
                                        <p:strVal val="visible"/>
                                      </p:to>
                                    </p:set>
                                    <p:animEffect transition="in" filter="wipe(down)">
                                      <p:cBhvr>
                                        <p:cTn id="92" dur="500"/>
                                        <p:tgtEl>
                                          <p:spTgt spid="34"/>
                                        </p:tgtEl>
                                      </p:cBhvr>
                                    </p:animEffect>
                                  </p:childTnLst>
                                </p:cTn>
                              </p:par>
                              <p:par>
                                <p:cTn id="93" presetID="22" presetClass="entr" presetSubtype="4" fill="hold" grpId="0" nodeType="withEffect">
                                  <p:stCondLst>
                                    <p:cond delay="0"/>
                                  </p:stCondLst>
                                  <p:childTnLst>
                                    <p:set>
                                      <p:cBhvr>
                                        <p:cTn id="94" dur="1" fill="hold">
                                          <p:stCondLst>
                                            <p:cond delay="0"/>
                                          </p:stCondLst>
                                        </p:cTn>
                                        <p:tgtEl>
                                          <p:spTgt spid="35"/>
                                        </p:tgtEl>
                                        <p:attrNameLst>
                                          <p:attrName>style.visibility</p:attrName>
                                        </p:attrNameLst>
                                      </p:cBhvr>
                                      <p:to>
                                        <p:strVal val="visible"/>
                                      </p:to>
                                    </p:set>
                                    <p:animEffect transition="in" filter="wipe(down)">
                                      <p:cBhvr>
                                        <p:cTn id="95" dur="500"/>
                                        <p:tgtEl>
                                          <p:spTgt spid="35"/>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4" fill="hold" nodeType="clickEffect">
                                  <p:stCondLst>
                                    <p:cond delay="0"/>
                                  </p:stCondLst>
                                  <p:childTnLst>
                                    <p:set>
                                      <p:cBhvr>
                                        <p:cTn id="99" dur="1" fill="hold">
                                          <p:stCondLst>
                                            <p:cond delay="0"/>
                                          </p:stCondLst>
                                        </p:cTn>
                                        <p:tgtEl>
                                          <p:spTgt spid="36"/>
                                        </p:tgtEl>
                                        <p:attrNameLst>
                                          <p:attrName>style.visibility</p:attrName>
                                        </p:attrNameLst>
                                      </p:cBhvr>
                                      <p:to>
                                        <p:strVal val="visible"/>
                                      </p:to>
                                    </p:set>
                                    <p:animEffect transition="in" filter="wipe(down)">
                                      <p:cBhvr>
                                        <p:cTn id="100" dur="500"/>
                                        <p:tgtEl>
                                          <p:spTgt spid="36"/>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grpId="0" nodeType="clickEffect">
                                  <p:stCondLst>
                                    <p:cond delay="0"/>
                                  </p:stCondLst>
                                  <p:childTnLst>
                                    <p:set>
                                      <p:cBhvr>
                                        <p:cTn id="104" dur="1" fill="hold">
                                          <p:stCondLst>
                                            <p:cond delay="0"/>
                                          </p:stCondLst>
                                        </p:cTn>
                                        <p:tgtEl>
                                          <p:spTgt spid="37"/>
                                        </p:tgtEl>
                                        <p:attrNameLst>
                                          <p:attrName>style.visibility</p:attrName>
                                        </p:attrNameLst>
                                      </p:cBhvr>
                                      <p:to>
                                        <p:strVal val="visible"/>
                                      </p:to>
                                    </p:set>
                                    <p:animEffect transition="in" filter="wipe(down)">
                                      <p:cBhvr>
                                        <p:cTn id="105" dur="500"/>
                                        <p:tgtEl>
                                          <p:spTgt spid="37"/>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wipe(down)">
                                      <p:cBhvr>
                                        <p:cTn id="108" dur="500"/>
                                        <p:tgtEl>
                                          <p:spTgt spid="38"/>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4" fill="hold" nodeType="clickEffect">
                                  <p:stCondLst>
                                    <p:cond delay="0"/>
                                  </p:stCondLst>
                                  <p:childTnLst>
                                    <p:set>
                                      <p:cBhvr>
                                        <p:cTn id="112" dur="1" fill="hold">
                                          <p:stCondLst>
                                            <p:cond delay="0"/>
                                          </p:stCondLst>
                                        </p:cTn>
                                        <p:tgtEl>
                                          <p:spTgt spid="39"/>
                                        </p:tgtEl>
                                        <p:attrNameLst>
                                          <p:attrName>style.visibility</p:attrName>
                                        </p:attrNameLst>
                                      </p:cBhvr>
                                      <p:to>
                                        <p:strVal val="visible"/>
                                      </p:to>
                                    </p:set>
                                    <p:animEffect transition="in" filter="wipe(down)">
                                      <p:cBhvr>
                                        <p:cTn id="113" dur="500"/>
                                        <p:tgtEl>
                                          <p:spTgt spid="39"/>
                                        </p:tgtEl>
                                      </p:cBhvr>
                                    </p:animEffect>
                                  </p:childTnLst>
                                </p:cTn>
                              </p:par>
                              <p:par>
                                <p:cTn id="114" presetID="22" presetClass="entr" presetSubtype="4" fill="hold" grpId="0" nodeType="withEffect">
                                  <p:stCondLst>
                                    <p:cond delay="0"/>
                                  </p:stCondLst>
                                  <p:childTnLst>
                                    <p:set>
                                      <p:cBhvr>
                                        <p:cTn id="115" dur="1" fill="hold">
                                          <p:stCondLst>
                                            <p:cond delay="0"/>
                                          </p:stCondLst>
                                        </p:cTn>
                                        <p:tgtEl>
                                          <p:spTgt spid="42"/>
                                        </p:tgtEl>
                                        <p:attrNameLst>
                                          <p:attrName>style.visibility</p:attrName>
                                        </p:attrNameLst>
                                      </p:cBhvr>
                                      <p:to>
                                        <p:strVal val="visible"/>
                                      </p:to>
                                    </p:set>
                                    <p:animEffect transition="in" filter="wipe(down)">
                                      <p:cBhvr>
                                        <p:cTn id="116" dur="500"/>
                                        <p:tgtEl>
                                          <p:spTgt spid="42"/>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4" fill="hold" nodeType="clickEffect">
                                  <p:stCondLst>
                                    <p:cond delay="0"/>
                                  </p:stCondLst>
                                  <p:childTnLst>
                                    <p:set>
                                      <p:cBhvr>
                                        <p:cTn id="120" dur="1" fill="hold">
                                          <p:stCondLst>
                                            <p:cond delay="0"/>
                                          </p:stCondLst>
                                        </p:cTn>
                                        <p:tgtEl>
                                          <p:spTgt spid="43"/>
                                        </p:tgtEl>
                                        <p:attrNameLst>
                                          <p:attrName>style.visibility</p:attrName>
                                        </p:attrNameLst>
                                      </p:cBhvr>
                                      <p:to>
                                        <p:strVal val="visible"/>
                                      </p:to>
                                    </p:set>
                                    <p:animEffect transition="in" filter="wipe(down)">
                                      <p:cBhvr>
                                        <p:cTn id="121" dur="500"/>
                                        <p:tgtEl>
                                          <p:spTgt spid="43"/>
                                        </p:tgtEl>
                                      </p:cBhvr>
                                    </p:animEffect>
                                  </p:childTnLst>
                                </p:cTn>
                              </p:par>
                              <p:par>
                                <p:cTn id="122" presetID="22" presetClass="entr" presetSubtype="4" fill="hold" grpId="0" nodeType="withEffect">
                                  <p:stCondLst>
                                    <p:cond delay="0"/>
                                  </p:stCondLst>
                                  <p:childTnLst>
                                    <p:set>
                                      <p:cBhvr>
                                        <p:cTn id="123" dur="1" fill="hold">
                                          <p:stCondLst>
                                            <p:cond delay="0"/>
                                          </p:stCondLst>
                                        </p:cTn>
                                        <p:tgtEl>
                                          <p:spTgt spid="44"/>
                                        </p:tgtEl>
                                        <p:attrNameLst>
                                          <p:attrName>style.visibility</p:attrName>
                                        </p:attrNameLst>
                                      </p:cBhvr>
                                      <p:to>
                                        <p:strVal val="visible"/>
                                      </p:to>
                                    </p:set>
                                    <p:animEffect transition="in" filter="wipe(down)">
                                      <p:cBhvr>
                                        <p:cTn id="124" dur="500"/>
                                        <p:tgtEl>
                                          <p:spTgt spid="44"/>
                                        </p:tgtEl>
                                      </p:cBhvr>
                                    </p:animEffect>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nodeType="clickEffect">
                                  <p:stCondLst>
                                    <p:cond delay="0"/>
                                  </p:stCondLst>
                                  <p:childTnLst>
                                    <p:set>
                                      <p:cBhvr>
                                        <p:cTn id="128" dur="1" fill="hold">
                                          <p:stCondLst>
                                            <p:cond delay="0"/>
                                          </p:stCondLst>
                                        </p:cTn>
                                        <p:tgtEl>
                                          <p:spTgt spid="45"/>
                                        </p:tgtEl>
                                        <p:attrNameLst>
                                          <p:attrName>style.visibility</p:attrName>
                                        </p:attrNameLst>
                                      </p:cBhvr>
                                      <p:to>
                                        <p:strVal val="visible"/>
                                      </p:to>
                                    </p:set>
                                    <p:animEffect transition="in" filter="wipe(down)">
                                      <p:cBhvr>
                                        <p:cTn id="129" dur="500"/>
                                        <p:tgtEl>
                                          <p:spTgt spid="45"/>
                                        </p:tgtEl>
                                      </p:cBhvr>
                                    </p:animEffect>
                                  </p:childTnLst>
                                </p:cTn>
                              </p:par>
                              <p:par>
                                <p:cTn id="130" presetID="22" presetClass="entr" presetSubtype="4" fill="hold" grpId="0" nodeType="withEffect">
                                  <p:stCondLst>
                                    <p:cond delay="0"/>
                                  </p:stCondLst>
                                  <p:childTnLst>
                                    <p:set>
                                      <p:cBhvr>
                                        <p:cTn id="131" dur="1" fill="hold">
                                          <p:stCondLst>
                                            <p:cond delay="0"/>
                                          </p:stCondLst>
                                        </p:cTn>
                                        <p:tgtEl>
                                          <p:spTgt spid="46"/>
                                        </p:tgtEl>
                                        <p:attrNameLst>
                                          <p:attrName>style.visibility</p:attrName>
                                        </p:attrNameLst>
                                      </p:cBhvr>
                                      <p:to>
                                        <p:strVal val="visible"/>
                                      </p:to>
                                    </p:set>
                                    <p:animEffect transition="in" filter="wipe(down)">
                                      <p:cBhvr>
                                        <p:cTn id="132" dur="500"/>
                                        <p:tgtEl>
                                          <p:spTgt spid="46"/>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nodeType="clickEffect">
                                  <p:stCondLst>
                                    <p:cond delay="0"/>
                                  </p:stCondLst>
                                  <p:childTnLst>
                                    <p:set>
                                      <p:cBhvr>
                                        <p:cTn id="136" dur="1" fill="hold">
                                          <p:stCondLst>
                                            <p:cond delay="0"/>
                                          </p:stCondLst>
                                        </p:cTn>
                                        <p:tgtEl>
                                          <p:spTgt spid="47"/>
                                        </p:tgtEl>
                                        <p:attrNameLst>
                                          <p:attrName>style.visibility</p:attrName>
                                        </p:attrNameLst>
                                      </p:cBhvr>
                                      <p:to>
                                        <p:strVal val="visible"/>
                                      </p:to>
                                    </p:set>
                                    <p:animEffect transition="in" filter="wipe(down)">
                                      <p:cBhvr>
                                        <p:cTn id="137" dur="500"/>
                                        <p:tgtEl>
                                          <p:spTgt spid="47"/>
                                        </p:tgtEl>
                                      </p:cBhvr>
                                    </p:animEffect>
                                  </p:childTnLst>
                                </p:cTn>
                              </p:par>
                              <p:par>
                                <p:cTn id="138" presetID="22" presetClass="entr" presetSubtype="4" fill="hold" grpId="0" nodeType="withEffect">
                                  <p:stCondLst>
                                    <p:cond delay="0"/>
                                  </p:stCondLst>
                                  <p:childTnLst>
                                    <p:set>
                                      <p:cBhvr>
                                        <p:cTn id="139" dur="1" fill="hold">
                                          <p:stCondLst>
                                            <p:cond delay="0"/>
                                          </p:stCondLst>
                                        </p:cTn>
                                        <p:tgtEl>
                                          <p:spTgt spid="48"/>
                                        </p:tgtEl>
                                        <p:attrNameLst>
                                          <p:attrName>style.visibility</p:attrName>
                                        </p:attrNameLst>
                                      </p:cBhvr>
                                      <p:to>
                                        <p:strVal val="visible"/>
                                      </p:to>
                                    </p:set>
                                    <p:animEffect transition="in" filter="wipe(down)">
                                      <p:cBhvr>
                                        <p:cTn id="140" dur="500"/>
                                        <p:tgtEl>
                                          <p:spTgt spid="48"/>
                                        </p:tgtEl>
                                      </p:cBhvr>
                                    </p:animEffect>
                                  </p:childTnLst>
                                </p:cTn>
                              </p:par>
                            </p:childTnLst>
                          </p:cTn>
                        </p:par>
                      </p:childTnLst>
                    </p:cTn>
                  </p:par>
                  <p:par>
                    <p:cTn id="141" fill="hold">
                      <p:stCondLst>
                        <p:cond delay="indefinite"/>
                      </p:stCondLst>
                      <p:childTnLst>
                        <p:par>
                          <p:cTn id="142" fill="hold">
                            <p:stCondLst>
                              <p:cond delay="0"/>
                            </p:stCondLst>
                            <p:childTnLst>
                              <p:par>
                                <p:cTn id="143" presetID="22" presetClass="entr" presetSubtype="4" fill="hold" grpId="0" nodeType="clickEffect">
                                  <p:stCondLst>
                                    <p:cond delay="0"/>
                                  </p:stCondLst>
                                  <p:childTnLst>
                                    <p:set>
                                      <p:cBhvr>
                                        <p:cTn id="144" dur="1" fill="hold">
                                          <p:stCondLst>
                                            <p:cond delay="0"/>
                                          </p:stCondLst>
                                        </p:cTn>
                                        <p:tgtEl>
                                          <p:spTgt spid="40"/>
                                        </p:tgtEl>
                                        <p:attrNameLst>
                                          <p:attrName>style.visibility</p:attrName>
                                        </p:attrNameLst>
                                      </p:cBhvr>
                                      <p:to>
                                        <p:strVal val="visible"/>
                                      </p:to>
                                    </p:set>
                                    <p:animEffect transition="in" filter="wipe(down)">
                                      <p:cBhvr>
                                        <p:cTn id="145" dur="500"/>
                                        <p:tgtEl>
                                          <p:spTgt spid="40"/>
                                        </p:tgtEl>
                                      </p:cBhvr>
                                    </p:animEffect>
                                  </p:childTnLst>
                                </p:cTn>
                              </p:par>
                              <p:par>
                                <p:cTn id="146" presetID="22" presetClass="entr" presetSubtype="4" fill="hold" grpId="0" nodeType="withEffect">
                                  <p:stCondLst>
                                    <p:cond delay="0"/>
                                  </p:stCondLst>
                                  <p:childTnLst>
                                    <p:set>
                                      <p:cBhvr>
                                        <p:cTn id="147" dur="1" fill="hold">
                                          <p:stCondLst>
                                            <p:cond delay="0"/>
                                          </p:stCondLst>
                                        </p:cTn>
                                        <p:tgtEl>
                                          <p:spTgt spid="41"/>
                                        </p:tgtEl>
                                        <p:attrNameLst>
                                          <p:attrName>style.visibility</p:attrName>
                                        </p:attrNameLst>
                                      </p:cBhvr>
                                      <p:to>
                                        <p:strVal val="visible"/>
                                      </p:to>
                                    </p:set>
                                    <p:animEffect transition="in" filter="wipe(down)">
                                      <p:cBhvr>
                                        <p:cTn id="148" dur="500"/>
                                        <p:tgtEl>
                                          <p:spTgt spid="41"/>
                                        </p:tgtEl>
                                      </p:cBhvr>
                                    </p:animEffect>
                                  </p:childTnLst>
                                </p:cTn>
                              </p:par>
                            </p:childTnLst>
                          </p:cTn>
                        </p:par>
                      </p:childTnLst>
                    </p:cTn>
                  </p:par>
                  <p:par>
                    <p:cTn id="149" fill="hold">
                      <p:stCondLst>
                        <p:cond delay="indefinite"/>
                      </p:stCondLst>
                      <p:childTnLst>
                        <p:par>
                          <p:cTn id="150" fill="hold">
                            <p:stCondLst>
                              <p:cond delay="0"/>
                            </p:stCondLst>
                            <p:childTnLst>
                              <p:par>
                                <p:cTn id="151" presetID="22" presetClass="entr" presetSubtype="4" fill="hold" nodeType="clickEffect">
                                  <p:stCondLst>
                                    <p:cond delay="0"/>
                                  </p:stCondLst>
                                  <p:childTnLst>
                                    <p:set>
                                      <p:cBhvr>
                                        <p:cTn id="152" dur="1" fill="hold">
                                          <p:stCondLst>
                                            <p:cond delay="0"/>
                                          </p:stCondLst>
                                        </p:cTn>
                                        <p:tgtEl>
                                          <p:spTgt spid="50"/>
                                        </p:tgtEl>
                                        <p:attrNameLst>
                                          <p:attrName>style.visibility</p:attrName>
                                        </p:attrNameLst>
                                      </p:cBhvr>
                                      <p:to>
                                        <p:strVal val="visible"/>
                                      </p:to>
                                    </p:set>
                                    <p:animEffect transition="in" filter="wipe(down)">
                                      <p:cBhvr>
                                        <p:cTn id="153" dur="500"/>
                                        <p:tgtEl>
                                          <p:spTgt spid="50"/>
                                        </p:tgtEl>
                                      </p:cBhvr>
                                    </p:animEffect>
                                  </p:childTnLst>
                                </p:cTn>
                              </p:par>
                              <p:par>
                                <p:cTn id="154" presetID="22" presetClass="entr" presetSubtype="4" fill="hold" nodeType="withEffect">
                                  <p:stCondLst>
                                    <p:cond delay="0"/>
                                  </p:stCondLst>
                                  <p:childTnLst>
                                    <p:set>
                                      <p:cBhvr>
                                        <p:cTn id="155" dur="1" fill="hold">
                                          <p:stCondLst>
                                            <p:cond delay="0"/>
                                          </p:stCondLst>
                                        </p:cTn>
                                        <p:tgtEl>
                                          <p:spTgt spid="51"/>
                                        </p:tgtEl>
                                        <p:attrNameLst>
                                          <p:attrName>style.visibility</p:attrName>
                                        </p:attrNameLst>
                                      </p:cBhvr>
                                      <p:to>
                                        <p:strVal val="visible"/>
                                      </p:to>
                                    </p:set>
                                    <p:animEffect transition="in" filter="wipe(down)">
                                      <p:cBhvr>
                                        <p:cTn id="156" dur="500"/>
                                        <p:tgtEl>
                                          <p:spTgt spid="51"/>
                                        </p:tgtEl>
                                      </p:cBhvr>
                                    </p:animEffect>
                                  </p:childTnLst>
                                </p:cTn>
                              </p:par>
                              <p:par>
                                <p:cTn id="157" presetID="22" presetClass="entr" presetSubtype="4" fill="hold" grpId="0" nodeType="withEffect">
                                  <p:stCondLst>
                                    <p:cond delay="0"/>
                                  </p:stCondLst>
                                  <p:childTnLst>
                                    <p:set>
                                      <p:cBhvr>
                                        <p:cTn id="158" dur="1" fill="hold">
                                          <p:stCondLst>
                                            <p:cond delay="0"/>
                                          </p:stCondLst>
                                        </p:cTn>
                                        <p:tgtEl>
                                          <p:spTgt spid="52"/>
                                        </p:tgtEl>
                                        <p:attrNameLst>
                                          <p:attrName>style.visibility</p:attrName>
                                        </p:attrNameLst>
                                      </p:cBhvr>
                                      <p:to>
                                        <p:strVal val="visible"/>
                                      </p:to>
                                    </p:set>
                                    <p:animEffect transition="in" filter="wipe(down)">
                                      <p:cBhvr>
                                        <p:cTn id="159" dur="500"/>
                                        <p:tgtEl>
                                          <p:spTgt spid="52"/>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4" fill="hold" grpId="0" nodeType="clickEffect">
                                  <p:stCondLst>
                                    <p:cond delay="0"/>
                                  </p:stCondLst>
                                  <p:childTnLst>
                                    <p:set>
                                      <p:cBhvr>
                                        <p:cTn id="163" dur="1" fill="hold">
                                          <p:stCondLst>
                                            <p:cond delay="0"/>
                                          </p:stCondLst>
                                        </p:cTn>
                                        <p:tgtEl>
                                          <p:spTgt spid="2"/>
                                        </p:tgtEl>
                                        <p:attrNameLst>
                                          <p:attrName>style.visibility</p:attrName>
                                        </p:attrNameLst>
                                      </p:cBhvr>
                                      <p:to>
                                        <p:strVal val="visible"/>
                                      </p:to>
                                    </p:set>
                                    <p:animEffect transition="in" filter="wipe(down)">
                                      <p:cBhvr>
                                        <p:cTn id="164" dur="500"/>
                                        <p:tgtEl>
                                          <p:spTgt spid="2"/>
                                        </p:tgtEl>
                                      </p:cBhvr>
                                    </p:animEffect>
                                  </p:childTnLst>
                                </p:cTn>
                              </p:par>
                              <p:par>
                                <p:cTn id="165" presetID="22" presetClass="entr" presetSubtype="4" fill="hold" grpId="0" nodeType="withEffect">
                                  <p:stCondLst>
                                    <p:cond delay="0"/>
                                  </p:stCondLst>
                                  <p:childTnLst>
                                    <p:set>
                                      <p:cBhvr>
                                        <p:cTn id="166" dur="1" fill="hold">
                                          <p:stCondLst>
                                            <p:cond delay="0"/>
                                          </p:stCondLst>
                                        </p:cTn>
                                        <p:tgtEl>
                                          <p:spTgt spid="54"/>
                                        </p:tgtEl>
                                        <p:attrNameLst>
                                          <p:attrName>style.visibility</p:attrName>
                                        </p:attrNameLst>
                                      </p:cBhvr>
                                      <p:to>
                                        <p:strVal val="visible"/>
                                      </p:to>
                                    </p:set>
                                    <p:animEffect transition="in" filter="wipe(down)">
                                      <p:cBhvr>
                                        <p:cTn id="167" dur="500"/>
                                        <p:tgtEl>
                                          <p:spTgt spid="54"/>
                                        </p:tgtEl>
                                      </p:cBhvr>
                                    </p:animEffect>
                                  </p:childTnLst>
                                </p:cTn>
                              </p:par>
                            </p:childTnLst>
                          </p:cTn>
                        </p:par>
                      </p:childTnLst>
                    </p:cTn>
                  </p:par>
                  <p:par>
                    <p:cTn id="168" fill="hold">
                      <p:stCondLst>
                        <p:cond delay="indefinite"/>
                      </p:stCondLst>
                      <p:childTnLst>
                        <p:par>
                          <p:cTn id="169" fill="hold">
                            <p:stCondLst>
                              <p:cond delay="0"/>
                            </p:stCondLst>
                            <p:childTnLst>
                              <p:par>
                                <p:cTn id="170" presetID="53" presetClass="entr" presetSubtype="16" fill="hold" grpId="0" nodeType="clickEffect">
                                  <p:stCondLst>
                                    <p:cond delay="0"/>
                                  </p:stCondLst>
                                  <p:childTnLst>
                                    <p:set>
                                      <p:cBhvr>
                                        <p:cTn id="171" dur="1" fill="hold">
                                          <p:stCondLst>
                                            <p:cond delay="0"/>
                                          </p:stCondLst>
                                        </p:cTn>
                                        <p:tgtEl>
                                          <p:spTgt spid="49"/>
                                        </p:tgtEl>
                                        <p:attrNameLst>
                                          <p:attrName>style.visibility</p:attrName>
                                        </p:attrNameLst>
                                      </p:cBhvr>
                                      <p:to>
                                        <p:strVal val="visible"/>
                                      </p:to>
                                    </p:set>
                                    <p:anim calcmode="lin" valueType="num">
                                      <p:cBhvr>
                                        <p:cTn id="172" dur="500" fill="hold"/>
                                        <p:tgtEl>
                                          <p:spTgt spid="49"/>
                                        </p:tgtEl>
                                        <p:attrNameLst>
                                          <p:attrName>ppt_w</p:attrName>
                                        </p:attrNameLst>
                                      </p:cBhvr>
                                      <p:tavLst>
                                        <p:tav tm="0">
                                          <p:val>
                                            <p:fltVal val="0"/>
                                          </p:val>
                                        </p:tav>
                                        <p:tav tm="100000">
                                          <p:val>
                                            <p:strVal val="#ppt_w"/>
                                          </p:val>
                                        </p:tav>
                                      </p:tavLst>
                                    </p:anim>
                                    <p:anim calcmode="lin" valueType="num">
                                      <p:cBhvr>
                                        <p:cTn id="173" dur="500" fill="hold"/>
                                        <p:tgtEl>
                                          <p:spTgt spid="49"/>
                                        </p:tgtEl>
                                        <p:attrNameLst>
                                          <p:attrName>ppt_h</p:attrName>
                                        </p:attrNameLst>
                                      </p:cBhvr>
                                      <p:tavLst>
                                        <p:tav tm="0">
                                          <p:val>
                                            <p:fltVal val="0"/>
                                          </p:val>
                                        </p:tav>
                                        <p:tav tm="100000">
                                          <p:val>
                                            <p:strVal val="#ppt_h"/>
                                          </p:val>
                                        </p:tav>
                                      </p:tavLst>
                                    </p:anim>
                                    <p:animEffect transition="in" filter="fade">
                                      <p:cBhvr>
                                        <p:cTn id="17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 grpId="0" animBg="1"/>
      <p:bldP spid="14" grpId="0" animBg="1"/>
      <p:bldP spid="16" grpId="0" animBg="1"/>
      <p:bldP spid="18" grpId="0" animBg="1"/>
      <p:bldP spid="20" grpId="0" animBg="1"/>
      <p:bldP spid="21" grpId="0"/>
      <p:bldP spid="23" grpId="0" animBg="1"/>
      <p:bldP spid="25" grpId="0"/>
      <p:bldP spid="28" grpId="0" animBg="1"/>
      <p:bldP spid="29" grpId="0" animBg="1"/>
      <p:bldP spid="30" grpId="0"/>
      <p:bldP spid="31" grpId="0"/>
      <p:bldP spid="33" grpId="0"/>
      <p:bldP spid="35" grpId="0"/>
      <p:bldP spid="38" grpId="0"/>
      <p:bldP spid="40" grpId="0" animBg="1"/>
      <p:bldP spid="41" grpId="0"/>
      <p:bldP spid="42" grpId="0"/>
      <p:bldP spid="44" grpId="0"/>
      <p:bldP spid="46" grpId="0"/>
      <p:bldP spid="48" grpId="0"/>
      <p:bldP spid="49" grpId="0"/>
      <p:bldP spid="52" grpId="0"/>
      <p:bldP spid="54" grpId="0" animBg="1"/>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40" name="表格 26639"/>
          <p:cNvGraphicFramePr/>
          <p:nvPr>
            <p:custDataLst>
              <p:tags r:id="rId1"/>
            </p:custDataLst>
          </p:nvPr>
        </p:nvGraphicFramePr>
        <p:xfrm>
          <a:off x="382138" y="2173585"/>
          <a:ext cx="11491414" cy="2476500"/>
        </p:xfrm>
        <a:graphic>
          <a:graphicData uri="http://schemas.openxmlformats.org/drawingml/2006/table">
            <a:tbl>
              <a:tblPr/>
              <a:tblGrid>
                <a:gridCol w="1265769"/>
                <a:gridCol w="5715447"/>
                <a:gridCol w="4510198"/>
              </a:tblGrid>
              <a:tr h="452120">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dirty="0">
                        <a:solidFill>
                          <a:srgbClr val="FF0000"/>
                        </a:solidFill>
                        <a:latin typeface="黑体" panose="02010609060101010101" pitchFamily="49" charset="-122"/>
                        <a:ea typeface="黑体" panose="02010609060101010101" pitchFamily="49" charset="-122"/>
                      </a:endParaRPr>
                    </a:p>
                  </a:txBody>
                  <a:tcPr marL="68580" marR="68580" marT="34290" marB="34290">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zh-CN" altLang="en-US" sz="2800" b="1" dirty="0" smtClean="0">
                          <a:solidFill>
                            <a:srgbClr val="FF0000"/>
                          </a:solidFill>
                          <a:latin typeface="黑体" panose="02010609060101010101" pitchFamily="49" charset="-122"/>
                          <a:ea typeface="黑体" panose="02010609060101010101" pitchFamily="49" charset="-122"/>
                        </a:rPr>
                        <a:t>平城</a:t>
                      </a:r>
                      <a:endParaRPr lang="zh-CN" altLang="en-US" sz="2800" b="1" dirty="0" smtClean="0">
                        <a:solidFill>
                          <a:srgbClr val="FF0000"/>
                        </a:solidFill>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marR="0" lvl="0" indent="0" algn="ctr" defTabSz="914400" rtl="0" eaLnBrk="1" fontAlgn="base" latinLnBrk="0" hangingPunct="1">
                        <a:lnSpc>
                          <a:spcPct val="100000"/>
                        </a:lnSpc>
                        <a:spcBef>
                          <a:spcPct val="20000"/>
                        </a:spcBef>
                        <a:spcAft>
                          <a:spcPct val="0"/>
                        </a:spcAft>
                        <a:buClr>
                          <a:schemeClr val="hlink"/>
                        </a:buClr>
                        <a:buSzPct val="75000"/>
                        <a:buFont typeface="Wingdings" panose="05000000000000000000" pitchFamily="2" charset="2"/>
                        <a:buNone/>
                        <a:defRPr/>
                      </a:pPr>
                      <a:r>
                        <a:rPr lang="zh-CN" altLang="en-US" sz="2800" b="1" dirty="0" smtClean="0">
                          <a:solidFill>
                            <a:srgbClr val="FF0000"/>
                          </a:solidFill>
                          <a:latin typeface="黑体" panose="02010609060101010101" pitchFamily="49" charset="-122"/>
                          <a:ea typeface="黑体" panose="02010609060101010101" pitchFamily="49" charset="-122"/>
                        </a:rPr>
                        <a:t>洛阳</a:t>
                      </a:r>
                      <a:endParaRPr lang="zh-CN" altLang="en-US" sz="2800" b="1" dirty="0" smtClean="0">
                        <a:solidFill>
                          <a:srgbClr val="FF0000"/>
                        </a:solidFill>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411480">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zh-CN" altLang="en-US" sz="2800" b="1" dirty="0" smtClean="0">
                          <a:solidFill>
                            <a:srgbClr val="FF0000"/>
                          </a:solidFill>
                          <a:latin typeface="黑体" panose="02010609060101010101" pitchFamily="49" charset="-122"/>
                          <a:ea typeface="黑体" panose="02010609060101010101" pitchFamily="49" charset="-122"/>
                        </a:rPr>
                        <a:t>经济</a:t>
                      </a:r>
                      <a:endParaRPr lang="zh-CN" altLang="en-US" sz="2800" b="1" dirty="0" smtClean="0">
                        <a:solidFill>
                          <a:srgbClr val="FF0000"/>
                        </a:solidFill>
                        <a:latin typeface="黑体" panose="02010609060101010101" pitchFamily="49" charset="-122"/>
                        <a:ea typeface="黑体" panose="02010609060101010101" pitchFamily="49" charset="-122"/>
                      </a:endParaRPr>
                    </a:p>
                  </a:txBody>
                  <a:tcPr marL="68580" marR="68580" marT="34290" marB="34290">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dirty="0">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447675">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zh-CN" altLang="en-US" sz="2800" b="1" dirty="0" smtClean="0">
                          <a:solidFill>
                            <a:srgbClr val="FF0000"/>
                          </a:solidFill>
                          <a:latin typeface="黑体" panose="02010609060101010101" pitchFamily="49" charset="-122"/>
                          <a:ea typeface="黑体" panose="02010609060101010101" pitchFamily="49" charset="-122"/>
                        </a:rPr>
                        <a:t>政治</a:t>
                      </a:r>
                      <a:endParaRPr lang="zh-CN" altLang="en-US" sz="2800" b="1" dirty="0">
                        <a:solidFill>
                          <a:srgbClr val="FF0000"/>
                        </a:solidFill>
                        <a:latin typeface="黑体" panose="02010609060101010101" pitchFamily="49" charset="-122"/>
                        <a:ea typeface="黑体" panose="02010609060101010101" pitchFamily="49" charset="-122"/>
                      </a:endParaRPr>
                    </a:p>
                  </a:txBody>
                  <a:tcPr marL="68580" marR="68580" marT="34290" marB="34290">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404495">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zh-CN" altLang="en-US" sz="2800" b="1" dirty="0" smtClean="0">
                          <a:solidFill>
                            <a:srgbClr val="FF0000"/>
                          </a:solidFill>
                          <a:latin typeface="黑体" panose="02010609060101010101" pitchFamily="49" charset="-122"/>
                          <a:ea typeface="黑体" panose="02010609060101010101" pitchFamily="49" charset="-122"/>
                        </a:rPr>
                        <a:t>军事</a:t>
                      </a:r>
                      <a:endParaRPr lang="zh-CN" altLang="en-US" sz="2800" b="1" dirty="0">
                        <a:solidFill>
                          <a:srgbClr val="FF0000"/>
                        </a:solidFill>
                        <a:latin typeface="黑体" panose="02010609060101010101" pitchFamily="49" charset="-122"/>
                        <a:ea typeface="黑体" panose="02010609060101010101" pitchFamily="49" charset="-122"/>
                      </a:endParaRPr>
                    </a:p>
                  </a:txBody>
                  <a:tcPr marL="68580" marR="68580" marT="34290" marB="34290">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dirty="0">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363855">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zh-CN" altLang="en-US" sz="2800" b="1" dirty="0" smtClean="0">
                          <a:solidFill>
                            <a:srgbClr val="FF0000"/>
                          </a:solidFill>
                          <a:latin typeface="黑体" panose="02010609060101010101" pitchFamily="49" charset="-122"/>
                          <a:ea typeface="黑体" panose="02010609060101010101" pitchFamily="49" charset="-122"/>
                        </a:rPr>
                        <a:t>文化</a:t>
                      </a:r>
                      <a:endParaRPr lang="zh-CN" altLang="en-US" sz="2800" b="1" dirty="0" smtClean="0">
                        <a:solidFill>
                          <a:srgbClr val="FF0000"/>
                        </a:solidFill>
                        <a:latin typeface="黑体" panose="02010609060101010101" pitchFamily="49" charset="-122"/>
                        <a:ea typeface="黑体" panose="02010609060101010101" pitchFamily="49" charset="-122"/>
                      </a:endParaRPr>
                    </a:p>
                  </a:txBody>
                  <a:tcPr marL="68580" marR="68580" marT="34290" marB="34290">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endParaRPr lang="zh-CN" altLang="en-US" sz="2800" b="1">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800" u="none" kern="1200" baseline="0">
                          <a:solidFill>
                            <a:schemeClr val="tx1"/>
                          </a:solidFill>
                          <a:latin typeface="Arial" panose="020B0604020202020204" pitchFamily="34" charset="0"/>
                          <a:ea typeface="宋体" panose="02010600030101010101" pitchFamily="2" charset="-122"/>
                        </a:defRPr>
                      </a:lvl1pPr>
                      <a:lvl2pPr marL="742950" lvl="1" indent="-28575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2400" b="0" i="0" u="none" kern="1200" baseline="0">
                          <a:solidFill>
                            <a:schemeClr val="tx1"/>
                          </a:solidFill>
                          <a:latin typeface="Arial" panose="020B0604020202020204" pitchFamily="34" charset="0"/>
                          <a:ea typeface="宋体" panose="02010600030101010101" pitchFamily="2" charset="-122"/>
                        </a:defRPr>
                      </a:lvl2pPr>
                      <a:lvl3pPr marL="1143000" lvl="2"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2000" b="0" i="0" u="none" kern="1200" baseline="0">
                          <a:solidFill>
                            <a:schemeClr val="tx1"/>
                          </a:solidFill>
                          <a:latin typeface="Arial" panose="020B0604020202020204" pitchFamily="34" charset="0"/>
                          <a:ea typeface="宋体" panose="02010600030101010101" pitchFamily="2" charset="-122"/>
                        </a:defRPr>
                      </a:lvl3pPr>
                      <a:lvl4pPr marL="1600200" lvl="3"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
                        <a:defRPr sz="1800" b="0" i="0" u="none" kern="1200" baseline="0">
                          <a:solidFill>
                            <a:schemeClr val="tx1"/>
                          </a:solidFill>
                          <a:latin typeface="Arial" panose="020B0604020202020204" pitchFamily="34" charset="0"/>
                          <a:ea typeface="宋体" panose="02010600030101010101" pitchFamily="2" charset="-122"/>
                        </a:defRPr>
                      </a:lvl4pPr>
                      <a:lvl5pPr marL="2057400" lvl="4" indent="-228600" algn="l" defTabSz="914400" eaLnBrk="1" fontAlgn="base" latinLnBrk="0" hangingPunct="1">
                        <a:lnSpc>
                          <a:spcPct val="100000"/>
                        </a:lnSpc>
                        <a:spcBef>
                          <a:spcPct val="20000"/>
                        </a:spcBef>
                        <a:spcAft>
                          <a:spcPct val="0"/>
                        </a:spcAft>
                        <a:buClr>
                          <a:schemeClr val="hlink"/>
                        </a:buClr>
                        <a:buSzPct val="75000"/>
                        <a:buFont typeface="Wingdings" panose="05000000000000000000" pitchFamily="2" charset="2"/>
                        <a:buChar char="v"/>
                        <a:defRPr sz="1800" b="0" i="0" u="none" kern="1200" baseline="0">
                          <a:solidFill>
                            <a:schemeClr val="tx1"/>
                          </a:solidFill>
                          <a:latin typeface="Arial" panose="020B0604020202020204" pitchFamily="34" charset="0"/>
                          <a:ea typeface="宋体" panose="02010600030101010101" pitchFamily="2" charset="-122"/>
                        </a:defRPr>
                      </a:lvl5pPr>
                    </a:lstStyle>
                    <a:p>
                      <a:pPr marL="0" lvl="0" indent="0" algn="ctr">
                        <a:buFont typeface="Wingdings" panose="05000000000000000000" pitchFamily="2" charset="2"/>
                        <a:buNone/>
                      </a:pPr>
                      <a:r>
                        <a:rPr lang="en-US" altLang="zh-CN" sz="2800" b="1" dirty="0">
                          <a:latin typeface="黑体" panose="02010609060101010101" pitchFamily="49" charset="-122"/>
                          <a:ea typeface="黑体" panose="02010609060101010101" pitchFamily="49" charset="-122"/>
                        </a:rPr>
                        <a:t>                                                                          </a:t>
                      </a:r>
                      <a:endParaRPr lang="en-US" altLang="zh-CN" sz="2800" b="1" dirty="0">
                        <a:latin typeface="黑体" panose="02010609060101010101" pitchFamily="49" charset="-122"/>
                        <a:ea typeface="黑体" panose="02010609060101010101" pitchFamily="49" charset="-122"/>
                      </a:endParaRPr>
                    </a:p>
                  </a:txBody>
                  <a:tcPr marL="68580" marR="68580" marT="34290" marB="34290">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26626" name="Text Box 2"/>
          <p:cNvSpPr txBox="1"/>
          <p:nvPr/>
        </p:nvSpPr>
        <p:spPr>
          <a:xfrm>
            <a:off x="1678675" y="3192780"/>
            <a:ext cx="5456336"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保守势力强大，不利于推进改革</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3" name="Text Box 9"/>
          <p:cNvSpPr txBox="1"/>
          <p:nvPr/>
        </p:nvSpPr>
        <p:spPr>
          <a:xfrm>
            <a:off x="7809607" y="3147050"/>
            <a:ext cx="3846909"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利于争取汉族地主合作</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4" name="Text Box 10"/>
          <p:cNvSpPr txBox="1"/>
          <p:nvPr/>
        </p:nvSpPr>
        <p:spPr>
          <a:xfrm>
            <a:off x="1932694" y="2623830"/>
            <a:ext cx="5202317"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气候恶劣</a:t>
            </a:r>
            <a:r>
              <a:rPr lang="zh-CN" altLang="en-US" sz="2800" b="1" dirty="0" smtClean="0">
                <a:solidFill>
                  <a:srgbClr val="0000FF"/>
                </a:solidFill>
                <a:latin typeface="Arial" panose="020B0604020202020204" pitchFamily="34" charset="0"/>
                <a:ea typeface="黑体" panose="02010609060101010101" pitchFamily="49" charset="-122"/>
              </a:rPr>
              <a:t>，农业生产条件差</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5" name="Text Box 11"/>
          <p:cNvSpPr txBox="1"/>
          <p:nvPr/>
        </p:nvSpPr>
        <p:spPr>
          <a:xfrm>
            <a:off x="7887576" y="2629258"/>
            <a:ext cx="3508304" cy="523220"/>
          </a:xfrm>
          <a:prstGeom prst="rect">
            <a:avLst/>
          </a:prstGeom>
          <a:noFill/>
          <a:ln w="9525">
            <a:noFill/>
          </a:ln>
        </p:spPr>
        <p:txBody>
          <a:bodyPr wrap="square">
            <a:spAutoFit/>
          </a:bodyPr>
          <a:lstStyle/>
          <a:p>
            <a:r>
              <a:rPr lang="zh-CN" altLang="en-US" sz="2800" b="1" dirty="0" smtClean="0">
                <a:solidFill>
                  <a:srgbClr val="0000FF"/>
                </a:solidFill>
                <a:latin typeface="Arial" panose="020B0604020202020204" pitchFamily="34" charset="0"/>
                <a:ea typeface="黑体" panose="02010609060101010101" pitchFamily="49" charset="-122"/>
              </a:rPr>
              <a:t>农业发达，交通便利</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6" name="Text Box 12"/>
          <p:cNvSpPr txBox="1"/>
          <p:nvPr/>
        </p:nvSpPr>
        <p:spPr>
          <a:xfrm>
            <a:off x="1826145" y="3661805"/>
            <a:ext cx="5308866" cy="523220"/>
          </a:xfrm>
          <a:prstGeom prst="rect">
            <a:avLst/>
          </a:prstGeom>
          <a:noFill/>
          <a:ln w="9525">
            <a:noFill/>
          </a:ln>
        </p:spPr>
        <p:txBody>
          <a:bodyPr wrap="square">
            <a:spAutoFit/>
          </a:bodyPr>
          <a:lstStyle/>
          <a:p>
            <a:r>
              <a:rPr lang="zh-CN" altLang="en-US" sz="2800" b="1" dirty="0" smtClean="0">
                <a:solidFill>
                  <a:srgbClr val="0000FF"/>
                </a:solidFill>
                <a:latin typeface="Arial" panose="020B0604020202020204" pitchFamily="34" charset="0"/>
                <a:ea typeface="黑体" panose="02010609060101010101" pitchFamily="49" charset="-122"/>
              </a:rPr>
              <a:t>受柔然威胁，难有效地控制</a:t>
            </a:r>
            <a:r>
              <a:rPr lang="zh-CN" altLang="en-US" sz="2800" b="1" dirty="0">
                <a:solidFill>
                  <a:srgbClr val="0000FF"/>
                </a:solidFill>
                <a:latin typeface="Arial" panose="020B0604020202020204" pitchFamily="34" charset="0"/>
                <a:ea typeface="黑体" panose="02010609060101010101" pitchFamily="49" charset="-122"/>
              </a:rPr>
              <a:t>中原</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7" name="Text Box 13"/>
          <p:cNvSpPr txBox="1"/>
          <p:nvPr/>
        </p:nvSpPr>
        <p:spPr>
          <a:xfrm>
            <a:off x="7637922" y="3656183"/>
            <a:ext cx="4190278"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利于控制</a:t>
            </a:r>
            <a:r>
              <a:rPr lang="zh-CN" altLang="en-US" sz="2800" b="1" dirty="0" smtClean="0">
                <a:solidFill>
                  <a:srgbClr val="0000FF"/>
                </a:solidFill>
                <a:latin typeface="Arial" panose="020B0604020202020204" pitchFamily="34" charset="0"/>
                <a:ea typeface="黑体" panose="02010609060101010101" pitchFamily="49" charset="-122"/>
              </a:rPr>
              <a:t>中原，征服</a:t>
            </a:r>
            <a:r>
              <a:rPr lang="zh-CN" altLang="en-US" sz="2800" b="1" dirty="0">
                <a:solidFill>
                  <a:srgbClr val="0000FF"/>
                </a:solidFill>
                <a:latin typeface="Arial" panose="020B0604020202020204" pitchFamily="34" charset="0"/>
                <a:ea typeface="黑体" panose="02010609060101010101" pitchFamily="49" charset="-122"/>
              </a:rPr>
              <a:t>南齐</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8" name="Text Box 14"/>
          <p:cNvSpPr txBox="1"/>
          <p:nvPr/>
        </p:nvSpPr>
        <p:spPr>
          <a:xfrm>
            <a:off x="2421015" y="4146243"/>
            <a:ext cx="3706830"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落后的少数民族文化</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6639" name="Text Box 15"/>
          <p:cNvSpPr txBox="1"/>
          <p:nvPr/>
        </p:nvSpPr>
        <p:spPr>
          <a:xfrm>
            <a:off x="7438031" y="4111856"/>
            <a:ext cx="4249094" cy="523220"/>
          </a:xfrm>
          <a:prstGeom prst="rect">
            <a:avLst/>
          </a:prstGeom>
          <a:noFill/>
          <a:ln w="9525">
            <a:noFill/>
          </a:ln>
        </p:spPr>
        <p:txBody>
          <a:bodyPr wrap="square">
            <a:spAutoFit/>
          </a:bodyPr>
          <a:lstStyle/>
          <a:p>
            <a:r>
              <a:rPr lang="zh-CN" altLang="en-US" sz="2800" b="1" dirty="0">
                <a:solidFill>
                  <a:srgbClr val="0000FF"/>
                </a:solidFill>
                <a:latin typeface="Arial" panose="020B0604020202020204" pitchFamily="34" charset="0"/>
                <a:ea typeface="黑体" panose="02010609060101010101" pitchFamily="49" charset="-122"/>
              </a:rPr>
              <a:t>数朝之</a:t>
            </a:r>
            <a:r>
              <a:rPr lang="zh-CN" altLang="en-US" sz="2800" b="1" dirty="0" smtClean="0">
                <a:solidFill>
                  <a:srgbClr val="0000FF"/>
                </a:solidFill>
                <a:latin typeface="Arial" panose="020B0604020202020204" pitchFamily="34" charset="0"/>
                <a:ea typeface="黑体" panose="02010609060101010101" pitchFamily="49" charset="-122"/>
              </a:rPr>
              <a:t>都，汉族</a:t>
            </a:r>
            <a:r>
              <a:rPr lang="zh-CN" altLang="en-US" sz="2800" b="1" dirty="0">
                <a:solidFill>
                  <a:srgbClr val="0000FF"/>
                </a:solidFill>
                <a:latin typeface="Arial" panose="020B0604020202020204" pitchFamily="34" charset="0"/>
                <a:ea typeface="黑体" panose="02010609060101010101" pitchFamily="49" charset="-122"/>
              </a:rPr>
              <a:t>文化发达</a:t>
            </a:r>
            <a:endParaRPr lang="zh-CN" altLang="en-US" sz="2800" b="1" dirty="0">
              <a:solidFill>
                <a:srgbClr val="0000FF"/>
              </a:solidFill>
              <a:latin typeface="Arial" panose="020B0604020202020204" pitchFamily="34" charset="0"/>
              <a:ea typeface="黑体" panose="02010609060101010101" pitchFamily="49" charset="-122"/>
            </a:endParaRPr>
          </a:p>
        </p:txBody>
      </p:sp>
      <p:sp>
        <p:nvSpPr>
          <p:cNvPr id="27656" name="Text Box 9"/>
          <p:cNvSpPr txBox="1"/>
          <p:nvPr/>
        </p:nvSpPr>
        <p:spPr>
          <a:xfrm>
            <a:off x="-134473" y="1049655"/>
            <a:ext cx="12326473" cy="523220"/>
          </a:xfrm>
          <a:prstGeom prst="rect">
            <a:avLst/>
          </a:prstGeom>
          <a:noFill/>
          <a:ln w="9525">
            <a:noFill/>
          </a:ln>
        </p:spPr>
        <p:txBody>
          <a:bodyPr wrap="square">
            <a:spAutoFit/>
          </a:bodyPr>
          <a:lstStyle/>
          <a:p>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rPr>
              <a:t>1</a:t>
            </a:r>
            <a:r>
              <a:rPr lang="zh-CN" altLang="en-US" sz="2800" b="1" dirty="0">
                <a:latin typeface="黑体" panose="02010609060101010101" pitchFamily="49" charset="-122"/>
                <a:ea typeface="黑体" panose="02010609060101010101" pitchFamily="49" charset="-122"/>
              </a:rPr>
              <a:t>）目的：推进汉化</a:t>
            </a:r>
            <a:r>
              <a:rPr lang="zh-CN" altLang="en-US" sz="2800" b="1" dirty="0" smtClean="0">
                <a:latin typeface="黑体" panose="02010609060101010101" pitchFamily="49" charset="-122"/>
                <a:ea typeface="黑体" panose="02010609060101010101" pitchFamily="49" charset="-122"/>
              </a:rPr>
              <a:t>政策（直接目的），</a:t>
            </a:r>
            <a:r>
              <a:rPr lang="zh-CN" altLang="en-US" sz="2800" b="1" dirty="0">
                <a:latin typeface="黑体" panose="02010609060101010101" pitchFamily="49" charset="-122"/>
                <a:ea typeface="黑体" panose="02010609060101010101" pitchFamily="49" charset="-122"/>
              </a:rPr>
              <a:t>加强对黄河流域的</a:t>
            </a:r>
            <a:r>
              <a:rPr lang="zh-CN" altLang="en-US" sz="2800" b="1" dirty="0" smtClean="0">
                <a:latin typeface="黑体" panose="02010609060101010101" pitchFamily="49" charset="-122"/>
                <a:ea typeface="黑体" panose="02010609060101010101" pitchFamily="49" charset="-122"/>
              </a:rPr>
              <a:t>统治（根本目的）</a:t>
            </a:r>
            <a:endParaRPr lang="zh-CN" altLang="en-US" sz="2800" b="1" dirty="0">
              <a:latin typeface="黑体" panose="02010609060101010101" pitchFamily="49" charset="-122"/>
              <a:ea typeface="黑体" panose="02010609060101010101" pitchFamily="49" charset="-122"/>
            </a:endParaRPr>
          </a:p>
        </p:txBody>
      </p:sp>
      <p:sp>
        <p:nvSpPr>
          <p:cNvPr id="10" name="Text Box 9"/>
          <p:cNvSpPr txBox="1"/>
          <p:nvPr/>
        </p:nvSpPr>
        <p:spPr>
          <a:xfrm>
            <a:off x="104455" y="1574780"/>
            <a:ext cx="2159566" cy="523220"/>
          </a:xfrm>
          <a:prstGeom prst="rect">
            <a:avLst/>
          </a:prstGeom>
          <a:noFill/>
          <a:ln w="9525">
            <a:noFill/>
          </a:ln>
        </p:spPr>
        <p:txBody>
          <a:bodyPr wrap="none">
            <a:spAutoFit/>
          </a:bodyPr>
          <a:lstStyle/>
          <a:p>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rPr>
              <a:t>2</a:t>
            </a:r>
            <a:r>
              <a:rPr lang="zh-CN" altLang="en-US" sz="2800" b="1" dirty="0">
                <a:latin typeface="黑体" panose="02010609060101010101" pitchFamily="49" charset="-122"/>
                <a:ea typeface="黑体" panose="02010609060101010101" pitchFamily="49" charset="-122"/>
              </a:rPr>
              <a:t>）原因：</a:t>
            </a:r>
            <a:endParaRPr lang="zh-CN" altLang="en-US" sz="2800" b="1" dirty="0">
              <a:latin typeface="黑体" panose="02010609060101010101" pitchFamily="49" charset="-122"/>
              <a:ea typeface="黑体" panose="02010609060101010101" pitchFamily="49" charset="-122"/>
            </a:endParaRPr>
          </a:p>
        </p:txBody>
      </p:sp>
      <p:grpSp>
        <p:nvGrpSpPr>
          <p:cNvPr id="24" name="组合 23"/>
          <p:cNvGrpSpPr/>
          <p:nvPr/>
        </p:nvGrpSpPr>
        <p:grpSpPr>
          <a:xfrm>
            <a:off x="519041" y="301908"/>
            <a:ext cx="7768733" cy="665197"/>
            <a:chOff x="875844" y="2777935"/>
            <a:chExt cx="7768733" cy="665197"/>
          </a:xfrm>
        </p:grpSpPr>
        <p:sp>
          <p:nvSpPr>
            <p:cNvPr id="25" name="矩形 24"/>
            <p:cNvSpPr/>
            <p:nvPr/>
          </p:nvSpPr>
          <p:spPr>
            <a:xfrm>
              <a:off x="1541041" y="2813696"/>
              <a:ext cx="7103536"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政治：迁都洛阳</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26" name="椭圆 25"/>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5</a:t>
              </a:r>
              <a:endParaRPr lang="zh-CN" altLang="en-US" sz="4000" dirty="0">
                <a:solidFill>
                  <a:schemeClr val="bg1"/>
                </a:solidFill>
              </a:endParaRPr>
            </a:p>
          </p:txBody>
        </p:sp>
      </p:grpSp>
      <p:sp>
        <p:nvSpPr>
          <p:cNvPr id="27" name="Text Box 9"/>
          <p:cNvSpPr txBox="1"/>
          <p:nvPr/>
        </p:nvSpPr>
        <p:spPr>
          <a:xfrm>
            <a:off x="2108835" y="1586527"/>
            <a:ext cx="2518638" cy="523220"/>
          </a:xfrm>
          <a:prstGeom prst="rect">
            <a:avLst/>
          </a:prstGeom>
          <a:noFill/>
          <a:ln w="9525">
            <a:noFill/>
          </a:ln>
        </p:spPr>
        <p:txBody>
          <a:bodyPr wrap="none">
            <a:spAutoFit/>
          </a:bodyPr>
          <a:lstStyle/>
          <a:p>
            <a:r>
              <a:rPr lang="zh-CN" altLang="en-US" sz="2800" dirty="0" smtClean="0">
                <a:latin typeface="黑体" panose="02010609060101010101" pitchFamily="49" charset="-122"/>
                <a:ea typeface="黑体" panose="02010609060101010101" pitchFamily="49" charset="-122"/>
              </a:rPr>
              <a:t>结合课本</a:t>
            </a:r>
            <a:r>
              <a:rPr lang="en-US" altLang="zh-CN" sz="2800" dirty="0" smtClean="0">
                <a:latin typeface="黑体" panose="02010609060101010101" pitchFamily="49" charset="-122"/>
                <a:ea typeface="黑体" panose="02010609060101010101" pitchFamily="49" charset="-122"/>
              </a:rPr>
              <a:t>P29</a:t>
            </a:r>
            <a:r>
              <a:rPr lang="zh-CN" altLang="en-US" sz="2800" dirty="0" smtClean="0">
                <a:latin typeface="黑体" panose="02010609060101010101" pitchFamily="49" charset="-122"/>
                <a:ea typeface="黑体" panose="02010609060101010101" pitchFamily="49" charset="-122"/>
              </a:rPr>
              <a:t>页</a:t>
            </a:r>
            <a:endParaRPr lang="zh-CN" altLang="en-US" sz="2800" dirty="0">
              <a:latin typeface="黑体" panose="02010609060101010101" pitchFamily="49" charset="-122"/>
              <a:ea typeface="黑体" panose="02010609060101010101" pitchFamily="49" charset="-122"/>
            </a:endParaRPr>
          </a:p>
        </p:txBody>
      </p:sp>
      <p:sp>
        <p:nvSpPr>
          <p:cNvPr id="29" name="Text Box 9"/>
          <p:cNvSpPr txBox="1"/>
          <p:nvPr/>
        </p:nvSpPr>
        <p:spPr>
          <a:xfrm>
            <a:off x="104455" y="4735195"/>
            <a:ext cx="2877711" cy="523220"/>
          </a:xfrm>
          <a:prstGeom prst="rect">
            <a:avLst/>
          </a:prstGeom>
          <a:noFill/>
          <a:ln w="9525">
            <a:noFill/>
          </a:ln>
        </p:spPr>
        <p:txBody>
          <a:bodyPr wrap="none">
            <a:spAutoFit/>
          </a:bodyPr>
          <a:lstStyle/>
          <a:p>
            <a:r>
              <a:rPr lang="zh-CN" altLang="en-US" sz="2800" b="1" dirty="0" smtClean="0">
                <a:latin typeface="黑体" panose="02010609060101010101" pitchFamily="49" charset="-122"/>
                <a:ea typeface="黑体" panose="02010609060101010101" pitchFamily="49" charset="-122"/>
              </a:rPr>
              <a:t>（</a:t>
            </a:r>
            <a:r>
              <a:rPr lang="en-US" altLang="zh-CN" sz="2800" b="1" dirty="0" smtClean="0">
                <a:latin typeface="黑体" panose="02010609060101010101" pitchFamily="49" charset="-122"/>
                <a:ea typeface="黑体" panose="02010609060101010101" pitchFamily="49" charset="-122"/>
              </a:rPr>
              <a:t>3</a:t>
            </a:r>
            <a:r>
              <a:rPr lang="zh-CN" altLang="en-US" sz="2800" b="1" dirty="0" smtClean="0">
                <a:latin typeface="黑体" panose="02010609060101010101" pitchFamily="49" charset="-122"/>
                <a:ea typeface="黑体" panose="02010609060101010101" pitchFamily="49" charset="-122"/>
              </a:rPr>
              <a:t>）迁都方法：</a:t>
            </a:r>
            <a:endParaRPr lang="zh-CN" altLang="en-US" sz="2800" b="1" dirty="0">
              <a:latin typeface="黑体" panose="02010609060101010101" pitchFamily="49" charset="-122"/>
              <a:ea typeface="黑体" panose="02010609060101010101" pitchFamily="49" charset="-122"/>
            </a:endParaRPr>
          </a:p>
        </p:txBody>
      </p:sp>
      <p:sp>
        <p:nvSpPr>
          <p:cNvPr id="30" name="文本框 29"/>
          <p:cNvSpPr txBox="1"/>
          <p:nvPr/>
        </p:nvSpPr>
        <p:spPr>
          <a:xfrm>
            <a:off x="2820536" y="4718065"/>
            <a:ext cx="4152099" cy="523220"/>
          </a:xfrm>
          <a:prstGeom prst="rect">
            <a:avLst/>
          </a:prstGeom>
          <a:noFill/>
          <a:ln w="9525">
            <a:noFill/>
          </a:ln>
        </p:spPr>
        <p:txBody>
          <a:bodyPr wrap="none" anchor="t">
            <a:spAutoFit/>
          </a:bodyPr>
          <a:lstStyle/>
          <a:p>
            <a:r>
              <a:rPr lang="zh-CN" altLang="en-US" sz="2800" b="1" noProof="1">
                <a:solidFill>
                  <a:srgbClr val="0000FF"/>
                </a:solidFill>
                <a:latin typeface="Arial" panose="020B0604020202020204" pitchFamily="34" charset="0"/>
                <a:ea typeface="黑体" panose="02010609060101010101" pitchFamily="49" charset="-122"/>
              </a:rPr>
              <a:t>借南征之名，行迁都之实</a:t>
            </a:r>
            <a:endParaRPr lang="zh-CN" altLang="en-US" sz="2800" b="1" noProof="1">
              <a:solidFill>
                <a:srgbClr val="0000FF"/>
              </a:solidFill>
              <a:latin typeface="Arial" panose="020B0604020202020204" pitchFamily="34" charset="0"/>
              <a:ea typeface="黑体" panose="02010609060101010101" pitchFamily="49" charset="-122"/>
            </a:endParaRPr>
          </a:p>
        </p:txBody>
      </p:sp>
      <p:sp>
        <p:nvSpPr>
          <p:cNvPr id="31" name="文本框 30"/>
          <p:cNvSpPr txBox="1"/>
          <p:nvPr/>
        </p:nvSpPr>
        <p:spPr>
          <a:xfrm>
            <a:off x="382138" y="5203361"/>
            <a:ext cx="11495111" cy="1384995"/>
          </a:xfrm>
          <a:prstGeom prst="rect">
            <a:avLst/>
          </a:prstGeom>
          <a:solidFill>
            <a:schemeClr val="accent2">
              <a:lumMod val="20000"/>
              <a:lumOff val="80000"/>
            </a:schemeClr>
          </a:solidFill>
          <a:ln w="9525">
            <a:noFill/>
          </a:ln>
        </p:spPr>
        <p:txBody>
          <a:bodyPr wrap="square" anchor="t">
            <a:spAutoFit/>
          </a:bodyPr>
          <a:lstStyle/>
          <a:p>
            <a:r>
              <a:rPr lang="en-US" altLang="zh-CN" sz="2800" b="1" dirty="0">
                <a:latin typeface="楷体" panose="02010609060101010101" pitchFamily="49" charset="-122"/>
                <a:ea typeface="楷体" panose="02010609060101010101" pitchFamily="49" charset="-122"/>
              </a:rPr>
              <a:t>  “</a:t>
            </a:r>
            <a:r>
              <a:rPr lang="zh-CN" altLang="en-US" sz="2800" b="1" dirty="0">
                <a:latin typeface="楷体" panose="02010609060101010101" pitchFamily="49" charset="-122"/>
                <a:ea typeface="楷体" panose="02010609060101010101" pitchFamily="49" charset="-122"/>
              </a:rPr>
              <a:t>初谋南迁</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恐众心恋旧</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乃示为大举</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因此协定群情。外谋南伐</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其实迁也。旧人怀土</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多所不愿</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内惮南征</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无敢言者</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于是定都洛阳。” </a:t>
            </a:r>
            <a:endParaRPr lang="zh-CN" altLang="en-US" sz="2800" b="1" dirty="0">
              <a:latin typeface="楷体" panose="02010609060101010101" pitchFamily="49" charset="-122"/>
              <a:ea typeface="楷体" panose="02010609060101010101" pitchFamily="49" charset="-122"/>
            </a:endParaRPr>
          </a:p>
          <a:p>
            <a:r>
              <a:rPr lang="zh-CN" altLang="en-US" sz="2800" b="1" dirty="0">
                <a:latin typeface="楷体" panose="02010609060101010101" pitchFamily="49" charset="-122"/>
                <a:ea typeface="楷体" panose="02010609060101010101" pitchFamily="49" charset="-122"/>
              </a:rPr>
              <a:t>　　　　　　　　　　　　　</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魏书</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孝文帝　　　　　</a:t>
            </a:r>
            <a:endParaRPr lang="zh-CN" altLang="en-US" sz="2800" b="1" dirty="0">
              <a:latin typeface="楷体" panose="02010609060101010101" pitchFamily="49" charset="-122"/>
              <a:ea typeface="楷体" panose="02010609060101010101" pitchFamily="49" charset="-122"/>
            </a:endParaRPr>
          </a:p>
        </p:txBody>
      </p:sp>
    </p:spTree>
    <p:custDataLst>
      <p:tags r:id="rId2"/>
    </p:custDataLst>
  </p:cSld>
  <p:clrMapOvr>
    <a:masterClrMapping/>
  </p:clrMapOvr>
  <p:transition advTm="192026"/>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640"/>
                                        </p:tgtEl>
                                        <p:attrNameLst>
                                          <p:attrName>style.visibility</p:attrName>
                                        </p:attrNameLst>
                                      </p:cBhvr>
                                      <p:to>
                                        <p:strVal val="visible"/>
                                      </p:to>
                                    </p:set>
                                    <p:animEffect transition="in" filter="blinds(horizontal)">
                                      <p:cBhvr>
                                        <p:cTn id="7" dur="500"/>
                                        <p:tgtEl>
                                          <p:spTgt spid="2664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6634"/>
                                        </p:tgtEl>
                                        <p:attrNameLst>
                                          <p:attrName>style.visibility</p:attrName>
                                        </p:attrNameLst>
                                      </p:cBhvr>
                                      <p:to>
                                        <p:strVal val="visible"/>
                                      </p:to>
                                    </p:set>
                                    <p:anim calcmode="lin" valueType="num">
                                      <p:cBhvr additive="base">
                                        <p:cTn id="12" dur="500" fill="hold"/>
                                        <p:tgtEl>
                                          <p:spTgt spid="26634"/>
                                        </p:tgtEl>
                                        <p:attrNameLst>
                                          <p:attrName>ppt_x</p:attrName>
                                        </p:attrNameLst>
                                      </p:cBhvr>
                                      <p:tavLst>
                                        <p:tav tm="0">
                                          <p:val>
                                            <p:strVal val="#ppt_x"/>
                                          </p:val>
                                        </p:tav>
                                        <p:tav tm="100000">
                                          <p:val>
                                            <p:strVal val="#ppt_x"/>
                                          </p:val>
                                        </p:tav>
                                      </p:tavLst>
                                    </p:anim>
                                    <p:anim calcmode="lin" valueType="num">
                                      <p:cBhvr additive="base">
                                        <p:cTn id="13" dur="500" fill="hold"/>
                                        <p:tgtEl>
                                          <p:spTgt spid="2663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6626"/>
                                        </p:tgtEl>
                                        <p:attrNameLst>
                                          <p:attrName>style.visibility</p:attrName>
                                        </p:attrNameLst>
                                      </p:cBhvr>
                                      <p:to>
                                        <p:strVal val="visible"/>
                                      </p:to>
                                    </p:set>
                                    <p:anim calcmode="lin" valueType="num">
                                      <p:cBhvr additive="base">
                                        <p:cTn id="18" dur="500" fill="hold"/>
                                        <p:tgtEl>
                                          <p:spTgt spid="26626"/>
                                        </p:tgtEl>
                                        <p:attrNameLst>
                                          <p:attrName>ppt_x</p:attrName>
                                        </p:attrNameLst>
                                      </p:cBhvr>
                                      <p:tavLst>
                                        <p:tav tm="0">
                                          <p:val>
                                            <p:strVal val="#ppt_x"/>
                                          </p:val>
                                        </p:tav>
                                        <p:tav tm="100000">
                                          <p:val>
                                            <p:strVal val="#ppt_x"/>
                                          </p:val>
                                        </p:tav>
                                      </p:tavLst>
                                    </p:anim>
                                    <p:anim calcmode="lin" valueType="num">
                                      <p:cBhvr additive="base">
                                        <p:cTn id="19" dur="500" fill="hold"/>
                                        <p:tgtEl>
                                          <p:spTgt spid="2662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26636"/>
                                        </p:tgtEl>
                                        <p:attrNameLst>
                                          <p:attrName>style.visibility</p:attrName>
                                        </p:attrNameLst>
                                      </p:cBhvr>
                                      <p:to>
                                        <p:strVal val="visible"/>
                                      </p:to>
                                    </p:set>
                                    <p:anim calcmode="lin" valueType="num">
                                      <p:cBhvr additive="base">
                                        <p:cTn id="24" dur="500" fill="hold"/>
                                        <p:tgtEl>
                                          <p:spTgt spid="26636"/>
                                        </p:tgtEl>
                                        <p:attrNameLst>
                                          <p:attrName>ppt_x</p:attrName>
                                        </p:attrNameLst>
                                      </p:cBhvr>
                                      <p:tavLst>
                                        <p:tav tm="0">
                                          <p:val>
                                            <p:strVal val="#ppt_x"/>
                                          </p:val>
                                        </p:tav>
                                        <p:tav tm="100000">
                                          <p:val>
                                            <p:strVal val="#ppt_x"/>
                                          </p:val>
                                        </p:tav>
                                      </p:tavLst>
                                    </p:anim>
                                    <p:anim calcmode="lin" valueType="num">
                                      <p:cBhvr additive="base">
                                        <p:cTn id="25" dur="500" fill="hold"/>
                                        <p:tgtEl>
                                          <p:spTgt spid="2663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6638"/>
                                        </p:tgtEl>
                                        <p:attrNameLst>
                                          <p:attrName>style.visibility</p:attrName>
                                        </p:attrNameLst>
                                      </p:cBhvr>
                                      <p:to>
                                        <p:strVal val="visible"/>
                                      </p:to>
                                    </p:set>
                                    <p:anim calcmode="lin" valueType="num">
                                      <p:cBhvr additive="base">
                                        <p:cTn id="30" dur="500" fill="hold"/>
                                        <p:tgtEl>
                                          <p:spTgt spid="26638"/>
                                        </p:tgtEl>
                                        <p:attrNameLst>
                                          <p:attrName>ppt_x</p:attrName>
                                        </p:attrNameLst>
                                      </p:cBhvr>
                                      <p:tavLst>
                                        <p:tav tm="0">
                                          <p:val>
                                            <p:strVal val="#ppt_x"/>
                                          </p:val>
                                        </p:tav>
                                        <p:tav tm="100000">
                                          <p:val>
                                            <p:strVal val="#ppt_x"/>
                                          </p:val>
                                        </p:tav>
                                      </p:tavLst>
                                    </p:anim>
                                    <p:anim calcmode="lin" valueType="num">
                                      <p:cBhvr additive="base">
                                        <p:cTn id="31" dur="500" fill="hold"/>
                                        <p:tgtEl>
                                          <p:spTgt spid="26638"/>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26635"/>
                                        </p:tgtEl>
                                        <p:attrNameLst>
                                          <p:attrName>style.visibility</p:attrName>
                                        </p:attrNameLst>
                                      </p:cBhvr>
                                      <p:to>
                                        <p:strVal val="visible"/>
                                      </p:to>
                                    </p:set>
                                    <p:anim calcmode="lin" valueType="num">
                                      <p:cBhvr additive="base">
                                        <p:cTn id="36" dur="500" fill="hold"/>
                                        <p:tgtEl>
                                          <p:spTgt spid="26635"/>
                                        </p:tgtEl>
                                        <p:attrNameLst>
                                          <p:attrName>ppt_x</p:attrName>
                                        </p:attrNameLst>
                                      </p:cBhvr>
                                      <p:tavLst>
                                        <p:tav tm="0">
                                          <p:val>
                                            <p:strVal val="#ppt_x"/>
                                          </p:val>
                                        </p:tav>
                                        <p:tav tm="100000">
                                          <p:val>
                                            <p:strVal val="#ppt_x"/>
                                          </p:val>
                                        </p:tav>
                                      </p:tavLst>
                                    </p:anim>
                                    <p:anim calcmode="lin" valueType="num">
                                      <p:cBhvr additive="base">
                                        <p:cTn id="37" dur="500" fill="hold"/>
                                        <p:tgtEl>
                                          <p:spTgt spid="26635"/>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26633"/>
                                        </p:tgtEl>
                                        <p:attrNameLst>
                                          <p:attrName>style.visibility</p:attrName>
                                        </p:attrNameLst>
                                      </p:cBhvr>
                                      <p:to>
                                        <p:strVal val="visible"/>
                                      </p:to>
                                    </p:set>
                                    <p:anim calcmode="lin" valueType="num">
                                      <p:cBhvr additive="base">
                                        <p:cTn id="42" dur="500" fill="hold"/>
                                        <p:tgtEl>
                                          <p:spTgt spid="26633"/>
                                        </p:tgtEl>
                                        <p:attrNameLst>
                                          <p:attrName>ppt_x</p:attrName>
                                        </p:attrNameLst>
                                      </p:cBhvr>
                                      <p:tavLst>
                                        <p:tav tm="0">
                                          <p:val>
                                            <p:strVal val="#ppt_x"/>
                                          </p:val>
                                        </p:tav>
                                        <p:tav tm="100000">
                                          <p:val>
                                            <p:strVal val="#ppt_x"/>
                                          </p:val>
                                        </p:tav>
                                      </p:tavLst>
                                    </p:anim>
                                    <p:anim calcmode="lin" valueType="num">
                                      <p:cBhvr additive="base">
                                        <p:cTn id="43" dur="500" fill="hold"/>
                                        <p:tgtEl>
                                          <p:spTgt spid="26633"/>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26637"/>
                                        </p:tgtEl>
                                        <p:attrNameLst>
                                          <p:attrName>style.visibility</p:attrName>
                                        </p:attrNameLst>
                                      </p:cBhvr>
                                      <p:to>
                                        <p:strVal val="visible"/>
                                      </p:to>
                                    </p:set>
                                    <p:anim calcmode="lin" valueType="num">
                                      <p:cBhvr additive="base">
                                        <p:cTn id="48" dur="500" fill="hold"/>
                                        <p:tgtEl>
                                          <p:spTgt spid="26637"/>
                                        </p:tgtEl>
                                        <p:attrNameLst>
                                          <p:attrName>ppt_x</p:attrName>
                                        </p:attrNameLst>
                                      </p:cBhvr>
                                      <p:tavLst>
                                        <p:tav tm="0">
                                          <p:val>
                                            <p:strVal val="#ppt_x"/>
                                          </p:val>
                                        </p:tav>
                                        <p:tav tm="100000">
                                          <p:val>
                                            <p:strVal val="#ppt_x"/>
                                          </p:val>
                                        </p:tav>
                                      </p:tavLst>
                                    </p:anim>
                                    <p:anim calcmode="lin" valueType="num">
                                      <p:cBhvr additive="base">
                                        <p:cTn id="49" dur="500" fill="hold"/>
                                        <p:tgtEl>
                                          <p:spTgt spid="26637"/>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26639"/>
                                        </p:tgtEl>
                                        <p:attrNameLst>
                                          <p:attrName>style.visibility</p:attrName>
                                        </p:attrNameLst>
                                      </p:cBhvr>
                                      <p:to>
                                        <p:strVal val="visible"/>
                                      </p:to>
                                    </p:set>
                                    <p:anim calcmode="lin" valueType="num">
                                      <p:cBhvr additive="base">
                                        <p:cTn id="54" dur="500" fill="hold"/>
                                        <p:tgtEl>
                                          <p:spTgt spid="26639"/>
                                        </p:tgtEl>
                                        <p:attrNameLst>
                                          <p:attrName>ppt_x</p:attrName>
                                        </p:attrNameLst>
                                      </p:cBhvr>
                                      <p:tavLst>
                                        <p:tav tm="0">
                                          <p:val>
                                            <p:strVal val="#ppt_x"/>
                                          </p:val>
                                        </p:tav>
                                        <p:tav tm="100000">
                                          <p:val>
                                            <p:strVal val="#ppt_x"/>
                                          </p:val>
                                        </p:tav>
                                      </p:tavLst>
                                    </p:anim>
                                    <p:anim calcmode="lin" valueType="num">
                                      <p:cBhvr additive="base">
                                        <p:cTn id="55" dur="500" fill="hold"/>
                                        <p:tgtEl>
                                          <p:spTgt spid="26639"/>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29"/>
                                        </p:tgtEl>
                                        <p:attrNameLst>
                                          <p:attrName>style.visibility</p:attrName>
                                        </p:attrNameLst>
                                      </p:cBhvr>
                                      <p:to>
                                        <p:strVal val="visible"/>
                                      </p:to>
                                    </p:set>
                                    <p:anim calcmode="lin" valueType="num">
                                      <p:cBhvr additive="base">
                                        <p:cTn id="60" dur="500" fill="hold"/>
                                        <p:tgtEl>
                                          <p:spTgt spid="29"/>
                                        </p:tgtEl>
                                        <p:attrNameLst>
                                          <p:attrName>ppt_x</p:attrName>
                                        </p:attrNameLst>
                                      </p:cBhvr>
                                      <p:tavLst>
                                        <p:tav tm="0">
                                          <p:val>
                                            <p:strVal val="#ppt_x"/>
                                          </p:val>
                                        </p:tav>
                                        <p:tav tm="100000">
                                          <p:val>
                                            <p:strVal val="#ppt_x"/>
                                          </p:val>
                                        </p:tav>
                                      </p:tavLst>
                                    </p:anim>
                                    <p:anim calcmode="lin" valueType="num">
                                      <p:cBhvr additive="base">
                                        <p:cTn id="61"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additive="base">
                                        <p:cTn id="66" dur="500" fill="hold"/>
                                        <p:tgtEl>
                                          <p:spTgt spid="30"/>
                                        </p:tgtEl>
                                        <p:attrNameLst>
                                          <p:attrName>ppt_x</p:attrName>
                                        </p:attrNameLst>
                                      </p:cBhvr>
                                      <p:tavLst>
                                        <p:tav tm="0">
                                          <p:val>
                                            <p:strVal val="#ppt_x"/>
                                          </p:val>
                                        </p:tav>
                                        <p:tav tm="100000">
                                          <p:val>
                                            <p:strVal val="#ppt_x"/>
                                          </p:val>
                                        </p:tav>
                                      </p:tavLst>
                                    </p:anim>
                                    <p:anim calcmode="lin" valueType="num">
                                      <p:cBhvr additive="base">
                                        <p:cTn id="6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blinds(horizontal)">
                                      <p:cBhvr>
                                        <p:cTn id="7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6" grpId="0"/>
      <p:bldP spid="26633" grpId="0"/>
      <p:bldP spid="26634" grpId="0"/>
      <p:bldP spid="26635" grpId="0"/>
      <p:bldP spid="26636" grpId="0"/>
      <p:bldP spid="26637" grpId="0"/>
      <p:bldP spid="26638" grpId="0"/>
      <p:bldP spid="26639" grpId="0"/>
      <p:bldP spid="29" grpId="0"/>
      <p:bldP spid="30" grpId="0"/>
      <p:bldP spid="3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4"/>
          <p:cNvSpPr txBox="1"/>
          <p:nvPr/>
        </p:nvSpPr>
        <p:spPr>
          <a:xfrm>
            <a:off x="627550" y="3640745"/>
            <a:ext cx="10672796" cy="1323439"/>
          </a:xfrm>
          <a:prstGeom prst="rect">
            <a:avLst/>
          </a:prstGeom>
          <a:noFill/>
          <a:ln w="31750" cap="flat" cmpd="sng">
            <a:noFill/>
            <a:prstDash val="dashDot"/>
            <a:miter/>
            <a:headEnd type="none" w="med" len="med"/>
            <a:tailEnd type="none" w="med" len="med"/>
          </a:ln>
        </p:spPr>
        <p:txBody>
          <a:bodyPr wrap="square">
            <a:spAutoFit/>
          </a:bodyPr>
          <a:lstStyle/>
          <a:p>
            <a:pPr>
              <a:lnSpc>
                <a:spcPct val="125000"/>
              </a:lnSpc>
            </a:pPr>
            <a:r>
              <a:rPr lang="zh-CN" altLang="en-US" sz="3200" b="1" dirty="0" smtClean="0">
                <a:latin typeface="华文楷体" panose="02010600040101010101" pitchFamily="2" charset="-122"/>
                <a:ea typeface="华文楷体" panose="02010600040101010101" pitchFamily="2" charset="-122"/>
              </a:rPr>
              <a:t>③</a:t>
            </a:r>
            <a:r>
              <a:rPr lang="zh-CN" altLang="en-US" sz="3200" b="1" dirty="0" smtClean="0">
                <a:latin typeface="黑体" panose="02010609060101010101" pitchFamily="49" charset="-122"/>
                <a:ea typeface="黑体" panose="02010609060101010101" pitchFamily="49" charset="-122"/>
              </a:rPr>
              <a:t>对</a:t>
            </a:r>
            <a:r>
              <a:rPr lang="zh-CN" altLang="en-US" sz="3200" b="1" dirty="0">
                <a:latin typeface="黑体" panose="02010609060101010101" pitchFamily="49" charset="-122"/>
                <a:ea typeface="黑体" panose="02010609060101010101" pitchFamily="49" charset="-122"/>
              </a:rPr>
              <a:t>民族关系</a:t>
            </a:r>
            <a:r>
              <a:rPr lang="zh-CN" altLang="en-US" sz="3200" b="1" dirty="0" smtClean="0">
                <a:latin typeface="黑体" panose="02010609060101010101" pitchFamily="49" charset="-122"/>
                <a:ea typeface="黑体" panose="02010609060101010101" pitchFamily="49" charset="-122"/>
              </a:rPr>
              <a:t>：</a:t>
            </a:r>
            <a:endParaRPr lang="en-US" altLang="zh-CN" sz="3200" b="1" dirty="0" smtClean="0">
              <a:latin typeface="黑体" panose="02010609060101010101" pitchFamily="49" charset="-122"/>
              <a:ea typeface="黑体" panose="02010609060101010101" pitchFamily="49" charset="-122"/>
            </a:endParaRPr>
          </a:p>
          <a:p>
            <a:pPr>
              <a:lnSpc>
                <a:spcPct val="125000"/>
              </a:lnSpc>
            </a:pPr>
            <a:r>
              <a:rPr lang="zh-CN" altLang="en-US" sz="3200" b="1" dirty="0" smtClean="0">
                <a:latin typeface="黑体" panose="02010609060101010101" pitchFamily="49" charset="-122"/>
                <a:ea typeface="黑体" panose="02010609060101010101" pitchFamily="49" charset="-122"/>
              </a:rPr>
              <a:t>    有利于</a:t>
            </a:r>
            <a:r>
              <a:rPr lang="zh-CN" altLang="en-US" sz="3200" b="1" dirty="0" smtClean="0">
                <a:solidFill>
                  <a:srgbClr val="FF0000"/>
                </a:solidFill>
                <a:latin typeface="黑体" panose="02010609060101010101" pitchFamily="49" charset="-122"/>
                <a:ea typeface="黑体" panose="02010609060101010101" pitchFamily="49" charset="-122"/>
              </a:rPr>
              <a:t>胡汉民族文化</a:t>
            </a:r>
            <a:r>
              <a:rPr lang="zh-CN" altLang="en-US" sz="3200" b="1" dirty="0">
                <a:solidFill>
                  <a:srgbClr val="FF0000"/>
                </a:solidFill>
                <a:latin typeface="黑体" panose="02010609060101010101" pitchFamily="49" charset="-122"/>
                <a:ea typeface="黑体" panose="02010609060101010101" pitchFamily="49" charset="-122"/>
              </a:rPr>
              <a:t>的融合</a:t>
            </a:r>
            <a:r>
              <a:rPr lang="zh-CN" altLang="en-US" sz="3200" b="1" dirty="0" smtClean="0">
                <a:latin typeface="黑体" panose="02010609060101010101" pitchFamily="49" charset="-122"/>
                <a:ea typeface="黑体" panose="02010609060101010101" pitchFamily="49" charset="-122"/>
              </a:rPr>
              <a:t>，使</a:t>
            </a:r>
            <a:r>
              <a:rPr lang="zh-CN" altLang="en-US" sz="3200" b="1" dirty="0" smtClean="0">
                <a:solidFill>
                  <a:srgbClr val="FF0000"/>
                </a:solidFill>
                <a:latin typeface="黑体" panose="02010609060101010101" pitchFamily="49" charset="-122"/>
                <a:ea typeface="黑体" panose="02010609060101010101" pitchFamily="49" charset="-122"/>
              </a:rPr>
              <a:t>中华</a:t>
            </a:r>
            <a:r>
              <a:rPr lang="zh-CN" altLang="en-US" sz="3200" b="1" dirty="0">
                <a:solidFill>
                  <a:srgbClr val="FF0000"/>
                </a:solidFill>
                <a:latin typeface="黑体" panose="02010609060101010101" pitchFamily="49" charset="-122"/>
                <a:ea typeface="黑体" panose="02010609060101010101" pitchFamily="49" charset="-122"/>
              </a:rPr>
              <a:t>文明</a:t>
            </a:r>
            <a:r>
              <a:rPr lang="zh-CN" altLang="en-US" sz="3200" b="1" dirty="0">
                <a:latin typeface="黑体" panose="02010609060101010101" pitchFamily="49" charset="-122"/>
                <a:ea typeface="黑体" panose="02010609060101010101" pitchFamily="49" charset="-122"/>
              </a:rPr>
              <a:t>进一步发展。</a:t>
            </a:r>
            <a:endParaRPr lang="zh-CN" altLang="en-US" sz="3200" b="1" dirty="0">
              <a:latin typeface="黑体" panose="02010609060101010101" pitchFamily="49" charset="-122"/>
              <a:ea typeface="黑体" panose="02010609060101010101" pitchFamily="49" charset="-122"/>
            </a:endParaRPr>
          </a:p>
        </p:txBody>
      </p:sp>
      <p:sp>
        <p:nvSpPr>
          <p:cNvPr id="3" name="Text Box 2"/>
          <p:cNvSpPr txBox="1"/>
          <p:nvPr/>
        </p:nvSpPr>
        <p:spPr>
          <a:xfrm>
            <a:off x="627550" y="409092"/>
            <a:ext cx="4654133" cy="584775"/>
          </a:xfrm>
          <a:prstGeom prst="rect">
            <a:avLst/>
          </a:prstGeom>
          <a:noFill/>
          <a:ln w="31750" cap="flat" cmpd="sng">
            <a:noFill/>
            <a:prstDash val="dashDot"/>
            <a:miter/>
            <a:headEnd type="none" w="med" len="med"/>
            <a:tailEnd type="none" w="med" len="med"/>
          </a:ln>
        </p:spPr>
        <p:txBody>
          <a:bodyPr wrap="square">
            <a:spAutoFit/>
          </a:bodyPr>
          <a:lstStyle/>
          <a:p>
            <a:pPr>
              <a:spcBef>
                <a:spcPct val="50000"/>
              </a:spcBef>
            </a:pPr>
            <a:r>
              <a:rPr lang="zh-CN" altLang="en-US" sz="3200" b="1" dirty="0" smtClean="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a:t>
            </a:r>
            <a:r>
              <a:rPr lang="en-US" altLang="zh-CN" sz="3200" b="1" dirty="0" smtClean="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4</a:t>
            </a:r>
            <a:r>
              <a:rPr lang="zh-CN" altLang="en-US" sz="3200" b="1" dirty="0" smtClean="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）迁都意义：</a:t>
            </a:r>
            <a:r>
              <a:rPr lang="en-US" altLang="zh-CN" sz="3200" b="1" dirty="0" smtClean="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P30</a:t>
            </a:r>
            <a:r>
              <a:rPr lang="zh-CN" altLang="en-US" sz="3200" b="1" dirty="0" smtClean="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rPr>
              <a:t>页</a:t>
            </a:r>
            <a:endParaRPr lang="zh-CN" altLang="en-US" sz="3200" b="1" dirty="0">
              <a:solidFill>
                <a:srgbClr val="FF0000"/>
              </a:solidFill>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4" name="矩形 3"/>
          <p:cNvSpPr/>
          <p:nvPr/>
        </p:nvSpPr>
        <p:spPr>
          <a:xfrm>
            <a:off x="749071" y="993867"/>
            <a:ext cx="9663223" cy="1323439"/>
          </a:xfrm>
          <a:prstGeom prst="rect">
            <a:avLst/>
          </a:prstGeom>
        </p:spPr>
        <p:txBody>
          <a:bodyPr wrap="none">
            <a:spAutoFit/>
          </a:bodyPr>
          <a:lstStyle/>
          <a:p>
            <a:pPr>
              <a:lnSpc>
                <a:spcPct val="125000"/>
              </a:lnSpc>
            </a:pPr>
            <a:r>
              <a:rPr lang="zh-CN" altLang="en-US" sz="3200" b="1" dirty="0" smtClean="0">
                <a:latin typeface="华文楷体" panose="02010600040101010101" pitchFamily="2" charset="-122"/>
                <a:ea typeface="华文楷体" panose="02010600040101010101" pitchFamily="2" charset="-122"/>
              </a:rPr>
              <a:t>①</a:t>
            </a:r>
            <a:r>
              <a:rPr lang="zh-CN" altLang="en-US" sz="3200" b="1" dirty="0" smtClean="0">
                <a:latin typeface="黑体" panose="02010609060101010101" pitchFamily="49" charset="-122"/>
                <a:ea typeface="黑体" panose="02010609060101010101" pitchFamily="49" charset="-122"/>
              </a:rPr>
              <a:t>对</a:t>
            </a:r>
            <a:r>
              <a:rPr lang="zh-CN" altLang="en-US" sz="3200" b="1" dirty="0">
                <a:latin typeface="黑体" panose="02010609060101010101" pitchFamily="49" charset="-122"/>
                <a:ea typeface="黑体" panose="02010609060101010101" pitchFamily="49" charset="-122"/>
              </a:rPr>
              <a:t>改革</a:t>
            </a:r>
            <a:r>
              <a:rPr lang="zh-CN" altLang="en-US" sz="3200" b="1" dirty="0" smtClean="0">
                <a:latin typeface="黑体" panose="02010609060101010101" pitchFamily="49" charset="-122"/>
                <a:ea typeface="黑体" panose="02010609060101010101" pitchFamily="49" charset="-122"/>
              </a:rPr>
              <a:t>：</a:t>
            </a:r>
            <a:endParaRPr lang="en-US" altLang="zh-CN" sz="3200" b="1" dirty="0" smtClean="0">
              <a:latin typeface="黑体" panose="02010609060101010101" pitchFamily="49" charset="-122"/>
              <a:ea typeface="黑体" panose="02010609060101010101" pitchFamily="49" charset="-122"/>
            </a:endParaRPr>
          </a:p>
          <a:p>
            <a:pPr>
              <a:lnSpc>
                <a:spcPct val="125000"/>
              </a:lnSpc>
            </a:pPr>
            <a:r>
              <a:rPr lang="zh-CN" altLang="en-US" sz="3200" b="1" dirty="0" smtClean="0">
                <a:latin typeface="黑体" panose="02010609060101010101" pitchFamily="49" charset="-122"/>
                <a:ea typeface="黑体" panose="02010609060101010101" pitchFamily="49" charset="-122"/>
              </a:rPr>
              <a:t>    打击</a:t>
            </a:r>
            <a:r>
              <a:rPr lang="zh-CN" altLang="en-US" sz="3200" b="1" dirty="0">
                <a:latin typeface="黑体" panose="02010609060101010101" pitchFamily="49" charset="-122"/>
                <a:ea typeface="黑体" panose="02010609060101010101" pitchFamily="49" charset="-122"/>
              </a:rPr>
              <a:t>了</a:t>
            </a:r>
            <a:r>
              <a:rPr lang="zh-CN" altLang="en-US" sz="3200" b="1" dirty="0">
                <a:solidFill>
                  <a:srgbClr val="FF0000"/>
                </a:solidFill>
                <a:latin typeface="黑体" panose="02010609060101010101" pitchFamily="49" charset="-122"/>
                <a:ea typeface="黑体" panose="02010609060101010101" pitchFamily="49" charset="-122"/>
              </a:rPr>
              <a:t>保守势力</a:t>
            </a:r>
            <a:r>
              <a:rPr lang="zh-CN" altLang="en-US" sz="3200" b="1" dirty="0" smtClean="0">
                <a:latin typeface="黑体" panose="02010609060101010101" pitchFamily="49" charset="-122"/>
                <a:ea typeface="黑体" panose="02010609060101010101" pitchFamily="49" charset="-122"/>
              </a:rPr>
              <a:t>，保证改革</a:t>
            </a:r>
            <a:r>
              <a:rPr lang="zh-CN" altLang="en-US" sz="3200" b="1" dirty="0">
                <a:latin typeface="黑体" panose="02010609060101010101" pitchFamily="49" charset="-122"/>
                <a:ea typeface="黑体" panose="02010609060101010101" pitchFamily="49" charset="-122"/>
              </a:rPr>
              <a:t>的</a:t>
            </a:r>
            <a:r>
              <a:rPr lang="zh-CN" altLang="en-US" sz="3200" b="1" dirty="0">
                <a:solidFill>
                  <a:srgbClr val="FF0000"/>
                </a:solidFill>
                <a:latin typeface="黑体" panose="02010609060101010101" pitchFamily="49" charset="-122"/>
                <a:ea typeface="黑体" panose="02010609060101010101" pitchFamily="49" charset="-122"/>
              </a:rPr>
              <a:t>深入</a:t>
            </a:r>
            <a:r>
              <a:rPr lang="zh-CN" altLang="en-US" sz="3200" b="1" dirty="0">
                <a:latin typeface="黑体" panose="02010609060101010101" pitchFamily="49" charset="-122"/>
                <a:ea typeface="黑体" panose="02010609060101010101" pitchFamily="49" charset="-122"/>
              </a:rPr>
              <a:t>，加速</a:t>
            </a:r>
            <a:r>
              <a:rPr lang="zh-CN" altLang="en-US" sz="3200" b="1" dirty="0">
                <a:solidFill>
                  <a:srgbClr val="FF0000"/>
                </a:solidFill>
                <a:latin typeface="黑体" panose="02010609060101010101" pitchFamily="49" charset="-122"/>
                <a:ea typeface="黑体" panose="02010609060101010101" pitchFamily="49" charset="-122"/>
              </a:rPr>
              <a:t>汉化</a:t>
            </a:r>
            <a:r>
              <a:rPr lang="zh-CN" altLang="en-US" sz="3200" b="1" dirty="0">
                <a:latin typeface="黑体" panose="02010609060101010101" pitchFamily="49" charset="-122"/>
                <a:ea typeface="黑体" panose="02010609060101010101" pitchFamily="49" charset="-122"/>
              </a:rPr>
              <a:t>。</a:t>
            </a:r>
            <a:endParaRPr lang="zh-CN" altLang="en-US" sz="3200" b="1" dirty="0">
              <a:latin typeface="黑体" panose="02010609060101010101" pitchFamily="49" charset="-122"/>
              <a:ea typeface="黑体" panose="02010609060101010101" pitchFamily="49" charset="-122"/>
            </a:endParaRPr>
          </a:p>
        </p:txBody>
      </p:sp>
      <p:sp>
        <p:nvSpPr>
          <p:cNvPr id="5" name="矩形 4"/>
          <p:cNvSpPr/>
          <p:nvPr/>
        </p:nvSpPr>
        <p:spPr>
          <a:xfrm>
            <a:off x="627550" y="2317306"/>
            <a:ext cx="10487166" cy="1323439"/>
          </a:xfrm>
          <a:prstGeom prst="rect">
            <a:avLst/>
          </a:prstGeom>
        </p:spPr>
        <p:txBody>
          <a:bodyPr wrap="none">
            <a:spAutoFit/>
          </a:bodyPr>
          <a:lstStyle/>
          <a:p>
            <a:pPr>
              <a:lnSpc>
                <a:spcPct val="125000"/>
              </a:lnSpc>
            </a:pPr>
            <a:r>
              <a:rPr lang="zh-CN" altLang="en-US" sz="3200" b="1" dirty="0">
                <a:latin typeface="华文楷体" panose="02010600040101010101" pitchFamily="2" charset="-122"/>
                <a:ea typeface="华文楷体" panose="02010600040101010101" pitchFamily="2" charset="-122"/>
              </a:rPr>
              <a:t>②</a:t>
            </a:r>
            <a:r>
              <a:rPr lang="zh-CN" altLang="en-US" sz="3200" b="1" dirty="0">
                <a:latin typeface="黑体" panose="02010609060101010101" pitchFamily="49" charset="-122"/>
                <a:ea typeface="黑体" panose="02010609060101010101" pitchFamily="49" charset="-122"/>
              </a:rPr>
              <a:t>对洛阳</a:t>
            </a:r>
            <a:r>
              <a:rPr lang="zh-CN" altLang="en-US" sz="3200" b="1" dirty="0" smtClean="0">
                <a:latin typeface="黑体" panose="02010609060101010101" pitchFamily="49" charset="-122"/>
                <a:ea typeface="黑体" panose="02010609060101010101" pitchFamily="49" charset="-122"/>
              </a:rPr>
              <a:t>：</a:t>
            </a:r>
            <a:endParaRPr lang="en-US" altLang="zh-CN" sz="3200" b="1" dirty="0" smtClean="0">
              <a:latin typeface="黑体" panose="02010609060101010101" pitchFamily="49" charset="-122"/>
              <a:ea typeface="黑体" panose="02010609060101010101" pitchFamily="49" charset="-122"/>
            </a:endParaRPr>
          </a:p>
          <a:p>
            <a:pPr>
              <a:lnSpc>
                <a:spcPct val="125000"/>
              </a:lnSpc>
            </a:pPr>
            <a:r>
              <a:rPr lang="zh-CN" altLang="en-US" sz="3200" b="1" dirty="0" smtClean="0">
                <a:latin typeface="黑体" panose="02010609060101010101" pitchFamily="49" charset="-122"/>
                <a:ea typeface="黑体" panose="02010609060101010101" pitchFamily="49" charset="-122"/>
              </a:rPr>
              <a:t>    成为</a:t>
            </a:r>
            <a:r>
              <a:rPr lang="zh-CN" altLang="en-US" sz="3200" b="1" dirty="0" smtClean="0">
                <a:solidFill>
                  <a:srgbClr val="FF0000"/>
                </a:solidFill>
                <a:latin typeface="黑体" panose="02010609060101010101" pitchFamily="49" charset="-122"/>
                <a:ea typeface="黑体" panose="02010609060101010101" pitchFamily="49" charset="-122"/>
              </a:rPr>
              <a:t>政治经济中心</a:t>
            </a:r>
            <a:r>
              <a:rPr lang="zh-CN" altLang="en-US" sz="3200" b="1" dirty="0">
                <a:latin typeface="黑体" panose="02010609060101010101" pitchFamily="49" charset="-122"/>
                <a:ea typeface="黑体" panose="02010609060101010101" pitchFamily="49" charset="-122"/>
              </a:rPr>
              <a:t>；</a:t>
            </a:r>
            <a:r>
              <a:rPr lang="zh-CN" altLang="en-US" sz="3200" b="1" dirty="0" smtClean="0">
                <a:latin typeface="黑体" panose="02010609060101010101" pitchFamily="49" charset="-122"/>
                <a:ea typeface="黑体" panose="02010609060101010101" pitchFamily="49" charset="-122"/>
              </a:rPr>
              <a:t>城市规划和布局</a:t>
            </a:r>
            <a:r>
              <a:rPr lang="zh-CN" altLang="en-US" sz="3200" b="1" dirty="0" smtClean="0">
                <a:solidFill>
                  <a:srgbClr val="FF0000"/>
                </a:solidFill>
                <a:latin typeface="黑体" panose="02010609060101010101" pitchFamily="49" charset="-122"/>
                <a:ea typeface="黑体" panose="02010609060101010101" pitchFamily="49" charset="-122"/>
              </a:rPr>
              <a:t>对后世影响</a:t>
            </a:r>
            <a:r>
              <a:rPr lang="zh-CN" altLang="en-US" sz="3200" b="1" dirty="0">
                <a:solidFill>
                  <a:srgbClr val="FF0000"/>
                </a:solidFill>
                <a:latin typeface="黑体" panose="02010609060101010101" pitchFamily="49" charset="-122"/>
                <a:ea typeface="黑体" panose="02010609060101010101" pitchFamily="49" charset="-122"/>
              </a:rPr>
              <a:t>大</a:t>
            </a:r>
            <a:r>
              <a:rPr lang="zh-CN" altLang="en-US" sz="3200" b="1" dirty="0">
                <a:latin typeface="黑体" panose="02010609060101010101" pitchFamily="49" charset="-122"/>
                <a:ea typeface="黑体" panose="02010609060101010101" pitchFamily="49" charset="-122"/>
              </a:rPr>
              <a:t>。</a:t>
            </a:r>
            <a:endParaRPr lang="zh-CN" altLang="en-US" sz="3200" b="1" dirty="0">
              <a:latin typeface="黑体" panose="02010609060101010101" pitchFamily="49" charset="-122"/>
              <a:ea typeface="黑体" panose="02010609060101010101" pitchFamily="49"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554"/>
    </mc:Choice>
    <mc:Fallback>
      <p:transition spd="slow" advTm="385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additive="base">
                                        <p:cTn id="19"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19041" y="301908"/>
            <a:ext cx="7768733" cy="665197"/>
            <a:chOff x="875844" y="2777935"/>
            <a:chExt cx="7768733" cy="665197"/>
          </a:xfrm>
        </p:grpSpPr>
        <p:sp>
          <p:nvSpPr>
            <p:cNvPr id="3" name="矩形 2"/>
            <p:cNvSpPr/>
            <p:nvPr/>
          </p:nvSpPr>
          <p:spPr>
            <a:xfrm>
              <a:off x="1541041" y="2813696"/>
              <a:ext cx="7103536" cy="584775"/>
            </a:xfrm>
            <a:prstGeom prst="rect">
              <a:avLst/>
            </a:prstGeom>
            <a:noFill/>
            <a:ln w="12700" cmpd="sng">
              <a:noFill/>
              <a:prstDash val="solid"/>
            </a:ln>
          </p:spPr>
          <p:txBody>
            <a:bodyPr wrap="square">
              <a:spAutoFit/>
            </a:bodyPr>
            <a:lstStyle/>
            <a:p>
              <a:pPr fontAlgn="base"/>
              <a:r>
                <a:rPr lang="zh-CN" altLang="en-US" sz="3200" b="1" strike="noStrike" noProof="1" smtClean="0">
                  <a:effectLst>
                    <a:outerShdw blurRad="38100" dist="38100" dir="2700000">
                      <a:srgbClr val="C0C0C0"/>
                    </a:outerShdw>
                  </a:effectLst>
                  <a:latin typeface="黑体" panose="02010609060101010101" pitchFamily="49" charset="-122"/>
                  <a:ea typeface="黑体" panose="02010609060101010101" pitchFamily="49" charset="-122"/>
                </a:rPr>
                <a:t>文化风俗：移风易俗，实行汉制</a:t>
              </a:r>
              <a:endParaRPr lang="zh-CN" altLang="en-US" sz="3200" b="1" strike="noStrike"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4" name="椭圆 3"/>
            <p:cNvSpPr/>
            <p:nvPr/>
          </p:nvSpPr>
          <p:spPr>
            <a:xfrm>
              <a:off x="875844" y="2777935"/>
              <a:ext cx="665197" cy="665197"/>
            </a:xfrm>
            <a:prstGeom prst="ellips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smtClean="0">
                  <a:solidFill>
                    <a:schemeClr val="bg1"/>
                  </a:solidFill>
                </a:rPr>
                <a:t>6</a:t>
              </a:r>
              <a:endParaRPr lang="zh-CN" altLang="en-US" sz="4000" dirty="0">
                <a:solidFill>
                  <a:schemeClr val="bg1"/>
                </a:solidFill>
              </a:endParaRPr>
            </a:p>
          </p:txBody>
        </p:sp>
      </p:grpSp>
      <p:sp>
        <p:nvSpPr>
          <p:cNvPr id="5" name="Text Box 5"/>
          <p:cNvSpPr txBox="1"/>
          <p:nvPr/>
        </p:nvSpPr>
        <p:spPr>
          <a:xfrm>
            <a:off x="223634" y="1002866"/>
            <a:ext cx="3124200" cy="584775"/>
          </a:xfrm>
          <a:prstGeom prst="rect">
            <a:avLst/>
          </a:prstGeom>
          <a:noFill/>
          <a:ln w="9525">
            <a:noFill/>
          </a:ln>
        </p:spPr>
        <p:txBody>
          <a:bodyPr>
            <a:spAutoFit/>
          </a:bodyPr>
          <a:lstStyle/>
          <a:p>
            <a:pPr>
              <a:spcBef>
                <a:spcPct val="50000"/>
              </a:spcBef>
            </a:pPr>
            <a:r>
              <a:rPr lang="zh-CN" altLang="en-US" sz="3200" b="1" dirty="0">
                <a:solidFill>
                  <a:srgbClr val="1D41D5"/>
                </a:solidFill>
                <a:latin typeface="宋体" panose="02010600030101010101" pitchFamily="2" charset="-122"/>
                <a:ea typeface="宋体" panose="02010600030101010101" pitchFamily="2" charset="-122"/>
                <a:cs typeface="宋体" panose="02010600030101010101" pitchFamily="2" charset="-122"/>
              </a:rPr>
              <a:t>（</a:t>
            </a:r>
            <a:r>
              <a:rPr lang="en-US" altLang="zh-CN" sz="3200" b="1" dirty="0">
                <a:solidFill>
                  <a:srgbClr val="1D41D5"/>
                </a:solidFill>
                <a:latin typeface="宋体" panose="02010600030101010101" pitchFamily="2" charset="-122"/>
                <a:ea typeface="宋体" panose="02010600030101010101" pitchFamily="2" charset="-122"/>
                <a:cs typeface="宋体" panose="02010600030101010101" pitchFamily="2" charset="-122"/>
              </a:rPr>
              <a:t>1</a:t>
            </a:r>
            <a:r>
              <a:rPr lang="zh-CN" altLang="en-US" sz="3200" b="1" dirty="0">
                <a:solidFill>
                  <a:srgbClr val="1D41D5"/>
                </a:solidFill>
                <a:latin typeface="宋体" panose="02010600030101010101" pitchFamily="2" charset="-122"/>
                <a:ea typeface="宋体" panose="02010600030101010101" pitchFamily="2" charset="-122"/>
                <a:cs typeface="宋体" panose="02010600030101010101" pitchFamily="2" charset="-122"/>
              </a:rPr>
              <a:t>）内容：</a:t>
            </a:r>
            <a:endParaRPr lang="zh-CN" altLang="en-US" sz="3200" b="1" dirty="0">
              <a:solidFill>
                <a:srgbClr val="1D41D5"/>
              </a:solidFill>
              <a:latin typeface="宋体" panose="02010600030101010101" pitchFamily="2" charset="-122"/>
              <a:ea typeface="宋体" panose="02010600030101010101" pitchFamily="2" charset="-122"/>
              <a:cs typeface="宋体" panose="02010600030101010101" pitchFamily="2" charset="-122"/>
            </a:endParaRPr>
          </a:p>
        </p:txBody>
      </p:sp>
      <p:sp>
        <p:nvSpPr>
          <p:cNvPr id="6" name="Text Box 7"/>
          <p:cNvSpPr txBox="1"/>
          <p:nvPr/>
        </p:nvSpPr>
        <p:spPr>
          <a:xfrm>
            <a:off x="2453345" y="970635"/>
            <a:ext cx="6934200" cy="1175706"/>
          </a:xfrm>
          <a:prstGeom prst="rect">
            <a:avLst/>
          </a:prstGeom>
          <a:noFill/>
          <a:ln w="9525">
            <a:noFill/>
          </a:ln>
        </p:spPr>
        <p:txBody>
          <a:bodyPr>
            <a:spAutoFit/>
          </a:bodyPr>
          <a:lstStyle/>
          <a:p>
            <a:pPr>
              <a:spcBef>
                <a:spcPct val="20000"/>
              </a:spcBef>
            </a:pPr>
            <a:r>
              <a:rPr lang="en-US" altLang="zh-CN"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a.</a:t>
            </a:r>
            <a:r>
              <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穿汉服</a:t>
            </a:r>
            <a:r>
              <a:rPr lang="zh-CN" altLang="en-US" sz="3200" b="1" dirty="0" smtClean="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、改</a:t>
            </a:r>
            <a:r>
              <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汉姓、通汉婚</a:t>
            </a:r>
            <a:r>
              <a:rPr lang="zh-CN" altLang="en-US" sz="3200" b="1" dirty="0">
                <a:solidFill>
                  <a:srgbClr val="1D41D5"/>
                </a:solidFill>
                <a:effectLst>
                  <a:outerShdw blurRad="38100" dist="38100" dir="2700000">
                    <a:srgbClr val="C0C0C0"/>
                  </a:outerShdw>
                </a:effectLst>
                <a:latin typeface="宋体" panose="02010600030101010101" pitchFamily="2" charset="-122"/>
                <a:cs typeface="宋体" panose="02010600030101010101" pitchFamily="2" charset="-122"/>
              </a:rPr>
              <a:t>、讲</a:t>
            </a:r>
            <a:r>
              <a:rPr lang="zh-CN" altLang="en-US" sz="3200" b="1" dirty="0" smtClean="0">
                <a:solidFill>
                  <a:srgbClr val="1D41D5"/>
                </a:solidFill>
                <a:effectLst>
                  <a:outerShdw blurRad="38100" dist="38100" dir="2700000">
                    <a:srgbClr val="C0C0C0"/>
                  </a:outerShdw>
                </a:effectLst>
                <a:latin typeface="宋体" panose="02010600030101010101" pitchFamily="2" charset="-122"/>
                <a:cs typeface="宋体" panose="02010600030101010101" pitchFamily="2" charset="-122"/>
              </a:rPr>
              <a:t>汉语、</a:t>
            </a:r>
            <a:endPar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endParaRPr>
          </a:p>
          <a:p>
            <a:pPr>
              <a:spcBef>
                <a:spcPct val="20000"/>
              </a:spcBef>
            </a:pPr>
            <a:r>
              <a:rPr lang="en-US" altLang="zh-CN"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b.</a:t>
            </a:r>
            <a:r>
              <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废鲜卑旧制，行汉制 </a:t>
            </a:r>
            <a:endPar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endParaRPr>
          </a:p>
        </p:txBody>
      </p:sp>
      <p:sp>
        <p:nvSpPr>
          <p:cNvPr id="7" name="矩形 17"/>
          <p:cNvSpPr>
            <a:spLocks noChangeArrowheads="1"/>
          </p:cNvSpPr>
          <p:nvPr/>
        </p:nvSpPr>
        <p:spPr bwMode="auto">
          <a:xfrm>
            <a:off x="1481967" y="3621689"/>
            <a:ext cx="9473669" cy="77903"/>
          </a:xfrm>
          <a:prstGeom prst="rect">
            <a:avLst/>
          </a:prstGeom>
          <a:solidFill>
            <a:schemeClr val="bg1">
              <a:lumMod val="65000"/>
            </a:schemeClr>
          </a:solidFill>
          <a:ln>
            <a:noFill/>
          </a:ln>
        </p:spPr>
        <p:txBody>
          <a:bodyPr lIns="68580" tIns="34290" rIns="68580" bIns="34290" anchor="ctr"/>
          <a:lstStyle/>
          <a:p>
            <a:pPr algn="ctr" defTabSz="685165">
              <a:defRPr/>
            </a:pPr>
            <a:endParaRPr lang="en-US" sz="1500" dirty="0">
              <a:solidFill>
                <a:prstClr val="black"/>
              </a:solidFill>
              <a:latin typeface="微软雅黑" panose="020B0503020204020204" pitchFamily="34" charset="-122"/>
              <a:ea typeface="微软雅黑" panose="020B0503020204020204" pitchFamily="34" charset="-122"/>
            </a:endParaRPr>
          </a:p>
        </p:txBody>
      </p:sp>
      <p:pic>
        <p:nvPicPr>
          <p:cNvPr id="8" name="Picture 6" descr="20068298015486"/>
          <p:cNvPicPr>
            <a:picLocks noChangeAspect="1" noChangeArrowheads="1"/>
          </p:cNvPicPr>
          <p:nvPr/>
        </p:nvPicPr>
        <p:blipFill>
          <a:blip r:embed="rId1" cstate="print">
            <a:clrChange>
              <a:clrFrom>
                <a:srgbClr val="46789D"/>
              </a:clrFrom>
              <a:clrTo>
                <a:srgbClr val="46789D">
                  <a:alpha val="0"/>
                </a:srgbClr>
              </a:clrTo>
            </a:clrChange>
            <a:extLst>
              <a:ext uri="{28A0092B-C50C-407E-A947-70E740481C1C}">
                <a14:useLocalDpi xmlns:a14="http://schemas.microsoft.com/office/drawing/2010/main" val="0"/>
              </a:ext>
            </a:extLst>
          </a:blip>
          <a:srcRect/>
          <a:stretch>
            <a:fillRect/>
          </a:stretch>
        </p:blipFill>
        <p:spPr bwMode="auto">
          <a:xfrm>
            <a:off x="954679" y="3892847"/>
            <a:ext cx="1517333" cy="1534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descr="20041423513426090"/>
          <p:cNvPicPr>
            <a:picLocks noChangeAspect="1" noChangeArrowheads="1"/>
          </p:cNvPicPr>
          <p:nvPr/>
        </p:nvPicPr>
        <p:blipFill>
          <a:blip r:embed="rId2" cstate="print">
            <a:clrChange>
              <a:clrFrom>
                <a:srgbClr val="F8F8F8"/>
              </a:clrFrom>
              <a:clrTo>
                <a:srgbClr val="F8F8F8">
                  <a:alpha val="0"/>
                </a:srgbClr>
              </a:clrTo>
            </a:clrChange>
            <a:extLst>
              <a:ext uri="{28A0092B-C50C-407E-A947-70E740481C1C}">
                <a14:useLocalDpi xmlns:a14="http://schemas.microsoft.com/office/drawing/2010/main" val="0"/>
              </a:ext>
            </a:extLst>
          </a:blip>
          <a:srcRect/>
          <a:stretch>
            <a:fillRect/>
          </a:stretch>
        </p:blipFill>
        <p:spPr bwMode="auto">
          <a:xfrm>
            <a:off x="2137206" y="4773433"/>
            <a:ext cx="1210628" cy="1433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Line 9"/>
          <p:cNvSpPr>
            <a:spLocks noChangeShapeType="1"/>
          </p:cNvSpPr>
          <p:nvPr/>
        </p:nvSpPr>
        <p:spPr bwMode="auto">
          <a:xfrm>
            <a:off x="1990523" y="4419104"/>
            <a:ext cx="454819" cy="352425"/>
          </a:xfrm>
          <a:prstGeom prst="line">
            <a:avLst/>
          </a:prstGeom>
          <a:noFill/>
          <a:ln w="57150">
            <a:solidFill>
              <a:srgbClr val="FF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1350"/>
          </a:p>
        </p:txBody>
      </p:sp>
      <p:sp>
        <p:nvSpPr>
          <p:cNvPr id="11" name="任意多边形 10"/>
          <p:cNvSpPr>
            <a:spLocks noChangeArrowheads="1"/>
          </p:cNvSpPr>
          <p:nvPr/>
        </p:nvSpPr>
        <p:spPr bwMode="auto">
          <a:xfrm>
            <a:off x="1421404" y="2273955"/>
            <a:ext cx="1023938" cy="1372790"/>
          </a:xfrm>
          <a:custGeom>
            <a:avLst/>
            <a:gdLst>
              <a:gd name="T0" fmla="*/ 683043 w 1057026"/>
              <a:gd name="T1" fmla="*/ 148780 h 1416380"/>
              <a:gd name="T2" fmla="*/ 154711 w 1057026"/>
              <a:gd name="T3" fmla="*/ 677112 h 1416380"/>
              <a:gd name="T4" fmla="*/ 683043 w 1057026"/>
              <a:gd name="T5" fmla="*/ 1205444 h 1416380"/>
              <a:gd name="T6" fmla="*/ 1211375 w 1057026"/>
              <a:gd name="T7" fmla="*/ 677112 h 1416380"/>
              <a:gd name="T8" fmla="*/ 683043 w 1057026"/>
              <a:gd name="T9" fmla="*/ 148780 h 1416380"/>
              <a:gd name="T10" fmla="*/ 683039 w 1057026"/>
              <a:gd name="T11" fmla="*/ 0 h 1416380"/>
              <a:gd name="T12" fmla="*/ 1166022 w 1057026"/>
              <a:gd name="T13" fmla="*/ 200058 h 1416380"/>
              <a:gd name="T14" fmla="*/ 1166022 w 1057026"/>
              <a:gd name="T15" fmla="*/ 1166023 h 1416380"/>
              <a:gd name="T16" fmla="*/ 683039 w 1057026"/>
              <a:gd name="T17" fmla="*/ 1830499 h 1416380"/>
              <a:gd name="T18" fmla="*/ 200056 w 1057026"/>
              <a:gd name="T19" fmla="*/ 1166023 h 1416380"/>
              <a:gd name="T20" fmla="*/ 200056 w 1057026"/>
              <a:gd name="T21" fmla="*/ 200058 h 1416380"/>
              <a:gd name="T22" fmla="*/ 683039 w 1057026"/>
              <a:gd name="T23" fmla="*/ 0 h 14163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057026"/>
              <a:gd name="T37" fmla="*/ 0 h 1416380"/>
              <a:gd name="T38" fmla="*/ 1057026 w 1057026"/>
              <a:gd name="T39" fmla="*/ 1416380 h 14163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057026" h="1416380">
                <a:moveTo>
                  <a:pt x="528516" y="115121"/>
                </a:moveTo>
                <a:cubicBezTo>
                  <a:pt x="302739" y="115121"/>
                  <a:pt x="119710" y="298150"/>
                  <a:pt x="119710" y="523927"/>
                </a:cubicBezTo>
                <a:cubicBezTo>
                  <a:pt x="119710" y="749704"/>
                  <a:pt x="302739" y="932733"/>
                  <a:pt x="528516" y="932733"/>
                </a:cubicBezTo>
                <a:cubicBezTo>
                  <a:pt x="754294" y="932733"/>
                  <a:pt x="937323" y="749704"/>
                  <a:pt x="937322" y="523927"/>
                </a:cubicBezTo>
                <a:cubicBezTo>
                  <a:pt x="937323" y="298150"/>
                  <a:pt x="754294" y="115121"/>
                  <a:pt x="528516" y="115121"/>
                </a:cubicBezTo>
                <a:close/>
                <a:moveTo>
                  <a:pt x="528513" y="0"/>
                </a:moveTo>
                <a:cubicBezTo>
                  <a:pt x="663772" y="0"/>
                  <a:pt x="799030" y="51599"/>
                  <a:pt x="902229" y="154798"/>
                </a:cubicBezTo>
                <a:cubicBezTo>
                  <a:pt x="1108626" y="361196"/>
                  <a:pt x="1108626" y="695832"/>
                  <a:pt x="902229" y="902230"/>
                </a:cubicBezTo>
                <a:cubicBezTo>
                  <a:pt x="754251" y="1050207"/>
                  <a:pt x="629680" y="1221591"/>
                  <a:pt x="528513" y="1416380"/>
                </a:cubicBezTo>
                <a:cubicBezTo>
                  <a:pt x="427347" y="1221591"/>
                  <a:pt x="302775" y="1050207"/>
                  <a:pt x="154797" y="902230"/>
                </a:cubicBezTo>
                <a:cubicBezTo>
                  <a:pt x="-51600" y="695832"/>
                  <a:pt x="-51600" y="361196"/>
                  <a:pt x="154797" y="154798"/>
                </a:cubicBezTo>
                <a:cubicBezTo>
                  <a:pt x="257996" y="51599"/>
                  <a:pt x="393254" y="0"/>
                  <a:pt x="528513" y="0"/>
                </a:cubicBezTo>
                <a:close/>
              </a:path>
            </a:pathLst>
          </a:custGeom>
          <a:solidFill>
            <a:srgbClr val="C00000"/>
          </a:solidFill>
          <a:ln>
            <a:noFill/>
          </a:ln>
        </p:spPr>
        <p:txBody>
          <a:bodyPr lIns="68580" tIns="0" rIns="68580" bIns="270000" anchor="ctr"/>
          <a:lstStyle/>
          <a:p>
            <a:pPr algn="ctr" defTabSz="685165">
              <a:defRPr/>
            </a:pPr>
            <a:endParaRPr lang="zh-CN" altLang="en-US" sz="2400" b="1" dirty="0">
              <a:solidFill>
                <a:srgbClr val="000000"/>
              </a:solidFill>
              <a:latin typeface="新宋体" panose="02010609030101010101" charset="-122"/>
              <a:ea typeface="新宋体" panose="02010609030101010101" charset="-122"/>
            </a:endParaRPr>
          </a:p>
        </p:txBody>
      </p:sp>
      <p:sp>
        <p:nvSpPr>
          <p:cNvPr id="12" name="文本框 11"/>
          <p:cNvSpPr txBox="1"/>
          <p:nvPr/>
        </p:nvSpPr>
        <p:spPr>
          <a:xfrm>
            <a:off x="1481967" y="2604436"/>
            <a:ext cx="902811" cy="523220"/>
          </a:xfrm>
          <a:prstGeom prst="rect">
            <a:avLst/>
          </a:prstGeom>
          <a:noFill/>
        </p:spPr>
        <p:txBody>
          <a:bodyPr wrap="none" rtlCol="0" anchor="t">
            <a:spAutoFit/>
          </a:bodyPr>
          <a:lstStyle/>
          <a:p>
            <a:r>
              <a:rPr lang="zh-CN" altLang="en-US" sz="2800" b="1" dirty="0">
                <a:solidFill>
                  <a:srgbClr val="FF0000"/>
                </a:solidFill>
                <a:latin typeface="微软雅黑" panose="020B0503020204020204" pitchFamily="34" charset="-122"/>
                <a:ea typeface="微软雅黑" panose="020B0503020204020204" pitchFamily="34" charset="-122"/>
                <a:sym typeface="+mn-ea"/>
              </a:rPr>
              <a:t>汉</a:t>
            </a:r>
            <a:r>
              <a:rPr lang="zh-CN" altLang="en-US" sz="2800" b="1" dirty="0">
                <a:solidFill>
                  <a:srgbClr val="000000"/>
                </a:solidFill>
                <a:latin typeface="微软雅黑" panose="020B0503020204020204" pitchFamily="34" charset="-122"/>
                <a:ea typeface="微软雅黑" panose="020B0503020204020204" pitchFamily="34" charset="-122"/>
                <a:sym typeface="+mn-ea"/>
              </a:rPr>
              <a:t>服</a:t>
            </a:r>
            <a:endParaRPr lang="zh-CN" altLang="en-US" sz="2800" b="1" dirty="0">
              <a:solidFill>
                <a:srgbClr val="000000"/>
              </a:solidFill>
              <a:latin typeface="微软雅黑" panose="020B0503020204020204" pitchFamily="34" charset="-122"/>
              <a:ea typeface="微软雅黑" panose="020B0503020204020204" pitchFamily="34" charset="-122"/>
              <a:sym typeface="+mn-ea"/>
            </a:endParaRPr>
          </a:p>
        </p:txBody>
      </p:sp>
      <p:sp>
        <p:nvSpPr>
          <p:cNvPr id="13" name="任意多边形 12"/>
          <p:cNvSpPr>
            <a:spLocks noChangeArrowheads="1"/>
          </p:cNvSpPr>
          <p:nvPr/>
        </p:nvSpPr>
        <p:spPr bwMode="auto">
          <a:xfrm>
            <a:off x="4152254" y="2242703"/>
            <a:ext cx="1023938" cy="1372790"/>
          </a:xfrm>
          <a:custGeom>
            <a:avLst/>
            <a:gdLst>
              <a:gd name="T0" fmla="*/ 683043 w 1057026"/>
              <a:gd name="T1" fmla="*/ 148780 h 1416380"/>
              <a:gd name="T2" fmla="*/ 154711 w 1057026"/>
              <a:gd name="T3" fmla="*/ 677112 h 1416380"/>
              <a:gd name="T4" fmla="*/ 683043 w 1057026"/>
              <a:gd name="T5" fmla="*/ 1205444 h 1416380"/>
              <a:gd name="T6" fmla="*/ 1211375 w 1057026"/>
              <a:gd name="T7" fmla="*/ 677112 h 1416380"/>
              <a:gd name="T8" fmla="*/ 683043 w 1057026"/>
              <a:gd name="T9" fmla="*/ 148780 h 1416380"/>
              <a:gd name="T10" fmla="*/ 683039 w 1057026"/>
              <a:gd name="T11" fmla="*/ 0 h 1416380"/>
              <a:gd name="T12" fmla="*/ 1166022 w 1057026"/>
              <a:gd name="T13" fmla="*/ 200058 h 1416380"/>
              <a:gd name="T14" fmla="*/ 1166022 w 1057026"/>
              <a:gd name="T15" fmla="*/ 1166023 h 1416380"/>
              <a:gd name="T16" fmla="*/ 683039 w 1057026"/>
              <a:gd name="T17" fmla="*/ 1830499 h 1416380"/>
              <a:gd name="T18" fmla="*/ 200056 w 1057026"/>
              <a:gd name="T19" fmla="*/ 1166023 h 1416380"/>
              <a:gd name="T20" fmla="*/ 200056 w 1057026"/>
              <a:gd name="T21" fmla="*/ 200058 h 1416380"/>
              <a:gd name="T22" fmla="*/ 683039 w 1057026"/>
              <a:gd name="T23" fmla="*/ 0 h 14163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057026"/>
              <a:gd name="T37" fmla="*/ 0 h 1416380"/>
              <a:gd name="T38" fmla="*/ 1057026 w 1057026"/>
              <a:gd name="T39" fmla="*/ 1416380 h 14163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057026" h="1416380">
                <a:moveTo>
                  <a:pt x="528516" y="115121"/>
                </a:moveTo>
                <a:cubicBezTo>
                  <a:pt x="302739" y="115121"/>
                  <a:pt x="119710" y="298150"/>
                  <a:pt x="119710" y="523927"/>
                </a:cubicBezTo>
                <a:cubicBezTo>
                  <a:pt x="119710" y="749704"/>
                  <a:pt x="302739" y="932733"/>
                  <a:pt x="528516" y="932733"/>
                </a:cubicBezTo>
                <a:cubicBezTo>
                  <a:pt x="754294" y="932733"/>
                  <a:pt x="937323" y="749704"/>
                  <a:pt x="937322" y="523927"/>
                </a:cubicBezTo>
                <a:cubicBezTo>
                  <a:pt x="937323" y="298150"/>
                  <a:pt x="754294" y="115121"/>
                  <a:pt x="528516" y="115121"/>
                </a:cubicBezTo>
                <a:close/>
                <a:moveTo>
                  <a:pt x="528513" y="0"/>
                </a:moveTo>
                <a:cubicBezTo>
                  <a:pt x="663772" y="0"/>
                  <a:pt x="799030" y="51599"/>
                  <a:pt x="902229" y="154798"/>
                </a:cubicBezTo>
                <a:cubicBezTo>
                  <a:pt x="1108626" y="361196"/>
                  <a:pt x="1108626" y="695832"/>
                  <a:pt x="902229" y="902230"/>
                </a:cubicBezTo>
                <a:cubicBezTo>
                  <a:pt x="754251" y="1050207"/>
                  <a:pt x="629680" y="1221591"/>
                  <a:pt x="528513" y="1416380"/>
                </a:cubicBezTo>
                <a:cubicBezTo>
                  <a:pt x="427347" y="1221591"/>
                  <a:pt x="302775" y="1050207"/>
                  <a:pt x="154797" y="902230"/>
                </a:cubicBezTo>
                <a:cubicBezTo>
                  <a:pt x="-51600" y="695832"/>
                  <a:pt x="-51600" y="361196"/>
                  <a:pt x="154797" y="154798"/>
                </a:cubicBezTo>
                <a:cubicBezTo>
                  <a:pt x="257996" y="51599"/>
                  <a:pt x="393254" y="0"/>
                  <a:pt x="528513" y="0"/>
                </a:cubicBezTo>
                <a:close/>
              </a:path>
            </a:pathLst>
          </a:custGeom>
          <a:solidFill>
            <a:srgbClr val="182640"/>
          </a:solidFill>
          <a:ln>
            <a:noFill/>
          </a:ln>
        </p:spPr>
        <p:txBody>
          <a:bodyPr lIns="68580" tIns="0" rIns="68580" bIns="270000" anchor="ctr"/>
          <a:lstStyle/>
          <a:p>
            <a:pPr algn="ctr" defTabSz="685165">
              <a:defRPr/>
            </a:pPr>
            <a:endParaRPr lang="zh-CN" altLang="en-US" sz="2400" b="1" dirty="0">
              <a:solidFill>
                <a:srgbClr val="000000"/>
              </a:solidFill>
              <a:latin typeface="新宋体" panose="02010609030101010101" charset="-122"/>
              <a:ea typeface="新宋体" panose="02010609030101010101" charset="-122"/>
            </a:endParaRPr>
          </a:p>
        </p:txBody>
      </p:sp>
      <p:graphicFrame>
        <p:nvGraphicFramePr>
          <p:cNvPr id="14" name="Group 3"/>
          <p:cNvGraphicFramePr>
            <a:graphicFrameLocks noGrp="1"/>
          </p:cNvGraphicFramePr>
          <p:nvPr/>
        </p:nvGraphicFramePr>
        <p:xfrm>
          <a:off x="3627869" y="3674102"/>
          <a:ext cx="2072709" cy="3064390"/>
        </p:xfrm>
        <a:graphic>
          <a:graphicData uri="http://schemas.openxmlformats.org/drawingml/2006/table">
            <a:tbl>
              <a:tblPr/>
              <a:tblGrid>
                <a:gridCol w="1247304"/>
                <a:gridCol w="825405"/>
              </a:tblGrid>
              <a:tr h="346710">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dirty="0" smtClean="0">
                          <a:ln>
                            <a:noFill/>
                          </a:ln>
                          <a:solidFill>
                            <a:schemeClr val="tx1"/>
                          </a:solidFill>
                          <a:effectLst/>
                          <a:latin typeface="黑体" panose="02010609060101010101" pitchFamily="49" charset="-122"/>
                          <a:ea typeface="黑体" panose="02010609060101010101" pitchFamily="49" charset="-122"/>
                        </a:rPr>
                        <a:t>鲜卑姓</a:t>
                      </a:r>
                      <a:endParaRPr kumimoji="0" lang="zh-CN" altLang="en-US" sz="2400" b="1" i="0" u="none" strike="noStrike" cap="none" normalizeH="0" baseline="0" dirty="0" smtClean="0">
                        <a:ln>
                          <a:noFill/>
                        </a:ln>
                        <a:solidFill>
                          <a:schemeClr val="tx1"/>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chemeClr val="tx1"/>
                          </a:solidFill>
                          <a:effectLst/>
                          <a:latin typeface="黑体" panose="02010609060101010101" pitchFamily="49" charset="-122"/>
                          <a:ea typeface="黑体" panose="02010609060101010101" pitchFamily="49" charset="-122"/>
                        </a:rPr>
                        <a:t>汉姓</a:t>
                      </a:r>
                      <a:endParaRPr kumimoji="0" lang="zh-CN" altLang="en-US" sz="2400" b="1" i="0" u="none" strike="noStrike" cap="none" normalizeH="0" baseline="0" smtClean="0">
                        <a:ln>
                          <a:noFill/>
                        </a:ln>
                        <a:solidFill>
                          <a:schemeClr val="tx1"/>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3380">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rPr>
                        <a:t>拓跋</a:t>
                      </a:r>
                      <a:endPar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元</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2904">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rPr>
                        <a:t>贺楼</a:t>
                      </a:r>
                      <a:endPar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楼</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1951">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邱穆陵</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穆</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3380">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步六孤</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陆</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2904">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贺兰</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贺</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chemeClr val="bg1"/>
                    </a:solidFill>
                  </a:tcPr>
                </a:tc>
              </a:tr>
              <a:tr h="372904">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rPr>
                        <a:t>独孤</a:t>
                      </a:r>
                      <a:endParaRPr kumimoji="0" lang="zh-CN" altLang="en-US" sz="2400" b="1" i="0" u="none" strike="noStrike" cap="none" normalizeH="0" baseline="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pPr>
                      <a:r>
                        <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rPr>
                        <a:t>刘</a:t>
                      </a:r>
                      <a:endParaRPr kumimoji="0" lang="zh-CN" altLang="en-US" sz="2400" b="1" i="0" u="none" strike="noStrike" cap="none" normalizeH="0" baseline="0" dirty="0" smtClean="0">
                        <a:ln>
                          <a:noFill/>
                        </a:ln>
                        <a:solidFill>
                          <a:srgbClr val="FF0000"/>
                        </a:solidFill>
                        <a:effectLst/>
                        <a:latin typeface="黑体" panose="02010609060101010101" pitchFamily="49" charset="-122"/>
                        <a:ea typeface="黑体" panose="02010609060101010101" pitchFamily="49" charset="-122"/>
                      </a:endParaRPr>
                    </a:p>
                  </a:txBody>
                  <a:tcPr marL="86416" marR="86416" marT="36005" marB="36005"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solidFill>
                      <a:schemeClr val="bg1"/>
                    </a:solidFill>
                  </a:tcPr>
                </a:tc>
              </a:tr>
            </a:tbl>
          </a:graphicData>
        </a:graphic>
      </p:graphicFrame>
      <p:sp>
        <p:nvSpPr>
          <p:cNvPr id="15" name="文本框 14"/>
          <p:cNvSpPr txBox="1"/>
          <p:nvPr/>
        </p:nvSpPr>
        <p:spPr>
          <a:xfrm>
            <a:off x="4212817" y="2499454"/>
            <a:ext cx="902811" cy="523220"/>
          </a:xfrm>
          <a:prstGeom prst="rect">
            <a:avLst/>
          </a:prstGeom>
          <a:noFill/>
        </p:spPr>
        <p:txBody>
          <a:bodyPr wrap="none" rtlCol="0" anchor="t">
            <a:spAutoFit/>
          </a:bodyPr>
          <a:lstStyle/>
          <a:p>
            <a:r>
              <a:rPr lang="zh-CN" altLang="en-US" sz="2800" b="1" dirty="0">
                <a:solidFill>
                  <a:srgbClr val="FF0000"/>
                </a:solidFill>
                <a:latin typeface="微软雅黑" panose="020B0503020204020204" pitchFamily="34" charset="-122"/>
                <a:ea typeface="微软雅黑" panose="020B0503020204020204" pitchFamily="34" charset="-122"/>
              </a:rPr>
              <a:t>汉</a:t>
            </a:r>
            <a:r>
              <a:rPr lang="zh-CN" altLang="en-US" sz="2800" b="1" dirty="0">
                <a:latin typeface="微软雅黑" panose="020B0503020204020204" pitchFamily="34" charset="-122"/>
                <a:ea typeface="微软雅黑" panose="020B0503020204020204" pitchFamily="34" charset="-122"/>
              </a:rPr>
              <a:t>姓</a:t>
            </a:r>
            <a:endParaRPr lang="zh-CN" altLang="en-US" sz="2800" b="1"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6124371" y="3691504"/>
            <a:ext cx="2720340" cy="3046988"/>
          </a:xfrm>
          <a:prstGeom prst="rect">
            <a:avLst/>
          </a:prstGeom>
          <a:noFill/>
          <a:ln w="41275" cmpd="sng">
            <a:solidFill>
              <a:schemeClr val="accent1">
                <a:shade val="50000"/>
              </a:schemeClr>
            </a:solidFill>
            <a:prstDash val="solid"/>
          </a:ln>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rPr>
              <a:t>孝文帝率先</a:t>
            </a:r>
            <a:r>
              <a:rPr lang="zh-CN" altLang="en-US" sz="2400" dirty="0">
                <a:solidFill>
                  <a:srgbClr val="FF0000"/>
                </a:solidFill>
                <a:latin typeface="微软雅黑" panose="020B0503020204020204" pitchFamily="34" charset="-122"/>
                <a:ea typeface="微软雅黑" panose="020B0503020204020204" pitchFamily="34" charset="-122"/>
              </a:rPr>
              <a:t>娶汉族大姓</a:t>
            </a:r>
            <a:r>
              <a:rPr lang="zh-CN" altLang="en-US" sz="2400" dirty="0">
                <a:latin typeface="微软雅黑" panose="020B0503020204020204" pitchFamily="34" charset="-122"/>
                <a:ea typeface="微软雅黑" panose="020B0503020204020204" pitchFamily="34" charset="-122"/>
              </a:rPr>
              <a:t>卢、崔、郑、王4家的女儿为妃，把自己的女儿</a:t>
            </a:r>
            <a:r>
              <a:rPr lang="zh-CN" altLang="en-US" sz="2400" dirty="0">
                <a:solidFill>
                  <a:srgbClr val="FF0000"/>
                </a:solidFill>
                <a:latin typeface="微软雅黑" panose="020B0503020204020204" pitchFamily="34" charset="-122"/>
                <a:ea typeface="微软雅黑" panose="020B0503020204020204" pitchFamily="34" charset="-122"/>
              </a:rPr>
              <a:t>嫁</a:t>
            </a:r>
            <a:r>
              <a:rPr lang="zh-CN" altLang="en-US" sz="2400" dirty="0">
                <a:latin typeface="微软雅黑" panose="020B0503020204020204" pitchFamily="34" charset="-122"/>
                <a:ea typeface="微软雅黑" panose="020B0503020204020204" pitchFamily="34" charset="-122"/>
              </a:rPr>
              <a:t>给汉族大姓，还为自己的6个弟弟都</a:t>
            </a:r>
            <a:r>
              <a:rPr lang="zh-CN" altLang="en-US" sz="2400" dirty="0">
                <a:solidFill>
                  <a:srgbClr val="FF0000"/>
                </a:solidFill>
                <a:latin typeface="微软雅黑" panose="020B0503020204020204" pitchFamily="34" charset="-122"/>
                <a:ea typeface="微软雅黑" panose="020B0503020204020204" pitchFamily="34" charset="-122"/>
              </a:rPr>
              <a:t>娶</a:t>
            </a:r>
            <a:r>
              <a:rPr lang="zh-CN" altLang="en-US" sz="2400" dirty="0">
                <a:latin typeface="微软雅黑" panose="020B0503020204020204" pitchFamily="34" charset="-122"/>
                <a:ea typeface="微软雅黑" panose="020B0503020204020204" pitchFamily="34" charset="-122"/>
              </a:rPr>
              <a:t>了汉族地主的女儿为妻。</a:t>
            </a:r>
            <a:endParaRPr lang="zh-CN" altLang="en-US" sz="2400" dirty="0">
              <a:latin typeface="微软雅黑" panose="020B0503020204020204" pitchFamily="34" charset="-122"/>
              <a:ea typeface="微软雅黑" panose="020B0503020204020204" pitchFamily="34" charset="-122"/>
            </a:endParaRPr>
          </a:p>
        </p:txBody>
      </p:sp>
      <p:sp>
        <p:nvSpPr>
          <p:cNvPr id="17" name="任意多边形 16"/>
          <p:cNvSpPr>
            <a:spLocks noChangeArrowheads="1"/>
          </p:cNvSpPr>
          <p:nvPr/>
        </p:nvSpPr>
        <p:spPr bwMode="auto">
          <a:xfrm>
            <a:off x="6883104" y="2221505"/>
            <a:ext cx="1025128" cy="1372790"/>
          </a:xfrm>
          <a:custGeom>
            <a:avLst/>
            <a:gdLst>
              <a:gd name="T0" fmla="*/ 683043 w 1057026"/>
              <a:gd name="T1" fmla="*/ 148780 h 1416380"/>
              <a:gd name="T2" fmla="*/ 154711 w 1057026"/>
              <a:gd name="T3" fmla="*/ 677112 h 1416380"/>
              <a:gd name="T4" fmla="*/ 683043 w 1057026"/>
              <a:gd name="T5" fmla="*/ 1205444 h 1416380"/>
              <a:gd name="T6" fmla="*/ 1211375 w 1057026"/>
              <a:gd name="T7" fmla="*/ 677112 h 1416380"/>
              <a:gd name="T8" fmla="*/ 683043 w 1057026"/>
              <a:gd name="T9" fmla="*/ 148780 h 1416380"/>
              <a:gd name="T10" fmla="*/ 683039 w 1057026"/>
              <a:gd name="T11" fmla="*/ 0 h 1416380"/>
              <a:gd name="T12" fmla="*/ 1166022 w 1057026"/>
              <a:gd name="T13" fmla="*/ 200058 h 1416380"/>
              <a:gd name="T14" fmla="*/ 1166022 w 1057026"/>
              <a:gd name="T15" fmla="*/ 1166023 h 1416380"/>
              <a:gd name="T16" fmla="*/ 683039 w 1057026"/>
              <a:gd name="T17" fmla="*/ 1830499 h 1416380"/>
              <a:gd name="T18" fmla="*/ 200056 w 1057026"/>
              <a:gd name="T19" fmla="*/ 1166023 h 1416380"/>
              <a:gd name="T20" fmla="*/ 200056 w 1057026"/>
              <a:gd name="T21" fmla="*/ 200058 h 1416380"/>
              <a:gd name="T22" fmla="*/ 683039 w 1057026"/>
              <a:gd name="T23" fmla="*/ 0 h 14163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057026"/>
              <a:gd name="T37" fmla="*/ 0 h 1416380"/>
              <a:gd name="T38" fmla="*/ 1057026 w 1057026"/>
              <a:gd name="T39" fmla="*/ 1416380 h 14163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057026" h="1416380">
                <a:moveTo>
                  <a:pt x="528516" y="115121"/>
                </a:moveTo>
                <a:cubicBezTo>
                  <a:pt x="302739" y="115121"/>
                  <a:pt x="119710" y="298150"/>
                  <a:pt x="119710" y="523927"/>
                </a:cubicBezTo>
                <a:cubicBezTo>
                  <a:pt x="119710" y="749704"/>
                  <a:pt x="302739" y="932733"/>
                  <a:pt x="528516" y="932733"/>
                </a:cubicBezTo>
                <a:cubicBezTo>
                  <a:pt x="754294" y="932733"/>
                  <a:pt x="937323" y="749704"/>
                  <a:pt x="937322" y="523927"/>
                </a:cubicBezTo>
                <a:cubicBezTo>
                  <a:pt x="937323" y="298150"/>
                  <a:pt x="754294" y="115121"/>
                  <a:pt x="528516" y="115121"/>
                </a:cubicBezTo>
                <a:close/>
                <a:moveTo>
                  <a:pt x="528513" y="0"/>
                </a:moveTo>
                <a:cubicBezTo>
                  <a:pt x="663772" y="0"/>
                  <a:pt x="799030" y="51599"/>
                  <a:pt x="902229" y="154798"/>
                </a:cubicBezTo>
                <a:cubicBezTo>
                  <a:pt x="1108626" y="361196"/>
                  <a:pt x="1108626" y="695832"/>
                  <a:pt x="902229" y="902230"/>
                </a:cubicBezTo>
                <a:cubicBezTo>
                  <a:pt x="754251" y="1050207"/>
                  <a:pt x="629680" y="1221591"/>
                  <a:pt x="528513" y="1416380"/>
                </a:cubicBezTo>
                <a:cubicBezTo>
                  <a:pt x="427347" y="1221591"/>
                  <a:pt x="302775" y="1050207"/>
                  <a:pt x="154797" y="902230"/>
                </a:cubicBezTo>
                <a:cubicBezTo>
                  <a:pt x="-51600" y="695832"/>
                  <a:pt x="-51600" y="361196"/>
                  <a:pt x="154797" y="154798"/>
                </a:cubicBezTo>
                <a:cubicBezTo>
                  <a:pt x="257996" y="51599"/>
                  <a:pt x="393254" y="0"/>
                  <a:pt x="528513" y="0"/>
                </a:cubicBezTo>
                <a:close/>
              </a:path>
            </a:pathLst>
          </a:custGeom>
          <a:solidFill>
            <a:srgbClr val="C00000"/>
          </a:solidFill>
          <a:ln>
            <a:noFill/>
          </a:ln>
        </p:spPr>
        <p:txBody>
          <a:bodyPr lIns="68580" tIns="0" rIns="68580" bIns="270000" anchor="ctr"/>
          <a:lstStyle/>
          <a:p>
            <a:pPr algn="ctr" defTabSz="685165">
              <a:defRPr/>
            </a:pP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6916789" y="2465178"/>
            <a:ext cx="902811" cy="523220"/>
          </a:xfrm>
          <a:prstGeom prst="rect">
            <a:avLst/>
          </a:prstGeom>
          <a:noFill/>
        </p:spPr>
        <p:txBody>
          <a:bodyPr wrap="none" rtlCol="0" anchor="t">
            <a:spAutoFit/>
          </a:bodyPr>
          <a:lstStyle/>
          <a:p>
            <a:r>
              <a:rPr lang="zh-CN" altLang="en-US" sz="2800" b="1" dirty="0" smtClean="0">
                <a:solidFill>
                  <a:srgbClr val="000000"/>
                </a:solidFill>
                <a:latin typeface="微软雅黑" panose="020B0503020204020204" pitchFamily="34" charset="-122"/>
                <a:ea typeface="微软雅黑" panose="020B0503020204020204" pitchFamily="34" charset="-122"/>
                <a:sym typeface="+mn-ea"/>
              </a:rPr>
              <a:t>通婚</a:t>
            </a:r>
            <a:endParaRPr lang="zh-CN" altLang="en-US" sz="1400" dirty="0"/>
          </a:p>
        </p:txBody>
      </p:sp>
      <p:pic>
        <p:nvPicPr>
          <p:cNvPr id="19" name="图片 42" descr="4871487421931342376.jpg"/>
          <p:cNvPicPr>
            <a:picLocks noChangeAspect="1"/>
          </p:cNvPicPr>
          <p:nvPr/>
        </p:nvPicPr>
        <p:blipFill rotWithShape="1">
          <a:blip r:embed="rId3">
            <a:clrChange>
              <a:clrFrom>
                <a:srgbClr val="F5F5F5">
                  <a:alpha val="100000"/>
                </a:srgbClr>
              </a:clrFrom>
              <a:clrTo>
                <a:srgbClr val="F5F5F5">
                  <a:alpha val="100000"/>
                  <a:alpha val="0"/>
                </a:srgbClr>
              </a:clrTo>
            </a:clrChange>
            <a:extLst>
              <a:ext uri="{28A0092B-C50C-407E-A947-70E740481C1C}">
                <a14:useLocalDpi xmlns:a14="http://schemas.microsoft.com/office/drawing/2010/main" val="0"/>
              </a:ext>
            </a:extLst>
          </a:blip>
          <a:srcRect l="51654" t="1990" r="6985" b="22290"/>
          <a:stretch>
            <a:fillRect/>
          </a:stretch>
        </p:blipFill>
        <p:spPr bwMode="auto">
          <a:xfrm>
            <a:off x="9112885" y="3725839"/>
            <a:ext cx="2555949" cy="301004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20" name="任意多边形 19"/>
          <p:cNvSpPr>
            <a:spLocks noChangeArrowheads="1"/>
          </p:cNvSpPr>
          <p:nvPr/>
        </p:nvSpPr>
        <p:spPr bwMode="auto">
          <a:xfrm>
            <a:off x="9878295" y="2261427"/>
            <a:ext cx="1025128" cy="1372790"/>
          </a:xfrm>
          <a:custGeom>
            <a:avLst/>
            <a:gdLst>
              <a:gd name="T0" fmla="*/ 683043 w 1057026"/>
              <a:gd name="T1" fmla="*/ 148780 h 1416380"/>
              <a:gd name="T2" fmla="*/ 154711 w 1057026"/>
              <a:gd name="T3" fmla="*/ 677112 h 1416380"/>
              <a:gd name="T4" fmla="*/ 683043 w 1057026"/>
              <a:gd name="T5" fmla="*/ 1205444 h 1416380"/>
              <a:gd name="T6" fmla="*/ 1211375 w 1057026"/>
              <a:gd name="T7" fmla="*/ 677112 h 1416380"/>
              <a:gd name="T8" fmla="*/ 683043 w 1057026"/>
              <a:gd name="T9" fmla="*/ 148780 h 1416380"/>
              <a:gd name="T10" fmla="*/ 683039 w 1057026"/>
              <a:gd name="T11" fmla="*/ 0 h 1416380"/>
              <a:gd name="T12" fmla="*/ 1166022 w 1057026"/>
              <a:gd name="T13" fmla="*/ 200058 h 1416380"/>
              <a:gd name="T14" fmla="*/ 1166022 w 1057026"/>
              <a:gd name="T15" fmla="*/ 1166023 h 1416380"/>
              <a:gd name="T16" fmla="*/ 683039 w 1057026"/>
              <a:gd name="T17" fmla="*/ 1830499 h 1416380"/>
              <a:gd name="T18" fmla="*/ 200056 w 1057026"/>
              <a:gd name="T19" fmla="*/ 1166023 h 1416380"/>
              <a:gd name="T20" fmla="*/ 200056 w 1057026"/>
              <a:gd name="T21" fmla="*/ 200058 h 1416380"/>
              <a:gd name="T22" fmla="*/ 683039 w 1057026"/>
              <a:gd name="T23" fmla="*/ 0 h 14163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057026"/>
              <a:gd name="T37" fmla="*/ 0 h 1416380"/>
              <a:gd name="T38" fmla="*/ 1057026 w 1057026"/>
              <a:gd name="T39" fmla="*/ 1416380 h 14163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057026" h="1416380">
                <a:moveTo>
                  <a:pt x="528516" y="115121"/>
                </a:moveTo>
                <a:cubicBezTo>
                  <a:pt x="302739" y="115121"/>
                  <a:pt x="119710" y="298150"/>
                  <a:pt x="119710" y="523927"/>
                </a:cubicBezTo>
                <a:cubicBezTo>
                  <a:pt x="119710" y="749704"/>
                  <a:pt x="302739" y="932733"/>
                  <a:pt x="528516" y="932733"/>
                </a:cubicBezTo>
                <a:cubicBezTo>
                  <a:pt x="754294" y="932733"/>
                  <a:pt x="937323" y="749704"/>
                  <a:pt x="937322" y="523927"/>
                </a:cubicBezTo>
                <a:cubicBezTo>
                  <a:pt x="937323" y="298150"/>
                  <a:pt x="754294" y="115121"/>
                  <a:pt x="528516" y="115121"/>
                </a:cubicBezTo>
                <a:close/>
                <a:moveTo>
                  <a:pt x="528513" y="0"/>
                </a:moveTo>
                <a:cubicBezTo>
                  <a:pt x="663772" y="0"/>
                  <a:pt x="799030" y="51599"/>
                  <a:pt x="902229" y="154798"/>
                </a:cubicBezTo>
                <a:cubicBezTo>
                  <a:pt x="1108626" y="361196"/>
                  <a:pt x="1108626" y="695832"/>
                  <a:pt x="902229" y="902230"/>
                </a:cubicBezTo>
                <a:cubicBezTo>
                  <a:pt x="754251" y="1050207"/>
                  <a:pt x="629680" y="1221591"/>
                  <a:pt x="528513" y="1416380"/>
                </a:cubicBezTo>
                <a:cubicBezTo>
                  <a:pt x="427347" y="1221591"/>
                  <a:pt x="302775" y="1050207"/>
                  <a:pt x="154797" y="902230"/>
                </a:cubicBezTo>
                <a:cubicBezTo>
                  <a:pt x="-51600" y="695832"/>
                  <a:pt x="-51600" y="361196"/>
                  <a:pt x="154797" y="154798"/>
                </a:cubicBezTo>
                <a:cubicBezTo>
                  <a:pt x="257996" y="51599"/>
                  <a:pt x="393254" y="0"/>
                  <a:pt x="528513" y="0"/>
                </a:cubicBezTo>
                <a:close/>
              </a:path>
            </a:pathLst>
          </a:custGeom>
          <a:solidFill>
            <a:srgbClr val="182640"/>
          </a:solidFill>
          <a:ln>
            <a:noFill/>
          </a:ln>
        </p:spPr>
        <p:txBody>
          <a:bodyPr lIns="68580" tIns="0" rIns="68580" bIns="270000" anchor="ctr"/>
          <a:lstStyle/>
          <a:p>
            <a:pPr algn="ctr" defTabSz="685165">
              <a:defRPr/>
            </a:pPr>
            <a:endParaRPr lang="zh-CN" altLang="en-US" sz="2400" b="1" dirty="0">
              <a:solidFill>
                <a:srgbClr val="000000"/>
              </a:solidFill>
              <a:latin typeface="新宋体" panose="02010609030101010101" charset="-122"/>
              <a:ea typeface="新宋体" panose="02010609030101010101" charset="-122"/>
            </a:endParaRPr>
          </a:p>
        </p:txBody>
      </p:sp>
      <p:sp>
        <p:nvSpPr>
          <p:cNvPr id="21" name="文本框 20"/>
          <p:cNvSpPr txBox="1"/>
          <p:nvPr/>
        </p:nvSpPr>
        <p:spPr>
          <a:xfrm>
            <a:off x="9939453" y="2499454"/>
            <a:ext cx="902811" cy="523220"/>
          </a:xfrm>
          <a:prstGeom prst="rect">
            <a:avLst/>
          </a:prstGeom>
          <a:noFill/>
        </p:spPr>
        <p:txBody>
          <a:bodyPr wrap="none" rtlCol="0" anchor="t">
            <a:spAutoFit/>
          </a:bodyPr>
          <a:lstStyle/>
          <a:p>
            <a:r>
              <a:rPr lang="zh-CN" altLang="en-US" sz="2800" b="1" dirty="0">
                <a:solidFill>
                  <a:srgbClr val="FF0000"/>
                </a:solidFill>
                <a:latin typeface="微软雅黑" panose="020B0503020204020204" pitchFamily="34" charset="-122"/>
                <a:ea typeface="微软雅黑" panose="020B0503020204020204" pitchFamily="34" charset="-122"/>
                <a:sym typeface="+mn-ea"/>
              </a:rPr>
              <a:t>汉</a:t>
            </a:r>
            <a:r>
              <a:rPr lang="zh-CN" altLang="en-US" sz="2800" b="1" dirty="0">
                <a:solidFill>
                  <a:srgbClr val="000000"/>
                </a:solidFill>
                <a:latin typeface="微软雅黑" panose="020B0503020204020204" pitchFamily="34" charset="-122"/>
                <a:ea typeface="微软雅黑" panose="020B0503020204020204" pitchFamily="34" charset="-122"/>
                <a:sym typeface="+mn-ea"/>
              </a:rPr>
              <a:t>语</a:t>
            </a:r>
            <a:endParaRPr lang="zh-CN" altLang="en-US" sz="2400" b="1" dirty="0">
              <a:solidFill>
                <a:srgbClr val="000000"/>
              </a:solidFill>
              <a:latin typeface="微软雅黑" panose="020B0503020204020204" pitchFamily="34" charset="-122"/>
              <a:ea typeface="微软雅黑" panose="020B0503020204020204" pitchFamily="34" charset="-122"/>
              <a:sym typeface="+mn-ea"/>
            </a:endParaRPr>
          </a:p>
        </p:txBody>
      </p:sp>
      <p:sp>
        <p:nvSpPr>
          <p:cNvPr id="22" name="矩形 21"/>
          <p:cNvSpPr/>
          <p:nvPr/>
        </p:nvSpPr>
        <p:spPr>
          <a:xfrm>
            <a:off x="9558372" y="1116367"/>
            <a:ext cx="1892099" cy="784071"/>
          </a:xfrm>
          <a:prstGeom prst="rect">
            <a:avLst/>
          </a:prstGeom>
          <a:solidFill>
            <a:schemeClr val="bg1"/>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3200" b="1">
                <a:solidFill>
                  <a:srgbClr val="FF0000"/>
                </a:solidFill>
              </a:rPr>
              <a:t>全面汉化</a:t>
            </a:r>
            <a:endParaRPr lang="zh-CN" altLang="en-US" sz="3200" b="1">
              <a:solidFill>
                <a:srgbClr val="FF0000"/>
              </a:solidFill>
            </a:endParaRPr>
          </a:p>
        </p:txBody>
      </p:sp>
      <p:sp>
        <p:nvSpPr>
          <p:cNvPr id="23" name="Text Box 13"/>
          <p:cNvSpPr txBox="1"/>
          <p:nvPr/>
        </p:nvSpPr>
        <p:spPr>
          <a:xfrm>
            <a:off x="272228" y="2197110"/>
            <a:ext cx="3124200" cy="584775"/>
          </a:xfrm>
          <a:prstGeom prst="rect">
            <a:avLst/>
          </a:prstGeom>
          <a:solidFill>
            <a:schemeClr val="bg1"/>
          </a:solidFill>
          <a:ln w="9525">
            <a:noFill/>
          </a:ln>
        </p:spPr>
        <p:txBody>
          <a:bodyPr>
            <a:spAutoFit/>
          </a:bodyPr>
          <a:lstStyle/>
          <a:p>
            <a:pPr>
              <a:spcBef>
                <a:spcPct val="50000"/>
              </a:spcBef>
            </a:pPr>
            <a:r>
              <a:rPr lang="zh-CN" altLang="en-US" sz="3200" b="1" dirty="0">
                <a:solidFill>
                  <a:srgbClr val="1D41D5"/>
                </a:solidFill>
                <a:latin typeface="宋体" panose="02010600030101010101" pitchFamily="2" charset="-122"/>
                <a:ea typeface="宋体" panose="02010600030101010101" pitchFamily="2" charset="-122"/>
                <a:cs typeface="宋体" panose="02010600030101010101" pitchFamily="2" charset="-122"/>
              </a:rPr>
              <a:t>（</a:t>
            </a:r>
            <a:r>
              <a:rPr lang="en-US" altLang="zh-CN" sz="3200" b="1" dirty="0">
                <a:solidFill>
                  <a:srgbClr val="1D41D5"/>
                </a:solidFill>
                <a:latin typeface="宋体" panose="02010600030101010101" pitchFamily="2" charset="-122"/>
                <a:ea typeface="宋体" panose="02010600030101010101" pitchFamily="2" charset="-122"/>
                <a:cs typeface="宋体" panose="02010600030101010101" pitchFamily="2" charset="-122"/>
              </a:rPr>
              <a:t>2</a:t>
            </a:r>
            <a:r>
              <a:rPr lang="zh-CN" altLang="en-US" sz="3200" b="1" dirty="0">
                <a:solidFill>
                  <a:srgbClr val="1D41D5"/>
                </a:solidFill>
                <a:latin typeface="宋体" panose="02010600030101010101" pitchFamily="2" charset="-122"/>
                <a:ea typeface="宋体" panose="02010600030101010101" pitchFamily="2" charset="-122"/>
                <a:cs typeface="宋体" panose="02010600030101010101" pitchFamily="2" charset="-122"/>
              </a:rPr>
              <a:t>）作用</a:t>
            </a:r>
            <a:r>
              <a:rPr lang="en-US" altLang="zh-CN" sz="3200" b="1" dirty="0">
                <a:solidFill>
                  <a:srgbClr val="1D41D5"/>
                </a:solidFill>
                <a:latin typeface="宋体" panose="02010600030101010101" pitchFamily="2" charset="-122"/>
                <a:ea typeface="宋体" panose="02010600030101010101" pitchFamily="2" charset="-122"/>
                <a:cs typeface="宋体" panose="02010600030101010101" pitchFamily="2" charset="-122"/>
              </a:rPr>
              <a:t>:</a:t>
            </a:r>
            <a:endParaRPr lang="en-US" altLang="zh-CN" sz="3200" b="1" dirty="0">
              <a:solidFill>
                <a:srgbClr val="1D41D5"/>
              </a:solidFill>
              <a:latin typeface="宋体" panose="02010600030101010101" pitchFamily="2" charset="-122"/>
              <a:ea typeface="宋体" panose="02010600030101010101" pitchFamily="2" charset="-122"/>
              <a:cs typeface="宋体" panose="02010600030101010101" pitchFamily="2" charset="-122"/>
            </a:endParaRPr>
          </a:p>
        </p:txBody>
      </p:sp>
      <p:sp>
        <p:nvSpPr>
          <p:cNvPr id="24" name="Text Box 12"/>
          <p:cNvSpPr txBox="1"/>
          <p:nvPr/>
        </p:nvSpPr>
        <p:spPr>
          <a:xfrm>
            <a:off x="1762759" y="2812415"/>
            <a:ext cx="8176693" cy="1077218"/>
          </a:xfrm>
          <a:prstGeom prst="rect">
            <a:avLst/>
          </a:prstGeom>
          <a:solidFill>
            <a:schemeClr val="bg1"/>
          </a:solidFill>
          <a:ln w="9525">
            <a:noFill/>
          </a:ln>
        </p:spPr>
        <p:txBody>
          <a:bodyPr wrap="square">
            <a:spAutoFit/>
          </a:bodyPr>
          <a:lstStyle/>
          <a:p>
            <a:r>
              <a:rPr lang="en-US" altLang="zh-CN"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  </a:t>
            </a:r>
            <a:r>
              <a:rPr lang="zh-CN" altLang="en-US" sz="3200" b="1" dirty="0" smtClean="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加速鲜卑族的</a:t>
            </a:r>
            <a:r>
              <a:rPr lang="zh-CN" altLang="en-US" sz="3200" b="1" dirty="0">
                <a:solidFill>
                  <a:srgbClr val="FF0000"/>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封建</a:t>
            </a:r>
            <a:r>
              <a:rPr lang="zh-CN" altLang="en-US" sz="3200" b="1" dirty="0" smtClean="0">
                <a:solidFill>
                  <a:srgbClr val="FF0000"/>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化</a:t>
            </a:r>
            <a:r>
              <a:rPr lang="zh-CN" altLang="en-US" sz="3200" b="1" dirty="0" smtClean="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    </a:t>
            </a:r>
            <a:endPar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endParaRPr>
          </a:p>
          <a:p>
            <a:r>
              <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  有利于</a:t>
            </a:r>
            <a:r>
              <a:rPr lang="zh-CN" altLang="en-US" sz="3200" b="1" dirty="0">
                <a:solidFill>
                  <a:srgbClr val="FF0000"/>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民族融合</a:t>
            </a:r>
            <a:r>
              <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rPr>
              <a:t>。</a:t>
            </a:r>
            <a:endParaRPr lang="zh-CN" altLang="en-US" sz="3200" b="1" dirty="0">
              <a:solidFill>
                <a:srgbClr val="1D41D5"/>
              </a:solidFill>
              <a:effectLst>
                <a:outerShdw blurRad="38100" dist="38100" dir="2700000">
                  <a:srgbClr val="C0C0C0"/>
                </a:outerShdw>
              </a:effectLst>
              <a:latin typeface="宋体" panose="02010600030101010101" pitchFamily="2" charset="-122"/>
              <a:ea typeface="宋体" panose="02010600030101010101" pitchFamily="2" charset="-122"/>
              <a:cs typeface="宋体" panose="02010600030101010101" pitchFamily="2"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advTm="138568"/>
    </mc:Choice>
    <mc:Fallback>
      <p:transition spd="slow" advTm="1385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1"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down)">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wipe(down)">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p:cTn id="43" dur="500" fill="hold"/>
                                        <p:tgtEl>
                                          <p:spTgt spid="18"/>
                                        </p:tgtEl>
                                        <p:attrNameLst>
                                          <p:attrName>ppt_w</p:attrName>
                                        </p:attrNameLst>
                                      </p:cBhvr>
                                      <p:tavLst>
                                        <p:tav tm="0">
                                          <p:val>
                                            <p:fltVal val="0"/>
                                          </p:val>
                                        </p:tav>
                                        <p:tav tm="100000">
                                          <p:val>
                                            <p:strVal val="#ppt_w"/>
                                          </p:val>
                                        </p:tav>
                                      </p:tavLst>
                                    </p:anim>
                                    <p:anim calcmode="lin" valueType="num">
                                      <p:cBhvr>
                                        <p:cTn id="44" dur="500" fill="hold"/>
                                        <p:tgtEl>
                                          <p:spTgt spid="18"/>
                                        </p:tgtEl>
                                        <p:attrNameLst>
                                          <p:attrName>ppt_h</p:attrName>
                                        </p:attrNameLst>
                                      </p:cBhvr>
                                      <p:tavLst>
                                        <p:tav tm="0">
                                          <p:val>
                                            <p:fltVal val="0"/>
                                          </p:val>
                                        </p:tav>
                                        <p:tav tm="100000">
                                          <p:val>
                                            <p:strVal val="#ppt_h"/>
                                          </p:val>
                                        </p:tav>
                                      </p:tavLst>
                                    </p:anim>
                                    <p:animEffect transition="in" filter="fade">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500" fill="hold"/>
                                        <p:tgtEl>
                                          <p:spTgt spid="21"/>
                                        </p:tgtEl>
                                        <p:attrNameLst>
                                          <p:attrName>ppt_w</p:attrName>
                                        </p:attrNameLst>
                                      </p:cBhvr>
                                      <p:tavLst>
                                        <p:tav tm="0">
                                          <p:val>
                                            <p:fltVal val="0"/>
                                          </p:val>
                                        </p:tav>
                                        <p:tav tm="100000">
                                          <p:val>
                                            <p:strVal val="#ppt_w"/>
                                          </p:val>
                                        </p:tav>
                                      </p:tavLst>
                                    </p:anim>
                                    <p:anim calcmode="lin" valueType="num">
                                      <p:cBhvr>
                                        <p:cTn id="56" dur="500" fill="hold"/>
                                        <p:tgtEl>
                                          <p:spTgt spid="21"/>
                                        </p:tgtEl>
                                        <p:attrNameLst>
                                          <p:attrName>ppt_h</p:attrName>
                                        </p:attrNameLst>
                                      </p:cBhvr>
                                      <p:tavLst>
                                        <p:tav tm="0">
                                          <p:val>
                                            <p:fltVal val="0"/>
                                          </p:val>
                                        </p:tav>
                                        <p:tav tm="100000">
                                          <p:val>
                                            <p:strVal val="#ppt_h"/>
                                          </p:val>
                                        </p:tav>
                                      </p:tavLst>
                                    </p:anim>
                                    <p:animEffect transition="in" filter="fade">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6">
                                            <p:txEl>
                                              <p:pRg st="0" end="0"/>
                                            </p:txEl>
                                          </p:spTgt>
                                        </p:tgtEl>
                                        <p:attrNameLst>
                                          <p:attrName>style.visibility</p:attrName>
                                        </p:attrNameLst>
                                      </p:cBhvr>
                                      <p:to>
                                        <p:strVal val="visible"/>
                                      </p:to>
                                    </p:set>
                                    <p:anim calcmode="lin" valueType="num">
                                      <p:cBhvr additive="base">
                                        <p:cTn id="6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6">
                                            <p:txEl>
                                              <p:pRg st="1" end="1"/>
                                            </p:txEl>
                                          </p:spTgt>
                                        </p:tgtEl>
                                        <p:attrNameLst>
                                          <p:attrName>style.visibility</p:attrName>
                                        </p:attrNameLst>
                                      </p:cBhvr>
                                      <p:to>
                                        <p:strVal val="visible"/>
                                      </p:to>
                                    </p:set>
                                    <p:anim calcmode="lin" valueType="num">
                                      <p:cBhvr additive="base">
                                        <p:cTn id="68"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wipe(down)">
                                      <p:cBhvr>
                                        <p:cTn id="74" dur="500"/>
                                        <p:tgtEl>
                                          <p:spTgt spid="22"/>
                                        </p:tgtEl>
                                      </p:cBhvr>
                                    </p:animEffec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nodeType="clickEffect">
                                  <p:stCondLst>
                                    <p:cond delay="0"/>
                                  </p:stCondLst>
                                  <p:childTnLst>
                                    <p:set>
                                      <p:cBhvr>
                                        <p:cTn id="78" dur="1" fill="hold">
                                          <p:stCondLst>
                                            <p:cond delay="0"/>
                                          </p:stCondLst>
                                        </p:cTn>
                                        <p:tgtEl>
                                          <p:spTgt spid="8"/>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0"/>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9"/>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12"/>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14"/>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15"/>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16"/>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18"/>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19"/>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21"/>
                                        </p:tgtEl>
                                        <p:attrNameLst>
                                          <p:attrName>style.visibility</p:attrName>
                                        </p:attrNameLst>
                                      </p:cBhvr>
                                      <p:to>
                                        <p:strVal val="hidden"/>
                                      </p:to>
                                    </p:set>
                                  </p:childTnLst>
                                </p:cTn>
                              </p:par>
                              <p:par>
                                <p:cTn id="97" presetID="1" presetClass="exit" presetSubtype="0" fill="hold" grpId="0" nodeType="withEffect">
                                  <p:stCondLst>
                                    <p:cond delay="0"/>
                                  </p:stCondLst>
                                  <p:childTnLst>
                                    <p:set>
                                      <p:cBhvr>
                                        <p:cTn id="98" dur="1" fill="hold">
                                          <p:stCondLst>
                                            <p:cond delay="0"/>
                                          </p:stCondLst>
                                        </p:cTn>
                                        <p:tgtEl>
                                          <p:spTgt spid="11"/>
                                        </p:tgtEl>
                                        <p:attrNameLst>
                                          <p:attrName>style.visibility</p:attrName>
                                        </p:attrNameLst>
                                      </p:cBhvr>
                                      <p:to>
                                        <p:strVal val="hidden"/>
                                      </p:to>
                                    </p:set>
                                  </p:childTnLst>
                                </p:cTn>
                              </p:par>
                              <p:par>
                                <p:cTn id="99" presetID="1" presetClass="exit" presetSubtype="0" fill="hold" grpId="0" nodeType="withEffect">
                                  <p:stCondLst>
                                    <p:cond delay="0"/>
                                  </p:stCondLst>
                                  <p:childTnLst>
                                    <p:set>
                                      <p:cBhvr>
                                        <p:cTn id="100" dur="1" fill="hold">
                                          <p:stCondLst>
                                            <p:cond delay="0"/>
                                          </p:stCondLst>
                                        </p:cTn>
                                        <p:tgtEl>
                                          <p:spTgt spid="7"/>
                                        </p:tgtEl>
                                        <p:attrNameLst>
                                          <p:attrName>style.visibility</p:attrName>
                                        </p:attrNameLst>
                                      </p:cBhvr>
                                      <p:to>
                                        <p:strVal val="hidden"/>
                                      </p:to>
                                    </p:set>
                                  </p:childTnLst>
                                </p:cTn>
                              </p:par>
                              <p:par>
                                <p:cTn id="101" presetID="1" presetClass="exit" presetSubtype="0" fill="hold" grpId="0" nodeType="withEffect">
                                  <p:stCondLst>
                                    <p:cond delay="0"/>
                                  </p:stCondLst>
                                  <p:childTnLst>
                                    <p:set>
                                      <p:cBhvr>
                                        <p:cTn id="102" dur="1" fill="hold">
                                          <p:stCondLst>
                                            <p:cond delay="0"/>
                                          </p:stCondLst>
                                        </p:cTn>
                                        <p:tgtEl>
                                          <p:spTgt spid="13"/>
                                        </p:tgtEl>
                                        <p:attrNameLst>
                                          <p:attrName>style.visibility</p:attrName>
                                        </p:attrNameLst>
                                      </p:cBhvr>
                                      <p:to>
                                        <p:strVal val="hidden"/>
                                      </p:to>
                                    </p:set>
                                  </p:childTnLst>
                                </p:cTn>
                              </p:par>
                              <p:par>
                                <p:cTn id="103" presetID="1" presetClass="exit" presetSubtype="0" fill="hold" grpId="0" nodeType="withEffect">
                                  <p:stCondLst>
                                    <p:cond delay="0"/>
                                  </p:stCondLst>
                                  <p:childTnLst>
                                    <p:set>
                                      <p:cBhvr>
                                        <p:cTn id="104" dur="1" fill="hold">
                                          <p:stCondLst>
                                            <p:cond delay="0"/>
                                          </p:stCondLst>
                                        </p:cTn>
                                        <p:tgtEl>
                                          <p:spTgt spid="17"/>
                                        </p:tgtEl>
                                        <p:attrNameLst>
                                          <p:attrName>style.visibility</p:attrName>
                                        </p:attrNameLst>
                                      </p:cBhvr>
                                      <p:to>
                                        <p:strVal val="hidden"/>
                                      </p:to>
                                    </p:set>
                                  </p:childTnLst>
                                </p:cTn>
                              </p:par>
                              <p:par>
                                <p:cTn id="105" presetID="1" presetClass="exit" presetSubtype="0" fill="hold" grpId="0" nodeType="withEffect">
                                  <p:stCondLst>
                                    <p:cond delay="0"/>
                                  </p:stCondLst>
                                  <p:childTnLst>
                                    <p:set>
                                      <p:cBhvr>
                                        <p:cTn id="106" dur="1" fill="hold">
                                          <p:stCondLst>
                                            <p:cond delay="0"/>
                                          </p:stCondLst>
                                        </p:cTn>
                                        <p:tgtEl>
                                          <p:spTgt spid="20"/>
                                        </p:tgtEl>
                                        <p:attrNameLst>
                                          <p:attrName>style.visibility</p:attrName>
                                        </p:attrNameLst>
                                      </p:cBhvr>
                                      <p:to>
                                        <p:strVal val="hidden"/>
                                      </p:to>
                                    </p:set>
                                  </p:childTnLst>
                                </p:cTn>
                              </p:par>
                            </p:childTnLst>
                          </p:cTn>
                        </p:par>
                        <p:par>
                          <p:cTn id="107" fill="hold">
                            <p:stCondLst>
                              <p:cond delay="0"/>
                            </p:stCondLst>
                            <p:childTnLst>
                              <p:par>
                                <p:cTn id="108" presetID="2" presetClass="entr" presetSubtype="4" fill="hold" grpId="0" nodeType="afterEffect">
                                  <p:stCondLst>
                                    <p:cond delay="0"/>
                                  </p:stCondLst>
                                  <p:childTnLst>
                                    <p:set>
                                      <p:cBhvr>
                                        <p:cTn id="109" dur="1" fill="hold">
                                          <p:stCondLst>
                                            <p:cond delay="0"/>
                                          </p:stCondLst>
                                        </p:cTn>
                                        <p:tgtEl>
                                          <p:spTgt spid="23"/>
                                        </p:tgtEl>
                                        <p:attrNameLst>
                                          <p:attrName>style.visibility</p:attrName>
                                        </p:attrNameLst>
                                      </p:cBhvr>
                                      <p:to>
                                        <p:strVal val="visible"/>
                                      </p:to>
                                    </p:set>
                                    <p:anim calcmode="lin" valueType="num">
                                      <p:cBhvr additive="base">
                                        <p:cTn id="110" dur="500" fill="hold"/>
                                        <p:tgtEl>
                                          <p:spTgt spid="23"/>
                                        </p:tgtEl>
                                        <p:attrNameLst>
                                          <p:attrName>ppt_x</p:attrName>
                                        </p:attrNameLst>
                                      </p:cBhvr>
                                      <p:tavLst>
                                        <p:tav tm="0">
                                          <p:val>
                                            <p:strVal val="#ppt_x"/>
                                          </p:val>
                                        </p:tav>
                                        <p:tav tm="100000">
                                          <p:val>
                                            <p:strVal val="#ppt_x"/>
                                          </p:val>
                                        </p:tav>
                                      </p:tavLst>
                                    </p:anim>
                                    <p:anim calcmode="lin" valueType="num">
                                      <p:cBhvr additive="base">
                                        <p:cTn id="111"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2" presetClass="entr" presetSubtype="4" fill="hold" grpId="0" nodeType="clickEffect">
                                  <p:stCondLst>
                                    <p:cond delay="0"/>
                                  </p:stCondLst>
                                  <p:childTnLst>
                                    <p:set>
                                      <p:cBhvr>
                                        <p:cTn id="115" dur="1" fill="hold">
                                          <p:stCondLst>
                                            <p:cond delay="0"/>
                                          </p:stCondLst>
                                        </p:cTn>
                                        <p:tgtEl>
                                          <p:spTgt spid="24"/>
                                        </p:tgtEl>
                                        <p:attrNameLst>
                                          <p:attrName>style.visibility</p:attrName>
                                        </p:attrNameLst>
                                      </p:cBhvr>
                                      <p:to>
                                        <p:strVal val="visible"/>
                                      </p:to>
                                    </p:set>
                                    <p:anim calcmode="lin" valueType="num">
                                      <p:cBhvr additive="base">
                                        <p:cTn id="116" dur="500" fill="hold"/>
                                        <p:tgtEl>
                                          <p:spTgt spid="24"/>
                                        </p:tgtEl>
                                        <p:attrNameLst>
                                          <p:attrName>ppt_x</p:attrName>
                                        </p:attrNameLst>
                                      </p:cBhvr>
                                      <p:tavLst>
                                        <p:tav tm="0">
                                          <p:val>
                                            <p:strVal val="#ppt_x"/>
                                          </p:val>
                                        </p:tav>
                                        <p:tav tm="100000">
                                          <p:val>
                                            <p:strVal val="#ppt_x"/>
                                          </p:val>
                                        </p:tav>
                                      </p:tavLst>
                                    </p:anim>
                                    <p:anim calcmode="lin" valueType="num">
                                      <p:cBhvr additive="base">
                                        <p:cTn id="117"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bldLvl="0" animBg="1"/>
      <p:bldP spid="10" grpId="1" animBg="1"/>
      <p:bldP spid="11" grpId="0" animBg="1"/>
      <p:bldP spid="12" grpId="0"/>
      <p:bldP spid="12" grpId="1"/>
      <p:bldP spid="13" grpId="0" animBg="1"/>
      <p:bldP spid="15" grpId="0"/>
      <p:bldP spid="15" grpId="1"/>
      <p:bldP spid="16" grpId="0" animBg="1"/>
      <p:bldP spid="16" grpId="1" animBg="1"/>
      <p:bldP spid="17" grpId="0" animBg="1"/>
      <p:bldP spid="18" grpId="0"/>
      <p:bldP spid="18" grpId="1"/>
      <p:bldP spid="20" grpId="0" animBg="1"/>
      <p:bldP spid="21" grpId="0"/>
      <p:bldP spid="21" grpId="1"/>
      <p:bldP spid="22" grpId="0" bldLvl="0" animBg="1"/>
      <p:bldP spid="23" grpId="0" animBg="1"/>
      <p:bldP spid="2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矩形 60417"/>
          <p:cNvSpPr/>
          <p:nvPr/>
        </p:nvSpPr>
        <p:spPr>
          <a:xfrm>
            <a:off x="612917" y="2464811"/>
            <a:ext cx="7620000" cy="2785378"/>
          </a:xfrm>
          <a:prstGeom prst="rect">
            <a:avLst/>
          </a:prstGeom>
          <a:noFill/>
          <a:ln w="9525">
            <a:noFill/>
          </a:ln>
        </p:spPr>
        <p:txBody>
          <a:bodyPr>
            <a:spAutoFit/>
          </a:bodyPr>
          <a:lstStyle/>
          <a:p>
            <a:pPr fontAlgn="base">
              <a:lnSpc>
                <a:spcPct val="125000"/>
              </a:lnSpc>
            </a:pPr>
            <a:r>
              <a:rPr lang="zh-CN" altLang="en-US" sz="2800" b="1" noProof="1" smtClean="0">
                <a:solidFill>
                  <a:srgbClr val="000000"/>
                </a:solidFill>
                <a:effectLst>
                  <a:outerShdw blurRad="38100" dist="38100" dir="2700000">
                    <a:srgbClr val="C0C0C0"/>
                  </a:outerShdw>
                </a:effectLst>
                <a:latin typeface="华文楷体" panose="02010600040101010101" pitchFamily="2" charset="-122"/>
                <a:ea typeface="华文楷体" panose="02010600040101010101" pitchFamily="2" charset="-122"/>
              </a:rPr>
              <a:t>①</a:t>
            </a:r>
            <a:r>
              <a:rPr lang="zh-CN" altLang="en-US" sz="2800" b="1" noProof="1" smtClean="0">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经济</a:t>
            </a:r>
            <a:r>
              <a:rPr lang="zh-CN" altLang="en-US" sz="2800" b="1" noProof="1">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a:t>
            </a:r>
            <a:r>
              <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促进了北魏社会的发展</a:t>
            </a:r>
            <a:r>
              <a:rPr lang="zh-CN" altLang="en-US"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a:t>
            </a:r>
            <a:endParaRPr lang="en-US" altLang="zh-CN"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a:p>
            <a:pPr fontAlgn="base">
              <a:lnSpc>
                <a:spcPct val="125000"/>
              </a:lnSpc>
            </a:pPr>
            <a:endPar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a:p>
            <a:pPr fontAlgn="base">
              <a:lnSpc>
                <a:spcPct val="125000"/>
              </a:lnSpc>
            </a:pPr>
            <a:r>
              <a:rPr lang="zh-CN" altLang="en-US" sz="2800" b="1" noProof="1" smtClean="0">
                <a:solidFill>
                  <a:srgbClr val="000000"/>
                </a:solidFill>
                <a:effectLst>
                  <a:outerShdw blurRad="38100" dist="38100" dir="2700000">
                    <a:srgbClr val="C0C0C0"/>
                  </a:outerShdw>
                </a:effectLst>
                <a:latin typeface="华文楷体" panose="02010600040101010101" pitchFamily="2" charset="-122"/>
                <a:ea typeface="华文楷体" panose="02010600040101010101" pitchFamily="2" charset="-122"/>
              </a:rPr>
              <a:t>②</a:t>
            </a:r>
            <a:r>
              <a:rPr lang="zh-CN" altLang="en-US" sz="2800" b="1" noProof="1" smtClean="0">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政治</a:t>
            </a:r>
            <a:r>
              <a:rPr lang="zh-CN" altLang="en-US" sz="2800" b="1" noProof="1">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a:t>
            </a:r>
            <a:r>
              <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加速少数民族政权封建化</a:t>
            </a:r>
            <a:r>
              <a:rPr lang="zh-CN" altLang="en-US"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a:t>
            </a:r>
            <a:endParaRPr lang="en-US" altLang="zh-CN"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a:p>
            <a:pPr fontAlgn="base">
              <a:lnSpc>
                <a:spcPct val="125000"/>
              </a:lnSpc>
            </a:pPr>
            <a:r>
              <a:rPr lang="zh-CN" altLang="en-US" sz="2800" b="1" noProof="1" smtClean="0">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 </a:t>
            </a:r>
            <a:endParaRPr lang="zh-CN" altLang="en-US" sz="2800" b="1" noProof="1">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endParaRPr>
          </a:p>
          <a:p>
            <a:pPr fontAlgn="base">
              <a:lnSpc>
                <a:spcPct val="125000"/>
              </a:lnSpc>
            </a:pPr>
            <a:r>
              <a:rPr lang="zh-CN" altLang="en-US" sz="2800" b="1" noProof="1" smtClean="0">
                <a:solidFill>
                  <a:srgbClr val="000000"/>
                </a:solidFill>
                <a:effectLst>
                  <a:outerShdw blurRad="38100" dist="38100" dir="2700000">
                    <a:srgbClr val="C0C0C0"/>
                  </a:outerShdw>
                </a:effectLst>
                <a:latin typeface="华文楷体" panose="02010600040101010101" pitchFamily="2" charset="-122"/>
                <a:ea typeface="华文楷体" panose="02010600040101010101" pitchFamily="2" charset="-122"/>
              </a:rPr>
              <a:t>③</a:t>
            </a:r>
            <a:r>
              <a:rPr lang="zh-CN" altLang="en-US" sz="2800" b="1" noProof="1" smtClean="0">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民族</a:t>
            </a:r>
            <a:r>
              <a:rPr lang="zh-CN" altLang="en-US" sz="2800" b="1" noProof="1">
                <a:solidFill>
                  <a:srgbClr val="000000"/>
                </a:solidFill>
                <a:effectLst>
                  <a:outerShdw blurRad="38100" dist="38100" dir="2700000">
                    <a:srgbClr val="C0C0C0"/>
                  </a:outerShdw>
                </a:effectLst>
                <a:latin typeface="黑体" panose="02010609060101010101" pitchFamily="49" charset="-122"/>
                <a:ea typeface="黑体" panose="02010609060101010101" pitchFamily="49" charset="-122"/>
              </a:rPr>
              <a:t>关系：</a:t>
            </a:r>
            <a:r>
              <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促进民族的交流与融合。</a:t>
            </a:r>
            <a:r>
              <a:rPr lang="zh-CN" altLang="en-US" sz="2800" b="1" noProof="1">
                <a:effectLst>
                  <a:outerShdw blurRad="38100" dist="38100" dir="2700000">
                    <a:srgbClr val="C0C0C0"/>
                  </a:outerShdw>
                </a:effectLst>
                <a:latin typeface="黑体" panose="02010609060101010101" pitchFamily="49" charset="-122"/>
                <a:ea typeface="黑体" panose="02010609060101010101" pitchFamily="49" charset="-122"/>
              </a:rPr>
              <a:t> </a:t>
            </a:r>
            <a:endParaRPr lang="zh-CN" altLang="en-US" sz="2800" b="1" noProof="1">
              <a:effectLst>
                <a:outerShdw blurRad="38100" dist="38100" dir="2700000">
                  <a:srgbClr val="C0C0C0"/>
                </a:outerShdw>
              </a:effectLst>
              <a:latin typeface="黑体" panose="02010609060101010101" pitchFamily="49" charset="-122"/>
              <a:ea typeface="黑体" panose="02010609060101010101" pitchFamily="49" charset="-122"/>
            </a:endParaRPr>
          </a:p>
        </p:txBody>
      </p:sp>
      <p:sp>
        <p:nvSpPr>
          <p:cNvPr id="60420" name="文本框 60419"/>
          <p:cNvSpPr txBox="1"/>
          <p:nvPr/>
        </p:nvSpPr>
        <p:spPr>
          <a:xfrm>
            <a:off x="538650" y="1716837"/>
            <a:ext cx="4401840" cy="584775"/>
          </a:xfrm>
          <a:prstGeom prst="rect">
            <a:avLst/>
          </a:prstGeom>
          <a:noFill/>
          <a:ln w="9525">
            <a:noFill/>
          </a:ln>
        </p:spPr>
        <p:txBody>
          <a:bodyPr wrap="square">
            <a:spAutoFit/>
          </a:bodyPr>
          <a:lstStyle/>
          <a:p>
            <a:pPr>
              <a:spcBef>
                <a:spcPct val="50000"/>
              </a:spcBef>
            </a:pPr>
            <a:r>
              <a:rPr lang="en-US" altLang="zh-CN" sz="3200" b="1" noProof="1" smtClean="0">
                <a:solidFill>
                  <a:srgbClr val="FF0000"/>
                </a:solidFill>
                <a:effectLst>
                  <a:outerShdw blurRad="38100" dist="38100" dir="2700000">
                    <a:srgbClr val="C0C0C0"/>
                  </a:outerShdw>
                </a:effectLst>
                <a:latin typeface="Times New Roman" panose="02020603050405020304" pitchFamily="18" charset="0"/>
                <a:ea typeface="宋体" panose="02010600030101010101" pitchFamily="2" charset="-122"/>
              </a:rPr>
              <a:t>2.</a:t>
            </a:r>
            <a:r>
              <a:rPr lang="zh-CN" altLang="en-US" sz="3200" b="1" noProof="1" smtClean="0">
                <a:solidFill>
                  <a:srgbClr val="FF0000"/>
                </a:solidFill>
                <a:effectLst>
                  <a:outerShdw blurRad="38100" dist="38100" dir="2700000">
                    <a:srgbClr val="C0C0C0"/>
                  </a:outerShdw>
                </a:effectLst>
                <a:latin typeface="Times New Roman" panose="02020603050405020304" pitchFamily="18" charset="0"/>
                <a:ea typeface="宋体" panose="02010600030101010101" pitchFamily="2" charset="-122"/>
              </a:rPr>
              <a:t>改革的意义：</a:t>
            </a:r>
            <a:r>
              <a:rPr lang="en-US" altLang="zh-CN" sz="3200" b="1" noProof="1" smtClean="0">
                <a:solidFill>
                  <a:srgbClr val="FF0000"/>
                </a:solidFill>
                <a:effectLst>
                  <a:outerShdw blurRad="38100" dist="38100" dir="2700000">
                    <a:srgbClr val="C0C0C0"/>
                  </a:outerShdw>
                </a:effectLst>
                <a:latin typeface="Times New Roman" panose="02020603050405020304" pitchFamily="18" charset="0"/>
                <a:ea typeface="宋体" panose="02010600030101010101" pitchFamily="2" charset="-122"/>
              </a:rPr>
              <a:t>P31</a:t>
            </a:r>
            <a:endParaRPr lang="zh-CN" altLang="en-US" sz="3200" b="1" noProof="1">
              <a:solidFill>
                <a:srgbClr val="FF0000"/>
              </a:solidFill>
              <a:effectLst>
                <a:outerShdw blurRad="38100" dist="38100" dir="2700000">
                  <a:srgbClr val="C0C0C0"/>
                </a:outerShdw>
              </a:effectLst>
              <a:latin typeface="Times New Roman" panose="02020603050405020304" pitchFamily="18" charset="0"/>
            </a:endParaRPr>
          </a:p>
        </p:txBody>
      </p:sp>
      <p:sp>
        <p:nvSpPr>
          <p:cNvPr id="60424" name="文本框 60423"/>
          <p:cNvSpPr txBox="1"/>
          <p:nvPr/>
        </p:nvSpPr>
        <p:spPr>
          <a:xfrm>
            <a:off x="538650" y="987841"/>
            <a:ext cx="2709518" cy="584775"/>
          </a:xfrm>
          <a:prstGeom prst="rect">
            <a:avLst/>
          </a:prstGeom>
          <a:noFill/>
          <a:ln w="9525">
            <a:noFill/>
          </a:ln>
        </p:spPr>
        <p:txBody>
          <a:bodyPr wrap="square">
            <a:spAutoFit/>
          </a:bodyPr>
          <a:lstStyle/>
          <a:p>
            <a:pPr>
              <a:spcBef>
                <a:spcPct val="50000"/>
              </a:spcBef>
              <a:buClr>
                <a:schemeClr val="bg1"/>
              </a:buClr>
            </a:pPr>
            <a:r>
              <a:rPr lang="en-US" altLang="zh-CN" sz="3200" b="1" noProof="1">
                <a:effectLst>
                  <a:outerShdw blurRad="38100" dist="38100" dir="2700000">
                    <a:srgbClr val="C0C0C0"/>
                  </a:outerShdw>
                </a:effectLst>
                <a:latin typeface="+mn-ea"/>
              </a:rPr>
              <a:t>1.</a:t>
            </a:r>
            <a:r>
              <a:rPr lang="zh-CN" altLang="en-US" sz="3200" b="1" noProof="1">
                <a:effectLst>
                  <a:outerShdw blurRad="38100" dist="38100" dir="2700000">
                    <a:srgbClr val="C0C0C0"/>
                  </a:outerShdw>
                </a:effectLst>
                <a:latin typeface="+mn-ea"/>
              </a:rPr>
              <a:t>改革实质</a:t>
            </a:r>
            <a:r>
              <a:rPr lang="zh-CN" altLang="en-US" sz="3200" b="1" noProof="1" smtClean="0">
                <a:effectLst>
                  <a:outerShdw blurRad="38100" dist="38100" dir="2700000">
                    <a:srgbClr val="C0C0C0"/>
                  </a:outerShdw>
                </a:effectLst>
                <a:latin typeface="+mn-ea"/>
              </a:rPr>
              <a:t>：</a:t>
            </a:r>
            <a:endParaRPr lang="zh-CN" altLang="en-US" sz="3200" b="1" noProof="1">
              <a:effectLst>
                <a:outerShdw blurRad="38100" dist="38100" dir="2700000">
                  <a:srgbClr val="C0C0C0"/>
                </a:outerShdw>
              </a:effectLst>
              <a:latin typeface="+mn-ea"/>
            </a:endParaRPr>
          </a:p>
        </p:txBody>
      </p:sp>
      <p:sp>
        <p:nvSpPr>
          <p:cNvPr id="60425" name="文本框 60424"/>
          <p:cNvSpPr txBox="1"/>
          <p:nvPr/>
        </p:nvSpPr>
        <p:spPr>
          <a:xfrm>
            <a:off x="3411740" y="2931137"/>
            <a:ext cx="4537075" cy="523220"/>
          </a:xfrm>
          <a:prstGeom prst="rect">
            <a:avLst/>
          </a:prstGeom>
          <a:noFill/>
          <a:ln w="9525">
            <a:noFill/>
          </a:ln>
        </p:spPr>
        <p:txBody>
          <a:bodyPr anchor="t">
            <a:spAutoFit/>
          </a:bodyPr>
          <a:lstStyle/>
          <a:p>
            <a:r>
              <a:rPr lang="en-US" altLang="zh-CN" sz="2800" b="1" dirty="0">
                <a:solidFill>
                  <a:srgbClr val="FC0000"/>
                </a:solidFill>
                <a:latin typeface="Arial" panose="020B0604020202020204" pitchFamily="34" charset="0"/>
                <a:ea typeface="黑体" panose="02010609060101010101" pitchFamily="49" charset="-122"/>
              </a:rPr>
              <a:t>——</a:t>
            </a:r>
            <a:r>
              <a:rPr lang="zh-CN" altLang="en-US" sz="2800" b="1" dirty="0">
                <a:solidFill>
                  <a:srgbClr val="FC0000"/>
                </a:solidFill>
                <a:latin typeface="Arial" panose="020B0604020202020204" pitchFamily="34" charset="0"/>
                <a:ea typeface="黑体" panose="02010609060101010101" pitchFamily="49" charset="-122"/>
              </a:rPr>
              <a:t>生产方式农耕</a:t>
            </a:r>
            <a:r>
              <a:rPr lang="zh-CN" altLang="en-US" sz="2800" b="1" dirty="0" smtClean="0">
                <a:solidFill>
                  <a:srgbClr val="FC0000"/>
                </a:solidFill>
                <a:latin typeface="Arial" panose="020B0604020202020204" pitchFamily="34" charset="0"/>
                <a:ea typeface="黑体" panose="02010609060101010101" pitchFamily="49" charset="-122"/>
              </a:rPr>
              <a:t>化</a:t>
            </a:r>
            <a:endParaRPr lang="zh-CN" altLang="en-US" sz="2800" b="1" dirty="0">
              <a:solidFill>
                <a:srgbClr val="FC0000"/>
              </a:solidFill>
              <a:latin typeface="Arial" panose="020B0604020202020204" pitchFamily="34" charset="0"/>
              <a:ea typeface="黑体" panose="02010609060101010101" pitchFamily="49" charset="-122"/>
            </a:endParaRPr>
          </a:p>
        </p:txBody>
      </p:sp>
      <p:sp>
        <p:nvSpPr>
          <p:cNvPr id="60426" name="文本框 60425"/>
          <p:cNvSpPr txBox="1"/>
          <p:nvPr/>
        </p:nvSpPr>
        <p:spPr>
          <a:xfrm>
            <a:off x="3552967" y="4048903"/>
            <a:ext cx="4679950" cy="523220"/>
          </a:xfrm>
          <a:prstGeom prst="rect">
            <a:avLst/>
          </a:prstGeom>
          <a:noFill/>
          <a:ln w="9525">
            <a:noFill/>
          </a:ln>
        </p:spPr>
        <p:txBody>
          <a:bodyPr anchor="t">
            <a:spAutoFit/>
          </a:bodyPr>
          <a:lstStyle/>
          <a:p>
            <a:r>
              <a:rPr lang="en-US" altLang="zh-CN" sz="2800" b="1" dirty="0">
                <a:solidFill>
                  <a:srgbClr val="FC0000"/>
                </a:solidFill>
                <a:latin typeface="Arial" panose="020B0604020202020204" pitchFamily="34" charset="0"/>
                <a:ea typeface="黑体" panose="02010609060101010101" pitchFamily="49" charset="-122"/>
              </a:rPr>
              <a:t>——</a:t>
            </a:r>
            <a:r>
              <a:rPr lang="zh-CN" altLang="en-US" sz="2800" b="1" dirty="0">
                <a:solidFill>
                  <a:srgbClr val="FC0000"/>
                </a:solidFill>
                <a:latin typeface="Arial" panose="020B0604020202020204" pitchFamily="34" charset="0"/>
                <a:ea typeface="黑体" panose="02010609060101010101" pitchFamily="49" charset="-122"/>
              </a:rPr>
              <a:t>社会制度封建</a:t>
            </a:r>
            <a:r>
              <a:rPr lang="zh-CN" altLang="en-US" sz="2800" b="1" dirty="0" smtClean="0">
                <a:solidFill>
                  <a:srgbClr val="FC0000"/>
                </a:solidFill>
                <a:latin typeface="Arial" panose="020B0604020202020204" pitchFamily="34" charset="0"/>
                <a:ea typeface="黑体" panose="02010609060101010101" pitchFamily="49" charset="-122"/>
              </a:rPr>
              <a:t>化</a:t>
            </a:r>
            <a:endParaRPr lang="zh-CN" altLang="en-US" sz="2800" b="1" dirty="0">
              <a:solidFill>
                <a:srgbClr val="FC0000"/>
              </a:solidFill>
              <a:latin typeface="Arial" panose="020B0604020202020204" pitchFamily="34" charset="0"/>
              <a:ea typeface="黑体" panose="02010609060101010101" pitchFamily="49" charset="-122"/>
            </a:endParaRPr>
          </a:p>
        </p:txBody>
      </p:sp>
      <p:sp>
        <p:nvSpPr>
          <p:cNvPr id="60427" name="文本框 60426"/>
          <p:cNvSpPr txBox="1"/>
          <p:nvPr/>
        </p:nvSpPr>
        <p:spPr>
          <a:xfrm>
            <a:off x="3552967" y="5147497"/>
            <a:ext cx="4679950" cy="523220"/>
          </a:xfrm>
          <a:prstGeom prst="rect">
            <a:avLst/>
          </a:prstGeom>
          <a:noFill/>
          <a:ln w="9525">
            <a:noFill/>
          </a:ln>
        </p:spPr>
        <p:txBody>
          <a:bodyPr anchor="t">
            <a:spAutoFit/>
          </a:bodyPr>
          <a:lstStyle/>
          <a:p>
            <a:r>
              <a:rPr lang="en-US" altLang="zh-CN" sz="2800" b="1" dirty="0">
                <a:solidFill>
                  <a:srgbClr val="FC0000"/>
                </a:solidFill>
                <a:latin typeface="Arial" panose="020B0604020202020204" pitchFamily="34" charset="0"/>
                <a:ea typeface="黑体" panose="02010609060101010101" pitchFamily="49" charset="-122"/>
              </a:rPr>
              <a:t>—— </a:t>
            </a:r>
            <a:r>
              <a:rPr lang="zh-CN" altLang="en-US" sz="2800" b="1" dirty="0" smtClean="0">
                <a:solidFill>
                  <a:srgbClr val="FC0000"/>
                </a:solidFill>
                <a:latin typeface="Arial" panose="020B0604020202020204" pitchFamily="34" charset="0"/>
                <a:ea typeface="黑体" panose="02010609060101010101" pitchFamily="49" charset="-122"/>
              </a:rPr>
              <a:t>生活习俗汉族化</a:t>
            </a:r>
            <a:endParaRPr lang="zh-CN" altLang="en-US" sz="2800" b="1" dirty="0">
              <a:solidFill>
                <a:srgbClr val="FC0000"/>
              </a:solidFill>
              <a:latin typeface="Arial" panose="020B0604020202020204" pitchFamily="34" charset="0"/>
              <a:ea typeface="黑体" panose="02010609060101010101" pitchFamily="49" charset="-122"/>
            </a:endParaRPr>
          </a:p>
        </p:txBody>
      </p:sp>
      <p:sp>
        <p:nvSpPr>
          <p:cNvPr id="9" name="矩形 8"/>
          <p:cNvSpPr/>
          <p:nvPr/>
        </p:nvSpPr>
        <p:spPr>
          <a:xfrm>
            <a:off x="418208" y="243923"/>
            <a:ext cx="4945361" cy="640021"/>
          </a:xfrm>
          <a:prstGeom prst="rect">
            <a:avLst/>
          </a:prstGeom>
          <a:solidFill>
            <a:srgbClr val="C00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atin typeface="华文中宋" panose="02010600040101010101" pitchFamily="2" charset="-122"/>
                <a:ea typeface="华文中宋" panose="02010600040101010101" pitchFamily="2" charset="-122"/>
              </a:rPr>
              <a:t>三</a:t>
            </a:r>
            <a:r>
              <a:rPr lang="zh-CN" altLang="en-US" sz="3200" b="1" dirty="0" smtClean="0">
                <a:latin typeface="华文中宋" panose="02010600040101010101" pitchFamily="2" charset="-122"/>
                <a:ea typeface="华文中宋" panose="02010600040101010101" pitchFamily="2" charset="-122"/>
              </a:rPr>
              <a:t>、</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反思</a:t>
            </a:r>
            <a:r>
              <a:rPr lang="en-US" altLang="zh-CN" sz="3200" b="1" dirty="0" smtClean="0">
                <a:latin typeface="华文中宋" panose="02010600040101010101" pitchFamily="2" charset="-122"/>
                <a:ea typeface="华文中宋" panose="02010600040101010101" pitchFamily="2" charset="-122"/>
              </a:rPr>
              <a:t>·</a:t>
            </a:r>
            <a:r>
              <a:rPr lang="zh-CN" altLang="en-US" sz="3200" b="1" dirty="0" smtClean="0">
                <a:latin typeface="华文中宋" panose="02010600040101010101" pitchFamily="2" charset="-122"/>
                <a:ea typeface="华文中宋" panose="02010600040101010101" pitchFamily="2" charset="-122"/>
              </a:rPr>
              <a:t>改革的意义</a:t>
            </a:r>
            <a:r>
              <a:rPr lang="en-US" altLang="zh-CN" sz="3200" b="1" dirty="0" smtClean="0">
                <a:latin typeface="华文中宋" panose="02010600040101010101" pitchFamily="2" charset="-122"/>
                <a:ea typeface="华文中宋" panose="02010600040101010101" pitchFamily="2" charset="-122"/>
              </a:rPr>
              <a:t>|</a:t>
            </a:r>
            <a:endParaRPr lang="zh-CN" altLang="en-US" sz="3200" b="1" dirty="0">
              <a:latin typeface="华文中宋" panose="02010600040101010101" pitchFamily="2" charset="-122"/>
              <a:ea typeface="华文中宋" panose="02010600040101010101" pitchFamily="2" charset="-122"/>
            </a:endParaRPr>
          </a:p>
        </p:txBody>
      </p:sp>
      <p:sp>
        <p:nvSpPr>
          <p:cNvPr id="45088" name="Text Box 32"/>
          <p:cNvSpPr txBox="1"/>
          <p:nvPr/>
        </p:nvSpPr>
        <p:spPr>
          <a:xfrm>
            <a:off x="383075" y="5820979"/>
            <a:ext cx="5179762" cy="523220"/>
          </a:xfrm>
          <a:prstGeom prst="rect">
            <a:avLst/>
          </a:prstGeom>
          <a:noFill/>
          <a:ln w="9525">
            <a:noFill/>
          </a:ln>
        </p:spPr>
        <p:txBody>
          <a:bodyPr wrap="square">
            <a:spAutoFit/>
          </a:bodyPr>
          <a:lstStyle/>
          <a:p>
            <a:pPr algn="ctr">
              <a:spcBef>
                <a:spcPct val="50000"/>
              </a:spcBef>
            </a:pPr>
            <a:r>
              <a:rPr lang="zh-CN" altLang="en-US" sz="2800" b="1" dirty="0" smtClean="0">
                <a:latin typeface="华文楷体" panose="02010600040101010101" pitchFamily="2" charset="-122"/>
                <a:ea typeface="华文楷体" panose="02010600040101010101" pitchFamily="2" charset="-122"/>
              </a:rPr>
              <a:t>④</a:t>
            </a:r>
            <a:r>
              <a:rPr lang="zh-CN" altLang="en-US" sz="2800" b="1" dirty="0" smtClean="0">
                <a:latin typeface="Times New Roman" panose="02020603050405020304" pitchFamily="18" charset="0"/>
                <a:ea typeface="黑体" panose="02010609060101010101" pitchFamily="49" charset="-122"/>
              </a:rPr>
              <a:t>为</a:t>
            </a:r>
            <a:r>
              <a:rPr lang="zh-CN" altLang="en-US" sz="2800" b="1" dirty="0">
                <a:latin typeface="Times New Roman" panose="02020603050405020304" pitchFamily="18" charset="0"/>
                <a:ea typeface="黑体" panose="02010609060101010101" pitchFamily="49" charset="-122"/>
              </a:rPr>
              <a:t>隋唐统一和繁荣奠定基础</a:t>
            </a:r>
            <a:endParaRPr lang="zh-CN" altLang="en-US" sz="2800" b="1" dirty="0">
              <a:latin typeface="Times New Roman" panose="02020603050405020304" pitchFamily="18" charset="0"/>
              <a:ea typeface="黑体" panose="02010609060101010101" pitchFamily="49" charset="-122"/>
            </a:endParaRPr>
          </a:p>
        </p:txBody>
      </p:sp>
      <p:sp>
        <p:nvSpPr>
          <p:cNvPr id="3" name="矩形 2"/>
          <p:cNvSpPr/>
          <p:nvPr/>
        </p:nvSpPr>
        <p:spPr>
          <a:xfrm>
            <a:off x="2844544" y="980607"/>
            <a:ext cx="6776214" cy="584775"/>
          </a:xfrm>
          <a:prstGeom prst="rect">
            <a:avLst/>
          </a:prstGeom>
        </p:spPr>
        <p:txBody>
          <a:bodyPr wrap="none">
            <a:spAutoFit/>
          </a:bodyPr>
          <a:lstStyle/>
          <a:p>
            <a:pPr>
              <a:spcBef>
                <a:spcPct val="50000"/>
              </a:spcBef>
              <a:buClr>
                <a:schemeClr val="bg1"/>
              </a:buClr>
            </a:pPr>
            <a:r>
              <a:rPr lang="zh-CN" altLang="en-US" sz="3200" b="1" noProof="1">
                <a:solidFill>
                  <a:srgbClr val="FF0000"/>
                </a:solidFill>
                <a:effectLst>
                  <a:outerShdw blurRad="38100" dist="38100" dir="2700000">
                    <a:srgbClr val="C0C0C0"/>
                  </a:outerShdw>
                </a:effectLst>
                <a:latin typeface="+mn-ea"/>
              </a:rPr>
              <a:t>少数民族</a:t>
            </a:r>
            <a:r>
              <a:rPr lang="zh-CN" altLang="en-US" sz="3200" b="1" noProof="1">
                <a:effectLst>
                  <a:outerShdw blurRad="38100" dist="38100" dir="2700000">
                    <a:srgbClr val="C0C0C0"/>
                  </a:outerShdw>
                </a:effectLst>
                <a:latin typeface="+mn-ea"/>
              </a:rPr>
              <a:t>政权自上而下的</a:t>
            </a:r>
            <a:r>
              <a:rPr lang="zh-CN" altLang="en-US" sz="3200" b="1" u="sng" noProof="1">
                <a:solidFill>
                  <a:srgbClr val="FF0000"/>
                </a:solidFill>
                <a:effectLst>
                  <a:outerShdw blurRad="38100" dist="38100" dir="2700000">
                    <a:srgbClr val="C0C0C0"/>
                  </a:outerShdw>
                </a:effectLst>
                <a:latin typeface="+mn-ea"/>
              </a:rPr>
              <a:t>封建化</a:t>
            </a:r>
            <a:r>
              <a:rPr lang="zh-CN" altLang="en-US" sz="3200" b="1" noProof="1">
                <a:effectLst>
                  <a:outerShdw blurRad="38100" dist="38100" dir="2700000">
                    <a:srgbClr val="C0C0C0"/>
                  </a:outerShdw>
                </a:effectLst>
                <a:latin typeface="+mn-ea"/>
              </a:rPr>
              <a:t>改革</a:t>
            </a:r>
            <a:endParaRPr lang="zh-CN" altLang="en-US" sz="3200" b="1" noProof="1">
              <a:effectLst>
                <a:outerShdw blurRad="38100" dist="38100" dir="2700000">
                  <a:srgbClr val="C0C0C0"/>
                </a:outerShdw>
              </a:effectLst>
              <a:latin typeface="+mn-ea"/>
            </a:endParaRPr>
          </a:p>
        </p:txBody>
      </p:sp>
      <p:grpSp>
        <p:nvGrpSpPr>
          <p:cNvPr id="10" name="组合 9"/>
          <p:cNvGrpSpPr/>
          <p:nvPr/>
        </p:nvGrpSpPr>
        <p:grpSpPr>
          <a:xfrm>
            <a:off x="6829449" y="2048983"/>
            <a:ext cx="1623737" cy="1261291"/>
            <a:chOff x="6913886" y="2333766"/>
            <a:chExt cx="1623737" cy="1261291"/>
          </a:xfrm>
        </p:grpSpPr>
        <p:pic>
          <p:nvPicPr>
            <p:cNvPr id="1026" name="Picture 2" descr="https://timgsa.baidu.com/timg?image&amp;quality=80&amp;size=b9999_10000&amp;sec=1584268595782&amp;di=24a791c53af02d83c8d88447521adaf1&amp;imgtype=0&amp;src=http%3A%2F%2Fimgbdb3.bendibao.com%2Fshbdb%2F20168%2F11%2F20160811170339_49947.pn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21377"/>
            <a:stretch>
              <a:fillRect/>
            </a:stretch>
          </p:blipFill>
          <p:spPr bwMode="auto">
            <a:xfrm>
              <a:off x="6913886" y="2333766"/>
              <a:ext cx="1601970" cy="905661"/>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6913886" y="3210195"/>
              <a:ext cx="1623737" cy="384862"/>
            </a:xfrm>
            <a:prstGeom prst="rect">
              <a:avLst/>
            </a:prstGeom>
            <a:solidFill>
              <a:schemeClr val="bg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solidFill>
                    <a:schemeClr val="tx1"/>
                  </a:solidFill>
                  <a:latin typeface="楷体" panose="02010609060101010101" pitchFamily="49" charset="-122"/>
                  <a:ea typeface="楷体" panose="02010609060101010101" pitchFamily="49" charset="-122"/>
                </a:rPr>
                <a:t>|</a:t>
              </a:r>
              <a:r>
                <a:rPr lang="zh-CN" altLang="en-US" sz="2000" b="1" dirty="0" smtClean="0">
                  <a:solidFill>
                    <a:schemeClr val="tx1"/>
                  </a:solidFill>
                  <a:latin typeface="楷体" panose="02010609060101010101" pitchFamily="49" charset="-122"/>
                  <a:ea typeface="楷体" panose="02010609060101010101" pitchFamily="49" charset="-122"/>
                </a:rPr>
                <a:t>农耕经济</a:t>
              </a:r>
              <a:r>
                <a:rPr lang="en-US" altLang="zh-CN" sz="2000" b="1" dirty="0" smtClean="0">
                  <a:solidFill>
                    <a:schemeClr val="tx1"/>
                  </a:solidFill>
                  <a:latin typeface="楷体" panose="02010609060101010101" pitchFamily="49" charset="-122"/>
                  <a:ea typeface="楷体" panose="02010609060101010101" pitchFamily="49" charset="-122"/>
                </a:rPr>
                <a:t>|</a:t>
              </a:r>
              <a:endParaRPr lang="zh-CN" altLang="en-US" sz="2000" b="1" dirty="0">
                <a:solidFill>
                  <a:schemeClr val="tx1"/>
                </a:solidFill>
                <a:latin typeface="楷体" panose="02010609060101010101" pitchFamily="49" charset="-122"/>
                <a:ea typeface="楷体" panose="02010609060101010101" pitchFamily="49" charset="-122"/>
              </a:endParaRPr>
            </a:p>
          </p:txBody>
        </p:sp>
      </p:grpSp>
      <p:grpSp>
        <p:nvGrpSpPr>
          <p:cNvPr id="11" name="组合 10"/>
          <p:cNvGrpSpPr/>
          <p:nvPr/>
        </p:nvGrpSpPr>
        <p:grpSpPr>
          <a:xfrm>
            <a:off x="6903002" y="3391874"/>
            <a:ext cx="1623737" cy="1252780"/>
            <a:chOff x="6835084" y="3603568"/>
            <a:chExt cx="1623737" cy="1252780"/>
          </a:xfrm>
        </p:grpSpPr>
        <p:pic>
          <p:nvPicPr>
            <p:cNvPr id="1028" name="Picture 4" descr="https://timgsa.baidu.com/timg?image&amp;quality=80&amp;size=b9999_10000&amp;sec=1584268919476&amp;di=f3587b06afc6e868fe91d3690a8b4d7e&amp;imgtype=0&amp;src=http%3A%2F%2Fc.hiphotos.baidu.com%2Fbaike%2Fwhfpf%3D339%2C339%2C50%2Fsign%3D2d182dcddb33c895a62bcb3bb72e40c3%2Fae51f3deb48f8c54b6d29f7538292df5e0fe7f6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17631"/>
            <a:stretch>
              <a:fillRect/>
            </a:stretch>
          </p:blipFill>
          <p:spPr bwMode="auto">
            <a:xfrm>
              <a:off x="6913885" y="3603568"/>
              <a:ext cx="1319031" cy="968556"/>
            </a:xfrm>
            <a:prstGeom prst="rect">
              <a:avLst/>
            </a:prstGeom>
            <a:noFill/>
            <a:extLst>
              <a:ext uri="{909E8E84-426E-40DD-AFC4-6F175D3DCCD1}">
                <a14:hiddenFill xmlns:a14="http://schemas.microsoft.com/office/drawing/2010/main">
                  <a:solidFill>
                    <a:srgbClr val="FFFFFF"/>
                  </a:solidFill>
                </a14:hiddenFill>
              </a:ext>
            </a:extLst>
          </p:spPr>
        </p:pic>
        <p:sp>
          <p:nvSpPr>
            <p:cNvPr id="21" name="矩形 20"/>
            <p:cNvSpPr/>
            <p:nvPr/>
          </p:nvSpPr>
          <p:spPr>
            <a:xfrm>
              <a:off x="6835084" y="4471486"/>
              <a:ext cx="1623737" cy="384862"/>
            </a:xfrm>
            <a:prstGeom prst="rect">
              <a:avLst/>
            </a:prstGeom>
            <a:solidFill>
              <a:schemeClr val="bg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solidFill>
                    <a:schemeClr val="tx1"/>
                  </a:solidFill>
                  <a:latin typeface="楷体" panose="02010609060101010101" pitchFamily="49" charset="-122"/>
                  <a:ea typeface="楷体" panose="02010609060101010101" pitchFamily="49" charset="-122"/>
                </a:rPr>
                <a:t>|</a:t>
              </a:r>
              <a:r>
                <a:rPr lang="zh-CN" altLang="en-US" sz="2000" b="1" dirty="0" smtClean="0">
                  <a:solidFill>
                    <a:schemeClr val="tx1"/>
                  </a:solidFill>
                  <a:latin typeface="楷体" panose="02010609060101010101" pitchFamily="49" charset="-122"/>
                  <a:ea typeface="楷体" panose="02010609060101010101" pitchFamily="49" charset="-122"/>
                </a:rPr>
                <a:t>创立新制</a:t>
              </a:r>
              <a:r>
                <a:rPr lang="en-US" altLang="zh-CN" sz="2000" b="1" dirty="0" smtClean="0">
                  <a:solidFill>
                    <a:schemeClr val="tx1"/>
                  </a:solidFill>
                  <a:latin typeface="楷体" panose="02010609060101010101" pitchFamily="49" charset="-122"/>
                  <a:ea typeface="楷体" panose="02010609060101010101" pitchFamily="49" charset="-122"/>
                </a:rPr>
                <a:t>|</a:t>
              </a:r>
              <a:endParaRPr lang="zh-CN" altLang="en-US" sz="2000" b="1" dirty="0">
                <a:solidFill>
                  <a:schemeClr val="tx1"/>
                </a:solidFill>
                <a:latin typeface="楷体" panose="02010609060101010101" pitchFamily="49" charset="-122"/>
                <a:ea typeface="楷体" panose="02010609060101010101" pitchFamily="49" charset="-122"/>
              </a:endParaRPr>
            </a:p>
          </p:txBody>
        </p:sp>
      </p:grpSp>
      <p:grpSp>
        <p:nvGrpSpPr>
          <p:cNvPr id="12" name="组合 11"/>
          <p:cNvGrpSpPr/>
          <p:nvPr/>
        </p:nvGrpSpPr>
        <p:grpSpPr>
          <a:xfrm>
            <a:off x="6974676" y="4960087"/>
            <a:ext cx="1623737" cy="1137201"/>
            <a:chOff x="6913886" y="4963801"/>
            <a:chExt cx="1623737" cy="1137201"/>
          </a:xfrm>
        </p:grpSpPr>
        <p:pic>
          <p:nvPicPr>
            <p:cNvPr id="23" name="图片 58377" descr="2004619154747986[1]"/>
            <p:cNvPicPr>
              <a:picLocks noChangeAspect="1"/>
            </p:cNvPicPr>
            <p:nvPr/>
          </p:nvPicPr>
          <p:blipFill>
            <a:blip r:embed="rId3"/>
            <a:stretch>
              <a:fillRect/>
            </a:stretch>
          </p:blipFill>
          <p:spPr>
            <a:xfrm>
              <a:off x="7015414" y="4963801"/>
              <a:ext cx="1522209" cy="1127562"/>
            </a:xfrm>
            <a:prstGeom prst="rect">
              <a:avLst/>
            </a:prstGeom>
            <a:noFill/>
            <a:ln w="9525">
              <a:noFill/>
            </a:ln>
          </p:spPr>
        </p:pic>
        <p:sp>
          <p:nvSpPr>
            <p:cNvPr id="24" name="矩形 23"/>
            <p:cNvSpPr/>
            <p:nvPr/>
          </p:nvSpPr>
          <p:spPr>
            <a:xfrm>
              <a:off x="6913886" y="5716140"/>
              <a:ext cx="1623737" cy="384862"/>
            </a:xfrm>
            <a:prstGeom prst="rect">
              <a:avLst/>
            </a:prstGeom>
            <a:solidFill>
              <a:schemeClr val="bg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solidFill>
                    <a:schemeClr val="tx1"/>
                  </a:solidFill>
                  <a:latin typeface="楷体" panose="02010609060101010101" pitchFamily="49" charset="-122"/>
                  <a:ea typeface="楷体" panose="02010609060101010101" pitchFamily="49" charset="-122"/>
                </a:rPr>
                <a:t>|</a:t>
              </a:r>
              <a:r>
                <a:rPr lang="zh-CN" altLang="en-US" sz="2000" b="1" dirty="0" smtClean="0">
                  <a:solidFill>
                    <a:schemeClr val="tx1"/>
                  </a:solidFill>
                  <a:latin typeface="楷体" panose="02010609060101010101" pitchFamily="49" charset="-122"/>
                  <a:ea typeface="楷体" panose="02010609060101010101" pitchFamily="49" charset="-122"/>
                </a:rPr>
                <a:t>移风易俗</a:t>
              </a:r>
              <a:r>
                <a:rPr lang="en-US" altLang="zh-CN" sz="2000" b="1" dirty="0" smtClean="0">
                  <a:solidFill>
                    <a:schemeClr val="tx1"/>
                  </a:solidFill>
                  <a:latin typeface="楷体" panose="02010609060101010101" pitchFamily="49" charset="-122"/>
                  <a:ea typeface="楷体" panose="02010609060101010101" pitchFamily="49" charset="-122"/>
                </a:rPr>
                <a:t>|</a:t>
              </a:r>
              <a:endParaRPr lang="zh-CN" altLang="en-US" sz="2000" b="1" dirty="0">
                <a:solidFill>
                  <a:schemeClr val="tx1"/>
                </a:solidFill>
                <a:latin typeface="楷体" panose="02010609060101010101" pitchFamily="49" charset="-122"/>
                <a:ea typeface="楷体" panose="02010609060101010101" pitchFamily="49" charset="-122"/>
              </a:endParaRPr>
            </a:p>
          </p:txBody>
        </p:sp>
      </p:grpSp>
      <p:sp>
        <p:nvSpPr>
          <p:cNvPr id="15" name="线形标注 2 14"/>
          <p:cNvSpPr/>
          <p:nvPr/>
        </p:nvSpPr>
        <p:spPr>
          <a:xfrm>
            <a:off x="8598413" y="1572616"/>
            <a:ext cx="3449410" cy="1470213"/>
          </a:xfrm>
          <a:prstGeom prst="borderCallout2">
            <a:avLst>
              <a:gd name="adj1" fmla="val 19963"/>
              <a:gd name="adj2" fmla="val 973"/>
              <a:gd name="adj3" fmla="val 18750"/>
              <a:gd name="adj4" fmla="val -16667"/>
              <a:gd name="adj5" fmla="val 1539"/>
              <a:gd name="adj6" fmla="val -21253"/>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solidFill>
                  <a:schemeClr val="tx1">
                    <a:lumMod val="95000"/>
                    <a:lumOff val="5000"/>
                  </a:schemeClr>
                </a:solidFill>
                <a:latin typeface="楷体" panose="02010609060101010101" pitchFamily="49" charset="-122"/>
                <a:ea typeface="楷体" panose="02010609060101010101" pitchFamily="49" charset="-122"/>
              </a:rPr>
              <a:t>鲜卑族</a:t>
            </a:r>
            <a:r>
              <a:rPr lang="zh-CN" altLang="en-US" sz="2800" b="1" dirty="0" smtClean="0">
                <a:solidFill>
                  <a:srgbClr val="000099"/>
                </a:solidFill>
                <a:latin typeface="楷体" panose="02010609060101010101" pitchFamily="49" charset="-122"/>
                <a:ea typeface="楷体" panose="02010609060101010101" pitchFamily="49" charset="-122"/>
              </a:rPr>
              <a:t>奴隶制</a:t>
            </a:r>
            <a:r>
              <a:rPr lang="zh-CN" altLang="en-US" sz="2800" b="1" dirty="0" smtClean="0">
                <a:solidFill>
                  <a:schemeClr val="tx1">
                    <a:lumMod val="95000"/>
                    <a:lumOff val="5000"/>
                  </a:schemeClr>
                </a:solidFill>
                <a:latin typeface="楷体" panose="02010609060101010101" pitchFamily="49" charset="-122"/>
                <a:ea typeface="楷体" panose="02010609060101010101" pitchFamily="49" charset="-122"/>
              </a:rPr>
              <a:t>统治模式向汉族</a:t>
            </a:r>
            <a:r>
              <a:rPr lang="zh-CN" altLang="en-US" sz="2800" b="1" dirty="0" smtClean="0">
                <a:solidFill>
                  <a:srgbClr val="000099"/>
                </a:solidFill>
                <a:latin typeface="楷体" panose="02010609060101010101" pitchFamily="49" charset="-122"/>
                <a:ea typeface="楷体" panose="02010609060101010101" pitchFamily="49" charset="-122"/>
              </a:rPr>
              <a:t>封建统治</a:t>
            </a:r>
            <a:r>
              <a:rPr lang="zh-CN" altLang="en-US" sz="2800" b="1" dirty="0" smtClean="0">
                <a:solidFill>
                  <a:schemeClr val="tx1">
                    <a:lumMod val="95000"/>
                    <a:lumOff val="5000"/>
                  </a:schemeClr>
                </a:solidFill>
                <a:latin typeface="楷体" panose="02010609060101010101" pitchFamily="49" charset="-122"/>
                <a:ea typeface="楷体" panose="02010609060101010101" pitchFamily="49" charset="-122"/>
              </a:rPr>
              <a:t>模式的转化</a:t>
            </a:r>
            <a:endParaRPr lang="zh-CN" altLang="en-US" sz="2800" b="1"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100" name="文本框 99"/>
          <p:cNvSpPr txBox="1"/>
          <p:nvPr/>
        </p:nvSpPr>
        <p:spPr>
          <a:xfrm>
            <a:off x="1885571" y="3010170"/>
            <a:ext cx="8191285" cy="2785378"/>
          </a:xfrm>
          <a:prstGeom prst="rect">
            <a:avLst/>
          </a:prstGeom>
          <a:solidFill>
            <a:schemeClr val="accent4">
              <a:lumMod val="40000"/>
              <a:lumOff val="60000"/>
            </a:schemeClr>
          </a:solidFill>
          <a:ln w="19050">
            <a:solidFill>
              <a:schemeClr val="tx1"/>
            </a:solidFill>
            <a:prstDash val="lgDashDot"/>
          </a:ln>
        </p:spPr>
        <p:txBody>
          <a:bodyPr wrap="square">
            <a:spAutoFit/>
          </a:bodyPr>
          <a:lstStyle/>
          <a:p>
            <a:pPr>
              <a:lnSpc>
                <a:spcPct val="125000"/>
              </a:lnSpc>
            </a:pPr>
            <a:r>
              <a:rPr lang="zh-CN" altLang="en-US" sz="2800" b="1" dirty="0" smtClean="0"/>
              <a:t>   北朝的强盛来自体制的力量</a:t>
            </a:r>
            <a:r>
              <a:rPr lang="en-US" altLang="zh-CN" sz="2800" b="1" dirty="0" smtClean="0"/>
              <a:t>……</a:t>
            </a:r>
            <a:r>
              <a:rPr lang="zh-CN" altLang="en-US" sz="2800" b="1" dirty="0" smtClean="0"/>
              <a:t>交替的“胡化”和“汉化”</a:t>
            </a:r>
            <a:r>
              <a:rPr lang="zh-CN" altLang="en-US" sz="2800" b="1" dirty="0" smtClean="0">
                <a:solidFill>
                  <a:srgbClr val="FF0000"/>
                </a:solidFill>
              </a:rPr>
              <a:t>扭转了魏晋以来的帝国颓势，</a:t>
            </a:r>
            <a:r>
              <a:rPr lang="zh-CN" altLang="en-US" sz="2800" b="1" dirty="0" smtClean="0"/>
              <a:t>并</a:t>
            </a:r>
            <a:r>
              <a:rPr lang="zh-CN" altLang="en-US" sz="2800" b="1" dirty="0" smtClean="0">
                <a:solidFill>
                  <a:srgbClr val="FF0000"/>
                </a:solidFill>
              </a:rPr>
              <a:t>构成</a:t>
            </a:r>
            <a:r>
              <a:rPr lang="zh-CN" altLang="en-US" sz="2800" b="1" dirty="0" smtClean="0"/>
              <a:t>了走出门阀士族政治、通向重振的</a:t>
            </a:r>
            <a:r>
              <a:rPr lang="zh-CN" altLang="en-US" sz="2800" b="1" dirty="0" smtClean="0">
                <a:solidFill>
                  <a:srgbClr val="FF0000"/>
                </a:solidFill>
              </a:rPr>
              <a:t>隋唐大帝国的历史出口。</a:t>
            </a:r>
            <a:endParaRPr lang="en-US" altLang="zh-CN" sz="2800" b="1" dirty="0" smtClean="0">
              <a:solidFill>
                <a:srgbClr val="FF0000"/>
              </a:solidFill>
            </a:endParaRPr>
          </a:p>
          <a:p>
            <a:pPr>
              <a:lnSpc>
                <a:spcPct val="125000"/>
              </a:lnSpc>
            </a:pPr>
            <a:r>
              <a:rPr lang="en-US" altLang="zh-CN" sz="2800" b="1" dirty="0" smtClean="0"/>
              <a:t>——</a:t>
            </a:r>
            <a:r>
              <a:rPr lang="zh-CN" altLang="en-US" sz="2800" b="1" dirty="0" smtClean="0"/>
              <a:t>摘自吴宗国主编</a:t>
            </a:r>
            <a:r>
              <a:rPr lang="en-US" altLang="zh-CN" sz="2800" b="1" dirty="0" smtClean="0"/>
              <a:t>《</a:t>
            </a:r>
            <a:r>
              <a:rPr lang="zh-CN" altLang="en-US" sz="2800" b="1" dirty="0" smtClean="0"/>
              <a:t>中国古代官僚政治制度研究</a:t>
            </a:r>
            <a:r>
              <a:rPr lang="en-US" altLang="zh-CN" sz="2800" b="1" dirty="0" smtClean="0"/>
              <a:t>》</a:t>
            </a:r>
            <a:endParaRPr lang="zh-CN" altLang="en-US" sz="2800" b="1" dirty="0"/>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advTm="163154"/>
    </mc:Choice>
    <mc:Fallback>
      <p:transition spd="slow" advTm="1631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80">
                                          <p:stCondLst>
                                            <p:cond delay="0"/>
                                          </p:stCondLst>
                                        </p:cTn>
                                        <p:tgtEl>
                                          <p:spTgt spid="15"/>
                                        </p:tgtEl>
                                      </p:cBhvr>
                                    </p:animEffect>
                                    <p:anim calcmode="lin" valueType="num">
                                      <p:cBhvr>
                                        <p:cTn id="14"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19" dur="26">
                                          <p:stCondLst>
                                            <p:cond delay="650"/>
                                          </p:stCondLst>
                                        </p:cTn>
                                        <p:tgtEl>
                                          <p:spTgt spid="15"/>
                                        </p:tgtEl>
                                      </p:cBhvr>
                                      <p:to x="100000" y="60000"/>
                                    </p:animScale>
                                    <p:animScale>
                                      <p:cBhvr>
                                        <p:cTn id="20" dur="166" decel="50000">
                                          <p:stCondLst>
                                            <p:cond delay="676"/>
                                          </p:stCondLst>
                                        </p:cTn>
                                        <p:tgtEl>
                                          <p:spTgt spid="15"/>
                                        </p:tgtEl>
                                      </p:cBhvr>
                                      <p:to x="100000" y="100000"/>
                                    </p:animScale>
                                    <p:animScale>
                                      <p:cBhvr>
                                        <p:cTn id="21" dur="26">
                                          <p:stCondLst>
                                            <p:cond delay="1312"/>
                                          </p:stCondLst>
                                        </p:cTn>
                                        <p:tgtEl>
                                          <p:spTgt spid="15"/>
                                        </p:tgtEl>
                                      </p:cBhvr>
                                      <p:to x="100000" y="80000"/>
                                    </p:animScale>
                                    <p:animScale>
                                      <p:cBhvr>
                                        <p:cTn id="22" dur="166" decel="50000">
                                          <p:stCondLst>
                                            <p:cond delay="1338"/>
                                          </p:stCondLst>
                                        </p:cTn>
                                        <p:tgtEl>
                                          <p:spTgt spid="15"/>
                                        </p:tgtEl>
                                      </p:cBhvr>
                                      <p:to x="100000" y="100000"/>
                                    </p:animScale>
                                    <p:animScale>
                                      <p:cBhvr>
                                        <p:cTn id="23" dur="26">
                                          <p:stCondLst>
                                            <p:cond delay="1642"/>
                                          </p:stCondLst>
                                        </p:cTn>
                                        <p:tgtEl>
                                          <p:spTgt spid="15"/>
                                        </p:tgtEl>
                                      </p:cBhvr>
                                      <p:to x="100000" y="90000"/>
                                    </p:animScale>
                                    <p:animScale>
                                      <p:cBhvr>
                                        <p:cTn id="24" dur="166" decel="50000">
                                          <p:stCondLst>
                                            <p:cond delay="1668"/>
                                          </p:stCondLst>
                                        </p:cTn>
                                        <p:tgtEl>
                                          <p:spTgt spid="15"/>
                                        </p:tgtEl>
                                      </p:cBhvr>
                                      <p:to x="100000" y="100000"/>
                                    </p:animScale>
                                    <p:animScale>
                                      <p:cBhvr>
                                        <p:cTn id="25" dur="26">
                                          <p:stCondLst>
                                            <p:cond delay="1808"/>
                                          </p:stCondLst>
                                        </p:cTn>
                                        <p:tgtEl>
                                          <p:spTgt spid="15"/>
                                        </p:tgtEl>
                                      </p:cBhvr>
                                      <p:to x="100000" y="95000"/>
                                    </p:animScale>
                                    <p:animScale>
                                      <p:cBhvr>
                                        <p:cTn id="26" dur="166" decel="50000">
                                          <p:stCondLst>
                                            <p:cond delay="1834"/>
                                          </p:stCondLst>
                                        </p:cTn>
                                        <p:tgtEl>
                                          <p:spTgt spid="15"/>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0420"/>
                                        </p:tgtEl>
                                        <p:attrNameLst>
                                          <p:attrName>style.visibility</p:attrName>
                                        </p:attrNameLst>
                                      </p:cBhvr>
                                      <p:to>
                                        <p:strVal val="visible"/>
                                      </p:to>
                                    </p:set>
                                    <p:anim calcmode="lin" valueType="num">
                                      <p:cBhvr additive="base">
                                        <p:cTn id="31" dur="500" fill="hold"/>
                                        <p:tgtEl>
                                          <p:spTgt spid="60420"/>
                                        </p:tgtEl>
                                        <p:attrNameLst>
                                          <p:attrName>ppt_x</p:attrName>
                                        </p:attrNameLst>
                                      </p:cBhvr>
                                      <p:tavLst>
                                        <p:tav tm="0">
                                          <p:val>
                                            <p:strVal val="#ppt_x"/>
                                          </p:val>
                                        </p:tav>
                                        <p:tav tm="100000">
                                          <p:val>
                                            <p:strVal val="#ppt_x"/>
                                          </p:val>
                                        </p:tav>
                                      </p:tavLst>
                                    </p:anim>
                                    <p:anim calcmode="lin" valueType="num">
                                      <p:cBhvr additive="base">
                                        <p:cTn id="32" dur="500" fill="hold"/>
                                        <p:tgtEl>
                                          <p:spTgt spid="6042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0418">
                                            <p:txEl>
                                              <p:pRg st="0" end="0"/>
                                            </p:txEl>
                                          </p:spTgt>
                                        </p:tgtEl>
                                        <p:attrNameLst>
                                          <p:attrName>style.visibility</p:attrName>
                                        </p:attrNameLst>
                                      </p:cBhvr>
                                      <p:to>
                                        <p:strVal val="visible"/>
                                      </p:to>
                                    </p:set>
                                    <p:anim calcmode="lin" valueType="num">
                                      <p:cBhvr additive="base">
                                        <p:cTn id="37" dur="500" fill="hold"/>
                                        <p:tgtEl>
                                          <p:spTgt spid="60418">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04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0418">
                                            <p:txEl>
                                              <p:pRg st="2" end="2"/>
                                            </p:txEl>
                                          </p:spTgt>
                                        </p:tgtEl>
                                        <p:attrNameLst>
                                          <p:attrName>style.visibility</p:attrName>
                                        </p:attrNameLst>
                                      </p:cBhvr>
                                      <p:to>
                                        <p:strVal val="visible"/>
                                      </p:to>
                                    </p:set>
                                    <p:anim calcmode="lin" valueType="num">
                                      <p:cBhvr additive="base">
                                        <p:cTn id="43" dur="500" fill="hold"/>
                                        <p:tgtEl>
                                          <p:spTgt spid="60418">
                                            <p:txEl>
                                              <p:pRg st="2" end="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04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0418">
                                            <p:txEl>
                                              <p:pRg st="4" end="4"/>
                                            </p:txEl>
                                          </p:spTgt>
                                        </p:tgtEl>
                                        <p:attrNameLst>
                                          <p:attrName>style.visibility</p:attrName>
                                        </p:attrNameLst>
                                      </p:cBhvr>
                                      <p:to>
                                        <p:strVal val="visible"/>
                                      </p:to>
                                    </p:set>
                                    <p:anim calcmode="lin" valueType="num">
                                      <p:cBhvr additive="base">
                                        <p:cTn id="49" dur="500" fill="hold"/>
                                        <p:tgtEl>
                                          <p:spTgt spid="60418">
                                            <p:txEl>
                                              <p:pRg st="4" end="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041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60425"/>
                                        </p:tgtEl>
                                        <p:attrNameLst>
                                          <p:attrName>style.visibility</p:attrName>
                                        </p:attrNameLst>
                                      </p:cBhvr>
                                      <p:to>
                                        <p:strVal val="visible"/>
                                      </p:to>
                                    </p:set>
                                    <p:animEffect transition="in" filter="wipe(down)">
                                      <p:cBhvr>
                                        <p:cTn id="55" dur="500"/>
                                        <p:tgtEl>
                                          <p:spTgt spid="60425"/>
                                        </p:tgtEl>
                                      </p:cBhvr>
                                    </p:animEffect>
                                  </p:childTnLst>
                                </p:cTn>
                              </p:par>
                            </p:childTnLst>
                          </p:cTn>
                        </p:par>
                        <p:par>
                          <p:cTn id="56" fill="hold">
                            <p:stCondLst>
                              <p:cond delay="500"/>
                            </p:stCondLst>
                            <p:childTnLst>
                              <p:par>
                                <p:cTn id="57" presetID="2" presetClass="entr" presetSubtype="4" fill="hold" nodeType="afterEffect">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cBhvr additive="base">
                                        <p:cTn id="59" dur="500" fill="hold"/>
                                        <p:tgtEl>
                                          <p:spTgt spid="10"/>
                                        </p:tgtEl>
                                        <p:attrNameLst>
                                          <p:attrName>ppt_x</p:attrName>
                                        </p:attrNameLst>
                                      </p:cBhvr>
                                      <p:tavLst>
                                        <p:tav tm="0">
                                          <p:val>
                                            <p:strVal val="#ppt_x"/>
                                          </p:val>
                                        </p:tav>
                                        <p:tav tm="100000">
                                          <p:val>
                                            <p:strVal val="#ppt_x"/>
                                          </p:val>
                                        </p:tav>
                                      </p:tavLst>
                                    </p:anim>
                                    <p:anim calcmode="lin" valueType="num">
                                      <p:cBhvr additive="base">
                                        <p:cTn id="6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60426"/>
                                        </p:tgtEl>
                                        <p:attrNameLst>
                                          <p:attrName>style.visibility</p:attrName>
                                        </p:attrNameLst>
                                      </p:cBhvr>
                                      <p:to>
                                        <p:strVal val="visible"/>
                                      </p:to>
                                    </p:set>
                                    <p:animEffect transition="in" filter="wipe(down)">
                                      <p:cBhvr>
                                        <p:cTn id="65" dur="500"/>
                                        <p:tgtEl>
                                          <p:spTgt spid="60426"/>
                                        </p:tgtEl>
                                      </p:cBhvr>
                                    </p:animEffect>
                                  </p:childTnLst>
                                </p:cTn>
                              </p:par>
                            </p:childTnLst>
                          </p:cTn>
                        </p:par>
                        <p:par>
                          <p:cTn id="66" fill="hold">
                            <p:stCondLst>
                              <p:cond delay="500"/>
                            </p:stCondLst>
                            <p:childTnLst>
                              <p:par>
                                <p:cTn id="67" presetID="2" presetClass="entr" presetSubtype="4" fill="hold" nodeType="afterEffect">
                                  <p:stCondLst>
                                    <p:cond delay="0"/>
                                  </p:stCondLst>
                                  <p:childTnLst>
                                    <p:set>
                                      <p:cBhvr>
                                        <p:cTn id="68" dur="1" fill="hold">
                                          <p:stCondLst>
                                            <p:cond delay="0"/>
                                          </p:stCondLst>
                                        </p:cTn>
                                        <p:tgtEl>
                                          <p:spTgt spid="11"/>
                                        </p:tgtEl>
                                        <p:attrNameLst>
                                          <p:attrName>style.visibility</p:attrName>
                                        </p:attrNameLst>
                                      </p:cBhvr>
                                      <p:to>
                                        <p:strVal val="visible"/>
                                      </p:to>
                                    </p:set>
                                    <p:anim calcmode="lin" valueType="num">
                                      <p:cBhvr additive="base">
                                        <p:cTn id="69" dur="500" fill="hold"/>
                                        <p:tgtEl>
                                          <p:spTgt spid="11"/>
                                        </p:tgtEl>
                                        <p:attrNameLst>
                                          <p:attrName>ppt_x</p:attrName>
                                        </p:attrNameLst>
                                      </p:cBhvr>
                                      <p:tavLst>
                                        <p:tav tm="0">
                                          <p:val>
                                            <p:strVal val="#ppt_x"/>
                                          </p:val>
                                        </p:tav>
                                        <p:tav tm="100000">
                                          <p:val>
                                            <p:strVal val="#ppt_x"/>
                                          </p:val>
                                        </p:tav>
                                      </p:tavLst>
                                    </p:anim>
                                    <p:anim calcmode="lin" valueType="num">
                                      <p:cBhvr additive="base">
                                        <p:cTn id="7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60427"/>
                                        </p:tgtEl>
                                        <p:attrNameLst>
                                          <p:attrName>style.visibility</p:attrName>
                                        </p:attrNameLst>
                                      </p:cBhvr>
                                      <p:to>
                                        <p:strVal val="visible"/>
                                      </p:to>
                                    </p:set>
                                    <p:animEffect transition="in" filter="wipe(down)">
                                      <p:cBhvr>
                                        <p:cTn id="75" dur="500"/>
                                        <p:tgtEl>
                                          <p:spTgt spid="60427"/>
                                        </p:tgtEl>
                                      </p:cBhvr>
                                    </p:animEffect>
                                  </p:childTnLst>
                                </p:cTn>
                              </p:par>
                            </p:childTnLst>
                          </p:cTn>
                        </p:par>
                        <p:par>
                          <p:cTn id="76" fill="hold">
                            <p:stCondLst>
                              <p:cond delay="500"/>
                            </p:stCondLst>
                            <p:childTnLst>
                              <p:par>
                                <p:cTn id="77" presetID="2" presetClass="entr" presetSubtype="4" fill="hold" nodeType="afterEffect">
                                  <p:stCondLst>
                                    <p:cond delay="0"/>
                                  </p:stCondLst>
                                  <p:childTnLst>
                                    <p:set>
                                      <p:cBhvr>
                                        <p:cTn id="78" dur="1" fill="hold">
                                          <p:stCondLst>
                                            <p:cond delay="0"/>
                                          </p:stCondLst>
                                        </p:cTn>
                                        <p:tgtEl>
                                          <p:spTgt spid="12"/>
                                        </p:tgtEl>
                                        <p:attrNameLst>
                                          <p:attrName>style.visibility</p:attrName>
                                        </p:attrNameLst>
                                      </p:cBhvr>
                                      <p:to>
                                        <p:strVal val="visible"/>
                                      </p:to>
                                    </p:set>
                                    <p:anim calcmode="lin" valueType="num">
                                      <p:cBhvr additive="base">
                                        <p:cTn id="79" dur="500" fill="hold"/>
                                        <p:tgtEl>
                                          <p:spTgt spid="12"/>
                                        </p:tgtEl>
                                        <p:attrNameLst>
                                          <p:attrName>ppt_x</p:attrName>
                                        </p:attrNameLst>
                                      </p:cBhvr>
                                      <p:tavLst>
                                        <p:tav tm="0">
                                          <p:val>
                                            <p:strVal val="#ppt_x"/>
                                          </p:val>
                                        </p:tav>
                                        <p:tav tm="100000">
                                          <p:val>
                                            <p:strVal val="#ppt_x"/>
                                          </p:val>
                                        </p:tav>
                                      </p:tavLst>
                                    </p:anim>
                                    <p:anim calcmode="lin" valueType="num">
                                      <p:cBhvr additive="base">
                                        <p:cTn id="8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grpId="0" nodeType="clickEffect">
                                  <p:stCondLst>
                                    <p:cond delay="0"/>
                                  </p:stCondLst>
                                  <p:childTnLst>
                                    <p:set>
                                      <p:cBhvr>
                                        <p:cTn id="84" dur="1" fill="hold">
                                          <p:stCondLst>
                                            <p:cond delay="0"/>
                                          </p:stCondLst>
                                        </p:cTn>
                                        <p:tgtEl>
                                          <p:spTgt spid="100"/>
                                        </p:tgtEl>
                                        <p:attrNameLst>
                                          <p:attrName>style.visibility</p:attrName>
                                        </p:attrNameLst>
                                      </p:cBhvr>
                                      <p:to>
                                        <p:strVal val="visible"/>
                                      </p:to>
                                    </p:set>
                                    <p:animEffect transition="in" filter="wipe(down)">
                                      <p:cBhvr>
                                        <p:cTn id="85" dur="500"/>
                                        <p:tgtEl>
                                          <p:spTgt spid="100"/>
                                        </p:tgtEl>
                                      </p:cBhvr>
                                    </p:animEffect>
                                  </p:childTnLst>
                                </p:cTn>
                              </p:par>
                            </p:childTnLst>
                          </p:cTn>
                        </p:par>
                      </p:childTnLst>
                    </p:cTn>
                  </p:par>
                  <p:par>
                    <p:cTn id="86" fill="hold">
                      <p:stCondLst>
                        <p:cond delay="indefinite"/>
                      </p:stCondLst>
                      <p:childTnLst>
                        <p:par>
                          <p:cTn id="87" fill="hold">
                            <p:stCondLst>
                              <p:cond delay="0"/>
                            </p:stCondLst>
                            <p:childTnLst>
                              <p:par>
                                <p:cTn id="88" presetID="2" presetClass="entr" presetSubtype="4" fill="hold" grpId="0" nodeType="clickEffect">
                                  <p:stCondLst>
                                    <p:cond delay="0"/>
                                  </p:stCondLst>
                                  <p:childTnLst>
                                    <p:set>
                                      <p:cBhvr>
                                        <p:cTn id="89" dur="1" fill="hold">
                                          <p:stCondLst>
                                            <p:cond delay="0"/>
                                          </p:stCondLst>
                                        </p:cTn>
                                        <p:tgtEl>
                                          <p:spTgt spid="45088"/>
                                        </p:tgtEl>
                                        <p:attrNameLst>
                                          <p:attrName>style.visibility</p:attrName>
                                        </p:attrNameLst>
                                      </p:cBhvr>
                                      <p:to>
                                        <p:strVal val="visible"/>
                                      </p:to>
                                    </p:set>
                                    <p:anim calcmode="lin" valueType="num">
                                      <p:cBhvr additive="base">
                                        <p:cTn id="90" dur="500" fill="hold"/>
                                        <p:tgtEl>
                                          <p:spTgt spid="45088"/>
                                        </p:tgtEl>
                                        <p:attrNameLst>
                                          <p:attrName>ppt_x</p:attrName>
                                        </p:attrNameLst>
                                      </p:cBhvr>
                                      <p:tavLst>
                                        <p:tav tm="0">
                                          <p:val>
                                            <p:strVal val="#ppt_x"/>
                                          </p:val>
                                        </p:tav>
                                        <p:tav tm="100000">
                                          <p:val>
                                            <p:strVal val="#ppt_x"/>
                                          </p:val>
                                        </p:tav>
                                      </p:tavLst>
                                    </p:anim>
                                    <p:anim calcmode="lin" valueType="num">
                                      <p:cBhvr additive="base">
                                        <p:cTn id="91" dur="500" fill="hold"/>
                                        <p:tgtEl>
                                          <p:spTgt spid="45088"/>
                                        </p:tgtEl>
                                        <p:attrNameLst>
                                          <p:attrName>ppt_y</p:attrName>
                                        </p:attrNameLst>
                                      </p:cBhvr>
                                      <p:tavLst>
                                        <p:tav tm="0">
                                          <p:val>
                                            <p:strVal val="1+#ppt_h/2"/>
                                          </p:val>
                                        </p:tav>
                                        <p:tav tm="100000">
                                          <p:val>
                                            <p:strVal val="#ppt_y"/>
                                          </p:val>
                                        </p:tav>
                                      </p:tavLst>
                                    </p:anim>
                                  </p:childTnLst>
                                </p:cTn>
                              </p:par>
                              <p:par>
                                <p:cTn id="92" presetID="1" presetClass="exit" presetSubtype="0" fill="hold" grpId="1" nodeType="withEffect">
                                  <p:stCondLst>
                                    <p:cond delay="0"/>
                                  </p:stCondLst>
                                  <p:childTnLst>
                                    <p:set>
                                      <p:cBhvr>
                                        <p:cTn id="93" dur="1" fill="hold">
                                          <p:stCondLst>
                                            <p:cond delay="0"/>
                                          </p:stCondLst>
                                        </p:cTn>
                                        <p:tgtEl>
                                          <p:spTgt spid="10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20" grpId="0"/>
      <p:bldP spid="60425" grpId="0"/>
      <p:bldP spid="60426" grpId="0"/>
      <p:bldP spid="60427" grpId="0"/>
      <p:bldP spid="45088" grpId="0"/>
      <p:bldP spid="3" grpId="0"/>
      <p:bldP spid="15" grpId="0" animBg="1"/>
      <p:bldP spid="100" grpId="0" animBg="1"/>
      <p:bldP spid="100"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27327" y="398158"/>
            <a:ext cx="3416320"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◎感受改革</a:t>
            </a:r>
            <a:r>
              <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影响</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pic>
        <p:nvPicPr>
          <p:cNvPr id="7" name="图片 6"/>
          <p:cNvPicPr>
            <a:picLocks noChangeAspect="1"/>
          </p:cNvPicPr>
          <p:nvPr/>
        </p:nvPicPr>
        <p:blipFill>
          <a:blip r:embed="rId1"/>
          <a:stretch>
            <a:fillRect/>
          </a:stretch>
        </p:blipFill>
        <p:spPr>
          <a:xfrm>
            <a:off x="463800" y="982933"/>
            <a:ext cx="4667240" cy="4667240"/>
          </a:xfrm>
          <a:prstGeom prst="rect">
            <a:avLst/>
          </a:prstGeom>
        </p:spPr>
      </p:pic>
      <p:sp>
        <p:nvSpPr>
          <p:cNvPr id="8" name="文本框 7"/>
          <p:cNvSpPr txBox="1"/>
          <p:nvPr/>
        </p:nvSpPr>
        <p:spPr>
          <a:xfrm>
            <a:off x="1084014" y="5220543"/>
            <a:ext cx="2656496" cy="1077218"/>
          </a:xfrm>
          <a:prstGeom prst="rect">
            <a:avLst/>
          </a:prstGeom>
          <a:noFill/>
        </p:spPr>
        <p:txBody>
          <a:bodyPr wrap="none" rtlCol="0">
            <a:spAutoFit/>
          </a:bodyPr>
          <a:lstStyle/>
          <a:p>
            <a:r>
              <a:rPr lang="zh-CN" altLang="en-US" sz="3200" b="1" dirty="0" smtClean="0">
                <a:latin typeface="楷体" panose="02010609060101010101" pitchFamily="49" charset="-122"/>
                <a:ea typeface="楷体" panose="02010609060101010101" pitchFamily="49" charset="-122"/>
              </a:rPr>
              <a:t>北魏</a:t>
            </a:r>
            <a:r>
              <a:rPr lang="en-US" altLang="zh-CN" sz="3200" b="1" dirty="0" smtClean="0">
                <a:latin typeface="楷体" panose="02010609060101010101" pitchFamily="49" charset="-122"/>
                <a:ea typeface="楷体" panose="02010609060101010101" pitchFamily="49" charset="-122"/>
              </a:rPr>
              <a:t>·</a:t>
            </a:r>
            <a:r>
              <a:rPr lang="zh-CN" altLang="en-US" sz="3200" b="1" dirty="0" smtClean="0">
                <a:latin typeface="楷体" panose="02010609060101010101" pitchFamily="49" charset="-122"/>
                <a:ea typeface="楷体" panose="02010609060101010101" pitchFamily="49" charset="-122"/>
              </a:rPr>
              <a:t>贾思勰</a:t>
            </a:r>
            <a:endParaRPr lang="en-US" altLang="zh-CN" sz="3200" b="1" dirty="0" smtClean="0">
              <a:latin typeface="楷体" panose="02010609060101010101" pitchFamily="49" charset="-122"/>
              <a:ea typeface="楷体" panose="02010609060101010101" pitchFamily="49" charset="-122"/>
            </a:endParaRPr>
          </a:p>
          <a:p>
            <a:r>
              <a:rPr lang="en-US" altLang="zh-CN" sz="3200" b="1" dirty="0" smtClean="0">
                <a:latin typeface="楷体" panose="02010609060101010101" pitchFamily="49" charset="-122"/>
                <a:ea typeface="楷体" panose="02010609060101010101" pitchFamily="49" charset="-122"/>
              </a:rPr>
              <a:t>《</a:t>
            </a:r>
            <a:r>
              <a:rPr lang="zh-CN" altLang="en-US" sz="3200" b="1" dirty="0" smtClean="0">
                <a:latin typeface="楷体" panose="02010609060101010101" pitchFamily="49" charset="-122"/>
                <a:ea typeface="楷体" panose="02010609060101010101" pitchFamily="49" charset="-122"/>
              </a:rPr>
              <a:t>齐民要术</a:t>
            </a:r>
            <a:r>
              <a:rPr lang="en-US" altLang="zh-CN" sz="3200" b="1" dirty="0" smtClean="0">
                <a:latin typeface="楷体" panose="02010609060101010101" pitchFamily="49" charset="-122"/>
                <a:ea typeface="楷体" panose="02010609060101010101" pitchFamily="49" charset="-122"/>
              </a:rPr>
              <a:t>》</a:t>
            </a:r>
            <a:endParaRPr lang="zh-CN" altLang="en-US" sz="3200" b="1" dirty="0">
              <a:latin typeface="楷体" panose="02010609060101010101" pitchFamily="49" charset="-122"/>
              <a:ea typeface="楷体" panose="02010609060101010101" pitchFamily="49" charset="-122"/>
            </a:endParaRPr>
          </a:p>
        </p:txBody>
      </p:sp>
      <p:sp>
        <p:nvSpPr>
          <p:cNvPr id="9" name="文本框 8"/>
          <p:cNvSpPr txBox="1"/>
          <p:nvPr/>
        </p:nvSpPr>
        <p:spPr>
          <a:xfrm>
            <a:off x="4360723" y="433951"/>
            <a:ext cx="7170347" cy="584775"/>
          </a:xfrm>
          <a:prstGeom prst="rect">
            <a:avLst/>
          </a:prstGeom>
          <a:noFill/>
          <a:ln w="12700">
            <a:noFill/>
          </a:ln>
        </p:spPr>
        <p:txBody>
          <a:bodyPr wrap="square">
            <a:spAutoFit/>
          </a:bodyPr>
          <a:lstStyle/>
          <a:p>
            <a:r>
              <a:rPr lang="zh-CN" altLang="en-US" sz="3200" b="1" noProof="1" smtClean="0">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rPr>
              <a:t>北魏农业、商业</a:t>
            </a:r>
            <a:r>
              <a:rPr lang="zh-CN" altLang="en-US" sz="3200" b="1" noProof="1">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rPr>
              <a:t>、</a:t>
            </a:r>
            <a:r>
              <a:rPr lang="zh-CN" altLang="en-US" sz="3200" b="1" noProof="1" smtClean="0">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rPr>
              <a:t>手工业、文化的发展</a:t>
            </a:r>
            <a:endParaRPr lang="zh-CN" altLang="en-US" sz="3200" b="1" noProof="1">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3" name="内容占位符 2"/>
          <p:cNvSpPr>
            <a:spLocks noGrp="1"/>
          </p:cNvSpPr>
          <p:nvPr>
            <p:ph idx="1"/>
          </p:nvPr>
        </p:nvSpPr>
        <p:spPr>
          <a:xfrm>
            <a:off x="5406361" y="1063965"/>
            <a:ext cx="3790654" cy="1727303"/>
          </a:xfrm>
          <a:ln>
            <a:solidFill>
              <a:schemeClr val="tx1"/>
            </a:solidFill>
          </a:ln>
        </p:spPr>
        <p:txBody>
          <a:bodyPr>
            <a:noAutofit/>
          </a:bodyPr>
          <a:lstStyle/>
          <a:p>
            <a:pPr>
              <a:lnSpc>
                <a:spcPct val="110000"/>
              </a:lnSpc>
            </a:pPr>
            <a:r>
              <a:rPr lang="zh-CN" altLang="en-US" sz="3200" dirty="0" smtClean="0">
                <a:latin typeface="楷体" panose="02010609060101010101" pitchFamily="49" charset="-122"/>
                <a:ea typeface="楷体" panose="02010609060101010101" pitchFamily="49" charset="-122"/>
              </a:rPr>
              <a:t>我国现存最早、最完整、最系统的古代农业科学著作</a:t>
            </a:r>
            <a:endParaRPr lang="en-US" altLang="zh-CN" sz="3200" dirty="0">
              <a:latin typeface="楷体" panose="02010609060101010101" pitchFamily="49" charset="-122"/>
              <a:ea typeface="楷体" panose="02010609060101010101" pitchFamily="49" charset="-122"/>
            </a:endParaRPr>
          </a:p>
        </p:txBody>
      </p:sp>
      <p:grpSp>
        <p:nvGrpSpPr>
          <p:cNvPr id="21" name="组合 20"/>
          <p:cNvGrpSpPr/>
          <p:nvPr/>
        </p:nvGrpSpPr>
        <p:grpSpPr>
          <a:xfrm>
            <a:off x="4360723" y="3034777"/>
            <a:ext cx="3991483" cy="3505450"/>
            <a:chOff x="4360723" y="3034777"/>
            <a:chExt cx="3991483" cy="3505450"/>
          </a:xfrm>
        </p:grpSpPr>
        <p:sp>
          <p:nvSpPr>
            <p:cNvPr id="11" name="文本框 10"/>
            <p:cNvSpPr txBox="1"/>
            <p:nvPr/>
          </p:nvSpPr>
          <p:spPr>
            <a:xfrm>
              <a:off x="4910801" y="6021114"/>
              <a:ext cx="2438400" cy="519113"/>
            </a:xfrm>
            <a:prstGeom prst="rect">
              <a:avLst/>
            </a:prstGeom>
            <a:noFill/>
            <a:ln w="12700">
              <a:noFill/>
            </a:ln>
          </p:spPr>
          <p:txBody>
            <a:bodyPr>
              <a:spAutoFit/>
            </a:bodyPr>
            <a:lstStyle/>
            <a:p>
              <a:r>
                <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cs typeface="+mn-cs"/>
                </a:rPr>
                <a:t>北朝动物纹锦 </a:t>
              </a:r>
              <a:endPar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p:txBody>
        </p:sp>
        <p:pic>
          <p:nvPicPr>
            <p:cNvPr id="13" name="图片 61446" descr="1202113235"/>
            <p:cNvPicPr>
              <a:picLocks noChangeAspect="1"/>
            </p:cNvPicPr>
            <p:nvPr/>
          </p:nvPicPr>
          <p:blipFill rotWithShape="1">
            <a:blip r:embed="rId2"/>
            <a:srcRect l="2821" t="40594"/>
            <a:stretch>
              <a:fillRect/>
            </a:stretch>
          </p:blipFill>
          <p:spPr>
            <a:xfrm>
              <a:off x="4360723" y="3034777"/>
              <a:ext cx="3991483" cy="3017905"/>
            </a:xfrm>
            <a:prstGeom prst="rect">
              <a:avLst/>
            </a:prstGeom>
            <a:noFill/>
            <a:ln w="9525">
              <a:noFill/>
            </a:ln>
          </p:spPr>
        </p:pic>
      </p:grpSp>
      <p:grpSp>
        <p:nvGrpSpPr>
          <p:cNvPr id="22" name="组合 21"/>
          <p:cNvGrpSpPr/>
          <p:nvPr/>
        </p:nvGrpSpPr>
        <p:grpSpPr>
          <a:xfrm>
            <a:off x="8511210" y="2876253"/>
            <a:ext cx="3333750" cy="3421508"/>
            <a:chOff x="8438061" y="2653184"/>
            <a:chExt cx="3333750" cy="3421508"/>
          </a:xfrm>
        </p:grpSpPr>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8061" y="2653184"/>
              <a:ext cx="3333750" cy="3000375"/>
            </a:xfrm>
            <a:prstGeom prst="rect">
              <a:avLst/>
            </a:prstGeom>
          </p:spPr>
        </p:pic>
        <p:sp>
          <p:nvSpPr>
            <p:cNvPr id="14" name="文本框 13"/>
            <p:cNvSpPr txBox="1"/>
            <p:nvPr/>
          </p:nvSpPr>
          <p:spPr>
            <a:xfrm>
              <a:off x="9106458" y="5555579"/>
              <a:ext cx="2438400" cy="519113"/>
            </a:xfrm>
            <a:prstGeom prst="rect">
              <a:avLst/>
            </a:prstGeom>
            <a:noFill/>
            <a:ln w="12700">
              <a:noFill/>
            </a:ln>
          </p:spPr>
          <p:txBody>
            <a:bodyPr>
              <a:spAutoFit/>
            </a:bodyPr>
            <a:lstStyle/>
            <a:p>
              <a:pPr algn="ctr"/>
              <a:r>
                <a:rPr lang="zh-CN" altLang="en-US" sz="2800" b="1" noProof="1" smtClean="0">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rPr>
                <a:t>青瓷</a:t>
              </a:r>
              <a:endParaRPr lang="zh-CN" altLang="en-US" sz="2800" b="1" noProof="1">
                <a:solidFill>
                  <a:srgbClr val="0000FF"/>
                </a:solidFill>
                <a:effectLst>
                  <a:outerShdw blurRad="38100" dist="38100" dir="2700000">
                    <a:srgbClr val="C0C0C0"/>
                  </a:outerShdw>
                </a:effectLst>
                <a:latin typeface="黑体" panose="02010609060101010101" pitchFamily="49" charset="-122"/>
                <a:ea typeface="黑体" panose="02010609060101010101" pitchFamily="49" charset="-122"/>
              </a:endParaRPr>
            </a:p>
          </p:txBody>
        </p:sp>
      </p:grpSp>
      <p:grpSp>
        <p:nvGrpSpPr>
          <p:cNvPr id="17" name="组合 16"/>
          <p:cNvGrpSpPr/>
          <p:nvPr/>
        </p:nvGrpSpPr>
        <p:grpSpPr bwMode="auto">
          <a:xfrm>
            <a:off x="1084014" y="1087575"/>
            <a:ext cx="10175389" cy="2739210"/>
            <a:chOff x="-7014442" y="-1623744"/>
            <a:chExt cx="16281212" cy="2703392"/>
          </a:xfrm>
        </p:grpSpPr>
        <p:sp>
          <p:nvSpPr>
            <p:cNvPr id="18" name="矩形 3"/>
            <p:cNvSpPr>
              <a:spLocks noChangeArrowheads="1"/>
            </p:cNvSpPr>
            <p:nvPr/>
          </p:nvSpPr>
          <p:spPr bwMode="auto">
            <a:xfrm>
              <a:off x="-7014442" y="-1623744"/>
              <a:ext cx="16281212" cy="2703392"/>
            </a:xfrm>
            <a:prstGeom prst="rect">
              <a:avLst/>
            </a:prstGeom>
            <a:solidFill>
              <a:srgbClr val="FFFFFF"/>
            </a:solidFill>
            <a:ln w="38100">
              <a:solidFill>
                <a:schemeClr val="accent1"/>
              </a:solidFill>
              <a:prstDash val="sysDot"/>
              <a:miter lim="800000"/>
            </a:ln>
          </p:spPr>
          <p:txBody>
            <a:bodyPr wrap="square">
              <a:spAutoFit/>
            </a:bodyPr>
            <a:lstStyle/>
            <a:p>
              <a:r>
                <a:rPr lang="zh-CN" altLang="en-US" sz="2400" b="1" dirty="0">
                  <a:latin typeface="楷体" panose="02010609060101010101" pitchFamily="49" charset="-122"/>
                  <a:ea typeface="楷体" panose="02010609060101010101" pitchFamily="49" charset="-122"/>
                </a:rPr>
                <a:t>　　</a:t>
              </a:r>
              <a:r>
                <a:rPr lang="zh-CN" altLang="zh-CN" sz="3600" b="1" dirty="0">
                  <a:solidFill>
                    <a:srgbClr val="0000FF"/>
                  </a:solidFill>
                  <a:latin typeface="楷体" panose="02010609060101010101" pitchFamily="49" charset="-122"/>
                  <a:ea typeface="楷体" panose="02010609060101010101" pitchFamily="49" charset="-122"/>
                </a:rPr>
                <a:t>南朝</a:t>
              </a:r>
              <a:r>
                <a:rPr lang="zh-CN" altLang="zh-CN" sz="3600" b="1" dirty="0">
                  <a:latin typeface="楷体" panose="02010609060101010101" pitchFamily="49" charset="-122"/>
                  <a:ea typeface="楷体" panose="02010609060101010101" pitchFamily="49" charset="-122"/>
                </a:rPr>
                <a:t>的官员陈庆之出使北方，目睹了洛阳的风貌，感慨地说：“以前以为</a:t>
              </a:r>
              <a:r>
                <a:rPr lang="zh-CN" altLang="zh-CN" sz="3600" b="1" dirty="0">
                  <a:solidFill>
                    <a:srgbClr val="0000FF"/>
                  </a:solidFill>
                  <a:latin typeface="楷体" panose="02010609060101010101" pitchFamily="49" charset="-122"/>
                  <a:ea typeface="楷体" panose="02010609060101010101" pitchFamily="49" charset="-122"/>
                </a:rPr>
                <a:t>长江以北都是落后的‘异族’风气</a:t>
              </a:r>
              <a:r>
                <a:rPr lang="zh-CN" altLang="zh-CN" sz="3600" b="1" dirty="0">
                  <a:latin typeface="楷体" panose="02010609060101010101" pitchFamily="49" charset="-122"/>
                  <a:ea typeface="楷体" panose="02010609060101010101" pitchFamily="49" charset="-122"/>
                </a:rPr>
                <a:t>，现在才知道</a:t>
              </a:r>
              <a:r>
                <a:rPr lang="zh-CN" altLang="zh-CN" sz="3600" b="1" dirty="0">
                  <a:solidFill>
                    <a:srgbClr val="0000FF"/>
                  </a:solidFill>
                  <a:latin typeface="楷体" panose="02010609060101010101" pitchFamily="49" charset="-122"/>
                  <a:ea typeface="楷体" panose="02010609060101010101" pitchFamily="49" charset="-122"/>
                </a:rPr>
                <a:t>中原地区礼仪兴盛，</a:t>
              </a:r>
              <a:r>
                <a:rPr lang="zh-CN" altLang="zh-CN" sz="3600" b="1" dirty="0">
                  <a:latin typeface="楷体" panose="02010609060101010101" pitchFamily="49" charset="-122"/>
                  <a:ea typeface="楷体" panose="02010609060101010101" pitchFamily="49" charset="-122"/>
                </a:rPr>
                <a:t>人才济济，难以言传。”</a:t>
              </a:r>
              <a:endParaRPr lang="en-US" altLang="zh-CN" sz="3600" b="1" dirty="0">
                <a:latin typeface="楷体" panose="02010609060101010101" pitchFamily="49" charset="-122"/>
                <a:ea typeface="楷体" panose="02010609060101010101" pitchFamily="49" charset="-122"/>
              </a:endParaRPr>
            </a:p>
            <a:p>
              <a:endParaRPr lang="zh-CN" altLang="en-US" sz="2800" dirty="0">
                <a:latin typeface="楷体" panose="02010609060101010101" pitchFamily="49" charset="-122"/>
                <a:ea typeface="楷体" panose="02010609060101010101" pitchFamily="49" charset="-122"/>
              </a:endParaRPr>
            </a:p>
          </p:txBody>
        </p:sp>
        <p:sp>
          <p:nvSpPr>
            <p:cNvPr id="19" name="矩形 18"/>
            <p:cNvSpPr/>
            <p:nvPr/>
          </p:nvSpPr>
          <p:spPr>
            <a:xfrm>
              <a:off x="2448221" y="374290"/>
              <a:ext cx="4813482" cy="51637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w="28575">
              <a:solidFill>
                <a:srgbClr val="0070C0"/>
              </a:solidFill>
              <a:prstDash val="sysDot"/>
            </a:ln>
          </p:spPr>
          <p:txBody>
            <a:bodyPr wrap="square">
              <a:spAutoFit/>
            </a:bodyPr>
            <a:lstStyle/>
            <a:p>
              <a:pPr>
                <a:defRPr/>
              </a:pP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洛阳伽蓝记</a:t>
              </a:r>
              <a:r>
                <a:rPr lang="en-US" altLang="zh-CN" sz="2800" b="1" dirty="0">
                  <a:latin typeface="楷体" panose="02010609060101010101" pitchFamily="49" charset="-122"/>
                  <a:ea typeface="楷体" panose="02010609060101010101" pitchFamily="49" charset="-122"/>
                </a:rPr>
                <a:t>》</a:t>
              </a:r>
              <a:endParaRPr lang="zh-CN" altLang="en-US" sz="2800" dirty="0">
                <a:solidFill>
                  <a:srgbClr val="C00000"/>
                </a:solidFill>
                <a:latin typeface="华文行楷" panose="02010800040101010101" pitchFamily="2" charset="-122"/>
                <a:ea typeface="华文行楷" panose="02010800040101010101" pitchFamily="2" charset="-122"/>
              </a:endParaRPr>
            </a:p>
          </p:txBody>
        </p:sp>
      </p:grpSp>
      <p:sp>
        <p:nvSpPr>
          <p:cNvPr id="20" name="TextBox 15"/>
          <p:cNvSpPr txBox="1"/>
          <p:nvPr/>
        </p:nvSpPr>
        <p:spPr>
          <a:xfrm>
            <a:off x="1426640" y="4311201"/>
            <a:ext cx="8579641" cy="1569660"/>
          </a:xfrm>
          <a:prstGeom prst="rect">
            <a:avLst/>
          </a:prstGeom>
          <a:solidFill>
            <a:schemeClr val="bg1"/>
          </a:solidFill>
          <a:ln>
            <a:noFill/>
          </a:ln>
        </p:spPr>
        <p:txBody>
          <a:bodyPr wrap="square" rtlCol="0">
            <a:spAutoFit/>
          </a:bodyPr>
          <a:lstStyle/>
          <a:p>
            <a:r>
              <a:rPr lang="zh-CN" altLang="en-US" sz="3200" b="1" dirty="0">
                <a:solidFill>
                  <a:srgbClr val="FF0000"/>
                </a:solidFill>
                <a:latin typeface="黑体" panose="02010609060101010101" pitchFamily="49" charset="-122"/>
                <a:ea typeface="黑体" panose="02010609060101010101" pitchFamily="49" charset="-122"/>
              </a:rPr>
              <a:t>    鲜卑族用武力征服了汉族及其他少数民族，但却不得不被汉族较高的文化所征服</a:t>
            </a:r>
            <a:r>
              <a:rPr lang="en-US" altLang="zh-CN" sz="3200" b="1" dirty="0">
                <a:solidFill>
                  <a:srgbClr val="FF0000"/>
                </a:solidFill>
                <a:latin typeface="黑体" panose="02010609060101010101" pitchFamily="49" charset="-122"/>
                <a:ea typeface="黑体" panose="02010609060101010101" pitchFamily="49" charset="-122"/>
              </a:rPr>
              <a:t>, </a:t>
            </a:r>
            <a:r>
              <a:rPr lang="zh-CN" altLang="en-US" sz="3200" b="1" dirty="0">
                <a:solidFill>
                  <a:srgbClr val="FF0000"/>
                </a:solidFill>
                <a:latin typeface="黑体" panose="02010609060101010101" pitchFamily="49" charset="-122"/>
                <a:ea typeface="黑体" panose="02010609060101010101" pitchFamily="49" charset="-122"/>
              </a:rPr>
              <a:t>并从中吸收了汉族文化精华，更加促进了自身的发展。</a:t>
            </a:r>
            <a:endParaRPr lang="zh-CN" altLang="en-US" sz="3200" b="1" dirty="0">
              <a:solidFill>
                <a:srgbClr val="FF0000"/>
              </a:solidFill>
              <a:latin typeface="黑体" panose="02010609060101010101" pitchFamily="49" charset="-122"/>
              <a:ea typeface="黑体" panose="02010609060101010101" pitchFamily="49"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2000" advTm="97878"/>
    </mc:Choice>
    <mc:Fallback>
      <p:transition spd="slow" advTm="978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xit" presetSubtype="0" fill="hold" nodeType="afterEffect">
                                  <p:stCondLst>
                                    <p:cond delay="0"/>
                                  </p:stCondLst>
                                  <p:childTnLst>
                                    <p:set>
                                      <p:cBhvr>
                                        <p:cTn id="11" dur="1" fill="hold">
                                          <p:stCondLst>
                                            <p:cond delay="0"/>
                                          </p:stCondLst>
                                        </p:cTn>
                                        <p:tgtEl>
                                          <p:spTgt spid="21"/>
                                        </p:tgtEl>
                                        <p:attrNameLst>
                                          <p:attrName>style.visibility</p:attrName>
                                        </p:attrNameLst>
                                      </p:cBhvr>
                                      <p:to>
                                        <p:strVal val="hidden"/>
                                      </p:to>
                                    </p:set>
                                  </p:childTnLst>
                                </p:cTn>
                              </p:par>
                              <p:par>
                                <p:cTn id="12" presetID="1" presetClass="exit" presetSubtype="0" fill="hold" nodeType="withEffect">
                                  <p:stCondLst>
                                    <p:cond delay="0"/>
                                  </p:stCondLst>
                                  <p:childTnLst>
                                    <p:set>
                                      <p:cBhvr>
                                        <p:cTn id="13" dur="1" fill="hold">
                                          <p:stCondLst>
                                            <p:cond delay="0"/>
                                          </p:stCondLst>
                                        </p:cTn>
                                        <p:tgtEl>
                                          <p:spTgt spid="22"/>
                                        </p:tgtEl>
                                        <p:attrNameLst>
                                          <p:attrName>style.visibility</p:attrName>
                                        </p:attrNameLst>
                                      </p:cBhvr>
                                      <p:to>
                                        <p:strVal val="hidden"/>
                                      </p:to>
                                    </p:set>
                                  </p:childTnLst>
                                </p:cTn>
                              </p:par>
                              <p:par>
                                <p:cTn id="14" presetID="1" presetClass="exit" presetSubtype="0" fill="hold" nodeType="withEffect">
                                  <p:stCondLst>
                                    <p:cond delay="0"/>
                                  </p:stCondLst>
                                  <p:childTnLst>
                                    <p:set>
                                      <p:cBhvr>
                                        <p:cTn id="15" dur="1" fill="hold">
                                          <p:stCondLst>
                                            <p:cond delay="0"/>
                                          </p:stCondLst>
                                        </p:cTn>
                                        <p:tgtEl>
                                          <p:spTgt spid="7"/>
                                        </p:tgtEl>
                                        <p:attrNameLst>
                                          <p:attrName>style.visibility</p:attrName>
                                        </p:attrNameLst>
                                      </p:cBhvr>
                                      <p:to>
                                        <p:strVal val="hidden"/>
                                      </p:to>
                                    </p:set>
                                  </p:childTnLst>
                                </p:cTn>
                              </p:par>
                              <p:par>
                                <p:cTn id="16" presetID="1" presetClass="exit"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500" fill="hold"/>
                                        <p:tgtEl>
                                          <p:spTgt spid="20"/>
                                        </p:tgtEl>
                                        <p:attrNameLst>
                                          <p:attrName>ppt_x</p:attrName>
                                        </p:attrNameLst>
                                      </p:cBhvr>
                                      <p:tavLst>
                                        <p:tav tm="0">
                                          <p:val>
                                            <p:strVal val="#ppt_x"/>
                                          </p:val>
                                        </p:tav>
                                        <p:tav tm="100000">
                                          <p:val>
                                            <p:strVal val="#ppt_x"/>
                                          </p:val>
                                        </p:tav>
                                      </p:tavLst>
                                    </p:anim>
                                    <p:anim calcmode="lin" valueType="num">
                                      <p:cBhvr additive="base">
                                        <p:cTn id="2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42498" y="164716"/>
            <a:ext cx="11167281" cy="5336846"/>
          </a:xfrm>
          <a:prstGeom prst="rect">
            <a:avLst/>
          </a:prstGeom>
          <a:noFill/>
          <a:ln w="9525">
            <a:noFill/>
          </a:ln>
        </p:spPr>
        <p:txBody>
          <a:bodyPr wrap="square" anchor="ctr">
            <a:spAutoFit/>
          </a:bodyPr>
          <a:lstStyle/>
          <a:p>
            <a:pPr fontAlgn="base">
              <a:lnSpc>
                <a:spcPct val="120000"/>
              </a:lnSpc>
              <a:spcBef>
                <a:spcPct val="20000"/>
              </a:spcBef>
            </a:pPr>
            <a:r>
              <a:rPr lang="en-US" altLang="zh-CN" sz="4400" b="1" strike="noStrike" noProof="1">
                <a:solidFill>
                  <a:schemeClr val="hlink"/>
                </a:solidFill>
                <a:effectLst>
                  <a:outerShdw blurRad="38100" dist="38100" dir="2700000">
                    <a:srgbClr val="C0C0C0"/>
                  </a:outerShdw>
                </a:effectLst>
                <a:latin typeface="Arial" panose="020B0604020202020204" pitchFamily="34" charset="0"/>
                <a:ea typeface="新宋体" panose="02010609030101010101" charset="-122"/>
                <a:cs typeface="+mn-cs"/>
              </a:rPr>
              <a:t>       </a:t>
            </a:r>
            <a:r>
              <a:rPr lang="zh-CN" altLang="en-US" sz="4400" b="1" strike="noStrike" noProof="1">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cs typeface="+mn-cs"/>
              </a:rPr>
              <a:t>民族融合</a:t>
            </a: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是指不同民族之间不同生产方式、风俗习惯、文化心理特征等方面的相互影响和渗透，是民族之间的自然融合。 </a:t>
            </a:r>
            <a:endPar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endParaRPr>
          </a:p>
          <a:p>
            <a:pPr fontAlgn="base">
              <a:lnSpc>
                <a:spcPct val="120000"/>
              </a:lnSpc>
              <a:spcBef>
                <a:spcPct val="20000"/>
              </a:spcBef>
            </a:pP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       民族融合既包括</a:t>
            </a:r>
            <a:r>
              <a:rPr lang="zh-CN" altLang="en-US" sz="3200" b="1" strike="noStrike"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少数民族汉化</a:t>
            </a: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的过程，又有</a:t>
            </a:r>
            <a:r>
              <a:rPr lang="zh-CN" altLang="en-US" sz="3200" b="1" strike="noStrike"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cs typeface="+mn-cs"/>
              </a:rPr>
              <a:t>汉族对少数民族优秀文化的吸收</a:t>
            </a:r>
            <a:r>
              <a:rPr lang="zh-CN" altLang="en-US" sz="3200" b="1" noProof="1" smtClean="0">
                <a:effectLst>
                  <a:outerShdw blurRad="38100" dist="38100" dir="2700000">
                    <a:srgbClr val="C0C0C0"/>
                  </a:outerShdw>
                </a:effectLst>
                <a:latin typeface="Arial" panose="020B0604020202020204" pitchFamily="34" charset="0"/>
                <a:ea typeface="黑体" panose="02010609060101010101" pitchFamily="49" charset="-122"/>
              </a:rPr>
              <a:t>。</a:t>
            </a:r>
            <a:r>
              <a:rPr lang="zh-CN" altLang="en-US" sz="3200" b="1" noProof="1" smtClean="0">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rPr>
              <a:t>（相互学习）</a:t>
            </a:r>
            <a:endParaRPr lang="zh-CN" altLang="en-US" sz="3200" b="1" strike="noStrike"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endParaRPr>
          </a:p>
          <a:p>
            <a:pPr fontAlgn="base">
              <a:lnSpc>
                <a:spcPct val="120000"/>
              </a:lnSpc>
              <a:spcBef>
                <a:spcPct val="20000"/>
              </a:spcBef>
            </a:pP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       由于中国古代历史上汉族的经济文化水平明显高于其他少数民族，因此历次民族融合均</a:t>
            </a:r>
            <a:r>
              <a:rPr lang="zh-CN" altLang="en-US" sz="3200" b="1" strike="noStrike" noProof="1">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cs typeface="+mn-cs"/>
              </a:rPr>
              <a:t>以汉族为核心</a:t>
            </a: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发生。</a:t>
            </a:r>
            <a:endPar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endParaRPr>
          </a:p>
          <a:p>
            <a:pPr fontAlgn="base">
              <a:lnSpc>
                <a:spcPct val="120000"/>
              </a:lnSpc>
              <a:spcBef>
                <a:spcPct val="20000"/>
              </a:spcBef>
            </a:pPr>
            <a:r>
              <a:rPr lang="zh-CN" altLang="en-US" b="1" strike="noStrike" noProof="1">
                <a:effectLst>
                  <a:outerShdw blurRad="38100" dist="38100" dir="2700000">
                    <a:srgbClr val="C0C0C0"/>
                  </a:outerShdw>
                </a:effectLst>
                <a:latin typeface="Arial" panose="020B0604020202020204" pitchFamily="34" charset="0"/>
                <a:ea typeface="宋体" panose="02010600030101010101" pitchFamily="2" charset="-122"/>
                <a:cs typeface="+mn-cs"/>
              </a:rPr>
              <a:t>               </a:t>
            </a: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cs typeface="+mn-cs"/>
              </a:rPr>
              <a:t>这是中国历史上的进步现象。</a:t>
            </a:r>
            <a:endPar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3" name="矩形 2"/>
          <p:cNvSpPr/>
          <p:nvPr/>
        </p:nvSpPr>
        <p:spPr>
          <a:xfrm>
            <a:off x="1115704" y="1078813"/>
            <a:ext cx="9474958" cy="1754326"/>
          </a:xfrm>
          <a:prstGeom prst="rect">
            <a:avLst/>
          </a:prstGeom>
          <a:solidFill>
            <a:srgbClr val="FFFF00"/>
          </a:solidFill>
          <a:ln w="9525">
            <a:noFill/>
          </a:ln>
        </p:spPr>
        <p:txBody>
          <a:bodyPr wrap="square">
            <a:spAutoFit/>
          </a:bodyPr>
          <a:lstStyle/>
          <a:p>
            <a:pPr fontAlgn="base"/>
            <a:r>
              <a:rPr lang="zh-CN" altLang="en-US" sz="3600" b="1" strike="noStrike" noProof="1">
                <a:solidFill>
                  <a:srgbClr val="0000FF"/>
                </a:solidFill>
                <a:latin typeface="黑体" panose="02010609060101010101" pitchFamily="49" charset="-122"/>
                <a:ea typeface="黑体" panose="02010609060101010101" pitchFamily="49" charset="-122"/>
                <a:cs typeface="+mn-cs"/>
              </a:rPr>
              <a:t>经    济</a:t>
            </a:r>
            <a:r>
              <a:rPr lang="en-US" altLang="zh-CN" sz="3600" b="1" strike="noStrike" noProof="1">
                <a:solidFill>
                  <a:srgbClr val="0000FF"/>
                </a:solidFill>
                <a:latin typeface="黑体" panose="02010609060101010101" pitchFamily="49" charset="-122"/>
                <a:ea typeface="黑体" panose="02010609060101010101" pitchFamily="49" charset="-122"/>
                <a:cs typeface="+mn-cs"/>
              </a:rPr>
              <a:t>:</a:t>
            </a:r>
            <a:r>
              <a:rPr lang="zh-CN" altLang="en-US" sz="3600" b="1" strike="noStrike" noProof="1">
                <a:latin typeface="黑体" panose="02010609060101010101" pitchFamily="49" charset="-122"/>
                <a:ea typeface="黑体" panose="02010609060101010101" pitchFamily="49" charset="-122"/>
                <a:cs typeface="+mn-cs"/>
              </a:rPr>
              <a:t>少数民族由</a:t>
            </a:r>
            <a:r>
              <a:rPr lang="zh-CN" altLang="en-US" sz="3600" b="1" strike="noStrike" noProof="1">
                <a:solidFill>
                  <a:srgbClr val="FF0000"/>
                </a:solidFill>
                <a:latin typeface="黑体" panose="02010609060101010101" pitchFamily="49" charset="-122"/>
                <a:ea typeface="黑体" panose="02010609060101010101" pitchFamily="49" charset="-122"/>
                <a:cs typeface="+mn-cs"/>
              </a:rPr>
              <a:t>游牧经济</a:t>
            </a:r>
            <a:r>
              <a:rPr lang="en-US" altLang="zh-CN" sz="3600" b="1" strike="noStrike" noProof="1" smtClean="0">
                <a:solidFill>
                  <a:srgbClr val="FF0000"/>
                </a:solidFill>
                <a:latin typeface="黑体" panose="02010609060101010101" pitchFamily="49" charset="-122"/>
                <a:ea typeface="黑体" panose="02010609060101010101" pitchFamily="49" charset="-122"/>
              </a:rPr>
              <a:t>→</a:t>
            </a:r>
            <a:r>
              <a:rPr lang="zh-CN" altLang="en-US" sz="3600" b="1" strike="noStrike" noProof="1" smtClean="0">
                <a:solidFill>
                  <a:srgbClr val="FF0000"/>
                </a:solidFill>
                <a:latin typeface="黑体" panose="02010609060101010101" pitchFamily="49" charset="-122"/>
                <a:ea typeface="黑体" panose="02010609060101010101" pitchFamily="49" charset="-122"/>
                <a:cs typeface="+mn-cs"/>
              </a:rPr>
              <a:t>农耕</a:t>
            </a:r>
            <a:r>
              <a:rPr lang="zh-CN" altLang="en-US" sz="3600" b="1" strike="noStrike" noProof="1">
                <a:solidFill>
                  <a:srgbClr val="FF0000"/>
                </a:solidFill>
                <a:latin typeface="黑体" panose="02010609060101010101" pitchFamily="49" charset="-122"/>
                <a:ea typeface="黑体" panose="02010609060101010101" pitchFamily="49" charset="-122"/>
                <a:cs typeface="+mn-cs"/>
              </a:rPr>
              <a:t>经济</a:t>
            </a:r>
            <a:r>
              <a:rPr lang="zh-CN" altLang="en-US" sz="3600" b="1" strike="noStrike" noProof="1">
                <a:latin typeface="黑体" panose="02010609060101010101" pitchFamily="49" charset="-122"/>
                <a:ea typeface="黑体" panose="02010609060101010101" pitchFamily="49" charset="-122"/>
              </a:rPr>
              <a:t>；</a:t>
            </a:r>
            <a:endParaRPr lang="zh-CN" altLang="en-US" sz="3600" b="1" strike="noStrike" noProof="1">
              <a:latin typeface="黑体" panose="02010609060101010101" pitchFamily="49" charset="-122"/>
              <a:ea typeface="黑体" panose="02010609060101010101" pitchFamily="49" charset="-122"/>
            </a:endParaRPr>
          </a:p>
          <a:p>
            <a:pPr fontAlgn="base"/>
            <a:r>
              <a:rPr lang="zh-CN" altLang="en-US" sz="3600" b="1" strike="noStrike" noProof="1">
                <a:solidFill>
                  <a:srgbClr val="0000FF"/>
                </a:solidFill>
                <a:latin typeface="黑体" panose="02010609060101010101" pitchFamily="49" charset="-122"/>
                <a:ea typeface="黑体" panose="02010609060101010101" pitchFamily="49" charset="-122"/>
                <a:cs typeface="+mn-cs"/>
              </a:rPr>
              <a:t>文化风俗</a:t>
            </a:r>
            <a:r>
              <a:rPr lang="en-US" altLang="zh-CN" sz="3600" b="1" strike="noStrike" noProof="1">
                <a:solidFill>
                  <a:srgbClr val="0000FF"/>
                </a:solidFill>
                <a:latin typeface="黑体" panose="02010609060101010101" pitchFamily="49" charset="-122"/>
                <a:ea typeface="黑体" panose="02010609060101010101" pitchFamily="49" charset="-122"/>
                <a:cs typeface="+mn-cs"/>
              </a:rPr>
              <a:t>:</a:t>
            </a:r>
            <a:r>
              <a:rPr lang="zh-CN" altLang="en-US" sz="3600" b="1" strike="noStrike" noProof="1">
                <a:latin typeface="黑体" panose="02010609060101010101" pitchFamily="49" charset="-122"/>
                <a:ea typeface="黑体" panose="02010609060101010101" pitchFamily="49" charset="-122"/>
                <a:cs typeface="+mn-cs"/>
              </a:rPr>
              <a:t>少数民族</a:t>
            </a:r>
            <a:r>
              <a:rPr lang="zh-CN" altLang="en-US" sz="3600" b="1" strike="noStrike" noProof="1">
                <a:solidFill>
                  <a:srgbClr val="FF0000"/>
                </a:solidFill>
                <a:latin typeface="黑体" panose="02010609060101010101" pitchFamily="49" charset="-122"/>
                <a:ea typeface="黑体" panose="02010609060101010101" pitchFamily="49" charset="-122"/>
                <a:cs typeface="+mn-cs"/>
              </a:rPr>
              <a:t>汉化</a:t>
            </a:r>
            <a:r>
              <a:rPr lang="zh-CN" altLang="en-US" sz="3600" b="1" strike="noStrike" noProof="1">
                <a:latin typeface="黑体" panose="02010609060101010101" pitchFamily="49" charset="-122"/>
                <a:ea typeface="黑体" panose="02010609060101010101" pitchFamily="49" charset="-122"/>
              </a:rPr>
              <a:t>的过程；</a:t>
            </a:r>
            <a:endParaRPr lang="zh-CN" altLang="en-US" sz="3600" b="1" strike="noStrike" noProof="1">
              <a:latin typeface="黑体" panose="02010609060101010101" pitchFamily="49" charset="-122"/>
              <a:ea typeface="黑体" panose="02010609060101010101" pitchFamily="49" charset="-122"/>
            </a:endParaRPr>
          </a:p>
          <a:p>
            <a:pPr fontAlgn="base"/>
            <a:r>
              <a:rPr lang="zh-CN" altLang="en-US" sz="3600" b="1" strike="noStrike" noProof="1">
                <a:solidFill>
                  <a:srgbClr val="0000FF"/>
                </a:solidFill>
                <a:latin typeface="黑体" panose="02010609060101010101" pitchFamily="49" charset="-122"/>
                <a:ea typeface="黑体" panose="02010609060101010101" pitchFamily="49" charset="-122"/>
                <a:cs typeface="+mn-cs"/>
              </a:rPr>
              <a:t>社会发展</a:t>
            </a:r>
            <a:r>
              <a:rPr lang="en-US" altLang="zh-CN" sz="3600" b="1" strike="noStrike" noProof="1">
                <a:solidFill>
                  <a:srgbClr val="0000FF"/>
                </a:solidFill>
                <a:latin typeface="黑体" panose="02010609060101010101" pitchFamily="49" charset="-122"/>
                <a:ea typeface="黑体" panose="02010609060101010101" pitchFamily="49" charset="-122"/>
                <a:cs typeface="+mn-cs"/>
              </a:rPr>
              <a:t>:</a:t>
            </a:r>
            <a:r>
              <a:rPr lang="zh-CN" altLang="en-US" sz="3600" b="1" strike="noStrike" noProof="1">
                <a:latin typeface="黑体" panose="02010609060101010101" pitchFamily="49" charset="-122"/>
                <a:ea typeface="黑体" panose="02010609060101010101" pitchFamily="49" charset="-122"/>
                <a:cs typeface="+mn-cs"/>
              </a:rPr>
              <a:t>少数民族</a:t>
            </a:r>
            <a:r>
              <a:rPr lang="zh-CN" altLang="en-US" sz="3600" b="1" strike="noStrike" noProof="1">
                <a:solidFill>
                  <a:srgbClr val="FF0000"/>
                </a:solidFill>
                <a:latin typeface="黑体" panose="02010609060101010101" pitchFamily="49" charset="-122"/>
                <a:ea typeface="黑体" panose="02010609060101010101" pitchFamily="49" charset="-122"/>
                <a:cs typeface="+mn-cs"/>
              </a:rPr>
              <a:t>封建化</a:t>
            </a:r>
            <a:r>
              <a:rPr lang="zh-CN" altLang="en-US" sz="3600" b="1" strike="noStrike" noProof="1">
                <a:latin typeface="黑体" panose="02010609060101010101" pitchFamily="49" charset="-122"/>
                <a:ea typeface="黑体" panose="02010609060101010101" pitchFamily="49" charset="-122"/>
              </a:rPr>
              <a:t>的过程。</a:t>
            </a:r>
            <a:endParaRPr lang="zh-CN" altLang="en-US" sz="3600" b="1" strike="noStrike" noProof="1">
              <a:latin typeface="黑体" panose="02010609060101010101" pitchFamily="49" charset="-122"/>
              <a:ea typeface="黑体" panose="02010609060101010101" pitchFamily="49" charset="-122"/>
            </a:endParaRPr>
          </a:p>
        </p:txBody>
      </p:sp>
      <p:sp>
        <p:nvSpPr>
          <p:cNvPr id="4" name="矩形 3"/>
          <p:cNvSpPr/>
          <p:nvPr/>
        </p:nvSpPr>
        <p:spPr>
          <a:xfrm>
            <a:off x="890515" y="5337789"/>
            <a:ext cx="10471245" cy="1200329"/>
          </a:xfrm>
          <a:prstGeom prst="rect">
            <a:avLst/>
          </a:prstGeom>
          <a:solidFill>
            <a:schemeClr val="bg1"/>
          </a:solidFill>
          <a:ln w="9525">
            <a:noFill/>
          </a:ln>
        </p:spPr>
        <p:txBody>
          <a:bodyPr wrap="square">
            <a:spAutoFit/>
          </a:bodyPr>
          <a:lstStyle/>
          <a:p>
            <a:pPr fontAlgn="base"/>
            <a:r>
              <a:rPr lang="zh-CN" altLang="en-US" sz="3600" b="1" strike="noStrike" noProof="1" smtClean="0">
                <a:solidFill>
                  <a:srgbClr val="0000FF"/>
                </a:solidFill>
                <a:latin typeface="楷体" panose="02010609060101010101" pitchFamily="49" charset="-122"/>
                <a:ea typeface="楷体" panose="02010609060101010101" pitchFamily="49" charset="-122"/>
              </a:rPr>
              <a:t>民族融合的途径：</a:t>
            </a:r>
            <a:r>
              <a:rPr lang="zh-CN" altLang="en-US" sz="3600" b="1" strike="noStrike" noProof="1" smtClean="0">
                <a:latin typeface="楷体" panose="02010609060101010101" pitchFamily="49" charset="-122"/>
                <a:ea typeface="楷体" panose="02010609060101010101" pitchFamily="49" charset="-122"/>
              </a:rPr>
              <a:t>友好往来、民族迁徙、自身改革、和亲、战争</a:t>
            </a:r>
            <a:r>
              <a:rPr lang="en-US" altLang="zh-CN" sz="3600" b="1" strike="noStrike" noProof="1" smtClean="0">
                <a:latin typeface="楷体" panose="02010609060101010101" pitchFamily="49" charset="-122"/>
                <a:ea typeface="楷体" panose="02010609060101010101" pitchFamily="49" charset="-122"/>
              </a:rPr>
              <a:t>……</a:t>
            </a:r>
            <a:endParaRPr lang="zh-CN" altLang="en-US" sz="3600" b="1" strike="noStrike" noProof="1">
              <a:latin typeface="楷体" panose="02010609060101010101" pitchFamily="49" charset="-122"/>
              <a:ea typeface="楷体" panose="02010609060101010101" pitchFamily="49"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5887"/>
    </mc:Choice>
    <mc:Fallback>
      <p:transition spd="slow" advTm="8588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416453" y="191581"/>
            <a:ext cx="4031873"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◎民族融合</a:t>
            </a:r>
            <a:r>
              <a:rPr lang="en-US" altLang="zh-CN"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a:t>
            </a: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对鲜卑</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grpSp>
        <p:nvGrpSpPr>
          <p:cNvPr id="2" name="组合 1"/>
          <p:cNvGrpSpPr/>
          <p:nvPr/>
        </p:nvGrpSpPr>
        <p:grpSpPr>
          <a:xfrm>
            <a:off x="416453" y="864543"/>
            <a:ext cx="4292517" cy="3046988"/>
            <a:chOff x="416453" y="864543"/>
            <a:chExt cx="4292517" cy="3046988"/>
          </a:xfrm>
        </p:grpSpPr>
        <p:sp>
          <p:nvSpPr>
            <p:cNvPr id="42" name="TextBox 22"/>
            <p:cNvSpPr txBox="1"/>
            <p:nvPr/>
          </p:nvSpPr>
          <p:spPr>
            <a:xfrm>
              <a:off x="416453" y="864543"/>
              <a:ext cx="424384" cy="3046988"/>
            </a:xfrm>
            <a:prstGeom prst="rect">
              <a:avLst/>
            </a:prstGeom>
            <a:noFill/>
          </p:spPr>
          <p:txBody>
            <a:bodyPr wrap="square" rtlCol="0">
              <a:spAutoFit/>
            </a:bodyPr>
            <a:lstStyle/>
            <a:p>
              <a:r>
                <a:rPr lang="zh-CN" altLang="en-US" sz="2400" b="1" dirty="0" smtClean="0">
                  <a:solidFill>
                    <a:srgbClr val="FF0000"/>
                  </a:solidFill>
                  <a:latin typeface="黑体" panose="02010609060101010101" pitchFamily="49" charset="-122"/>
                  <a:ea typeface="黑体" panose="02010609060101010101" pitchFamily="49" charset="-122"/>
                </a:rPr>
                <a:t>恢复汉族礼乐制度</a:t>
              </a:r>
              <a:endParaRPr lang="zh-CN" altLang="en-US" sz="2400" b="1" dirty="0">
                <a:solidFill>
                  <a:srgbClr val="FF0000"/>
                </a:solidFill>
                <a:latin typeface="黑体" panose="02010609060101010101" pitchFamily="49" charset="-122"/>
                <a:ea typeface="黑体" panose="02010609060101010101" pitchFamily="49" charset="-122"/>
              </a:endParaRPr>
            </a:p>
          </p:txBody>
        </p:sp>
        <p:grpSp>
          <p:nvGrpSpPr>
            <p:cNvPr id="19" name="组合 9221"/>
            <p:cNvGrpSpPr/>
            <p:nvPr/>
          </p:nvGrpSpPr>
          <p:grpSpPr>
            <a:xfrm>
              <a:off x="1042922" y="910483"/>
              <a:ext cx="3666048" cy="2846769"/>
              <a:chOff x="0" y="1876"/>
              <a:chExt cx="2925" cy="2444"/>
            </a:xfrm>
          </p:grpSpPr>
          <p:pic>
            <p:nvPicPr>
              <p:cNvPr id="20" name="图片 9222" descr="344">
                <a:hlinkClick r:id="rId1"/>
              </p:cNvPr>
              <p:cNvPicPr>
                <a:picLocks noChangeAspect="1"/>
              </p:cNvPicPr>
              <p:nvPr/>
            </p:nvPicPr>
            <p:blipFill>
              <a:blip r:embed="rId2"/>
              <a:stretch>
                <a:fillRect/>
              </a:stretch>
            </p:blipFill>
            <p:spPr>
              <a:xfrm>
                <a:off x="0" y="1876"/>
                <a:ext cx="2925" cy="2444"/>
              </a:xfrm>
              <a:prstGeom prst="rect">
                <a:avLst/>
              </a:prstGeom>
              <a:noFill/>
              <a:ln w="9525">
                <a:noFill/>
              </a:ln>
            </p:spPr>
          </p:pic>
          <p:sp>
            <p:nvSpPr>
              <p:cNvPr id="21" name="矩形 9223"/>
              <p:cNvSpPr/>
              <p:nvPr/>
            </p:nvSpPr>
            <p:spPr>
              <a:xfrm>
                <a:off x="1927" y="4095"/>
                <a:ext cx="863" cy="222"/>
              </a:xfrm>
              <a:prstGeom prst="rect">
                <a:avLst/>
              </a:prstGeom>
              <a:solidFill>
                <a:schemeClr val="tx1"/>
              </a:solidFill>
              <a:ln w="9525">
                <a:noFill/>
              </a:ln>
            </p:spPr>
            <p:txBody>
              <a:bodyPr anchor="ctr">
                <a:spAutoFit/>
              </a:bodyPr>
              <a:lstStyle/>
              <a:p>
                <a:r>
                  <a:rPr lang="zh-CN" altLang="en-US" sz="1400" b="1" dirty="0">
                    <a:latin typeface="Arial" panose="020B0604020202020204" pitchFamily="34" charset="0"/>
                    <a:ea typeface="华文行楷" panose="02010800040101010101" pitchFamily="2" charset="-122"/>
                  </a:rPr>
                  <a:t>鲜卑人乐俑</a:t>
                </a:r>
                <a:r>
                  <a:rPr lang="zh-CN" altLang="en-US" sz="1400" b="1" u="sng" dirty="0">
                    <a:latin typeface="Arial" panose="020B0604020202020204" pitchFamily="34" charset="0"/>
                    <a:ea typeface="幼圆" panose="02010509060101010101" pitchFamily="49" charset="-122"/>
                  </a:rPr>
                  <a:t> </a:t>
                </a:r>
                <a:endParaRPr lang="zh-CN" altLang="en-US" sz="1400" b="1" u="sng" dirty="0">
                  <a:latin typeface="Arial" panose="020B0604020202020204" pitchFamily="34" charset="0"/>
                  <a:ea typeface="幼圆" panose="02010509060101010101" pitchFamily="49" charset="-122"/>
                </a:endParaRPr>
              </a:p>
            </p:txBody>
          </p:sp>
        </p:grpSp>
      </p:grpSp>
      <p:grpSp>
        <p:nvGrpSpPr>
          <p:cNvPr id="3" name="组合 2"/>
          <p:cNvGrpSpPr/>
          <p:nvPr/>
        </p:nvGrpSpPr>
        <p:grpSpPr>
          <a:xfrm>
            <a:off x="4708970" y="541377"/>
            <a:ext cx="7280945" cy="3083087"/>
            <a:chOff x="4911055" y="956875"/>
            <a:chExt cx="7280945" cy="3083087"/>
          </a:xfrm>
        </p:grpSpPr>
        <p:pic>
          <p:nvPicPr>
            <p:cNvPr id="23" name="Picture 4" descr="y"/>
            <p:cNvPicPr>
              <a:picLocks noChangeAspect="1" noChangeArrowheads="1"/>
            </p:cNvPicPr>
            <p:nvPr/>
          </p:nvPicPr>
          <p:blipFill>
            <a:blip r:embed="rId3"/>
            <a:srcRect/>
            <a:stretch>
              <a:fillRect/>
            </a:stretch>
          </p:blipFill>
          <p:spPr bwMode="auto">
            <a:xfrm>
              <a:off x="4911055" y="956875"/>
              <a:ext cx="3437797" cy="2348376"/>
            </a:xfrm>
            <a:prstGeom prst="rect">
              <a:avLst/>
            </a:prstGeom>
            <a:noFill/>
            <a:ln w="9525">
              <a:noFill/>
              <a:miter lim="800000"/>
              <a:headEnd/>
              <a:tailEnd/>
            </a:ln>
            <a:effectLst>
              <a:outerShdw algn="tl" rotWithShape="0">
                <a:srgbClr val="000000">
                  <a:alpha val="70000"/>
                </a:srgbClr>
              </a:outerShdw>
            </a:effectLst>
          </p:spPr>
        </p:pic>
        <p:sp>
          <p:nvSpPr>
            <p:cNvPr id="24" name="Rectangle 5"/>
            <p:cNvSpPr>
              <a:spLocks noChangeArrowheads="1"/>
            </p:cNvSpPr>
            <p:nvPr/>
          </p:nvSpPr>
          <p:spPr bwMode="auto">
            <a:xfrm>
              <a:off x="4995117" y="3286335"/>
              <a:ext cx="326967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gn="ctr"/>
              <a:r>
                <a:rPr lang="zh-CN" altLang="en-US" sz="2000" b="1" dirty="0">
                  <a:latin typeface="黑体" panose="02010609060101010101" pitchFamily="49" charset="-122"/>
                  <a:ea typeface="黑体" panose="02010609060101010101" pitchFamily="49" charset="-122"/>
                </a:rPr>
                <a:t>魏晋墓砖画：北方</a:t>
              </a:r>
              <a:r>
                <a:rPr lang="zh-CN" altLang="en-US" sz="2000" b="1" dirty="0">
                  <a:solidFill>
                    <a:srgbClr val="0000FF"/>
                  </a:solidFill>
                  <a:latin typeface="黑体" panose="02010609060101010101" pitchFamily="49" charset="-122"/>
                  <a:ea typeface="黑体" panose="02010609060101010101" pitchFamily="49" charset="-122"/>
                </a:rPr>
                <a:t>少数民族</a:t>
              </a:r>
              <a:r>
                <a:rPr lang="en-US" altLang="zh-CN" sz="2000" b="1" dirty="0">
                  <a:latin typeface="黑体" panose="02010609060101010101" pitchFamily="49" charset="-122"/>
                  <a:ea typeface="黑体" panose="02010609060101010101" pitchFamily="49" charset="-122"/>
                </a:rPr>
                <a:t>《</a:t>
              </a:r>
              <a:r>
                <a:rPr lang="zh-CN" altLang="en-US" sz="2000" b="1" dirty="0">
                  <a:latin typeface="黑体" panose="02010609060101010101" pitchFamily="49" charset="-122"/>
                  <a:ea typeface="黑体" panose="02010609060101010101" pitchFamily="49" charset="-122"/>
                </a:rPr>
                <a:t>扬场图</a:t>
              </a:r>
              <a:r>
                <a:rPr lang="en-US" altLang="zh-CN" sz="2000" b="1" dirty="0">
                  <a:latin typeface="黑体" panose="02010609060101010101" pitchFamily="49" charset="-122"/>
                  <a:ea typeface="黑体" panose="02010609060101010101" pitchFamily="49" charset="-122"/>
                </a:rPr>
                <a:t>》</a:t>
              </a:r>
              <a:r>
                <a:rPr lang="zh-CN" altLang="en-US" sz="2000" b="1" dirty="0">
                  <a:solidFill>
                    <a:srgbClr val="0000FF"/>
                  </a:solidFill>
                  <a:latin typeface="黑体" panose="02010609060101010101" pitchFamily="49" charset="-122"/>
                  <a:ea typeface="黑体" panose="02010609060101010101" pitchFamily="49" charset="-122"/>
                </a:rPr>
                <a:t>（晒谷子） </a:t>
              </a:r>
              <a:endParaRPr lang="zh-CN" altLang="en-US" sz="2000" b="1" dirty="0">
                <a:solidFill>
                  <a:srgbClr val="0000FF"/>
                </a:solidFill>
                <a:latin typeface="黑体" panose="02010609060101010101" pitchFamily="49" charset="-122"/>
                <a:ea typeface="黑体" panose="02010609060101010101" pitchFamily="49" charset="-122"/>
              </a:endParaRPr>
            </a:p>
          </p:txBody>
        </p:sp>
        <p:sp>
          <p:nvSpPr>
            <p:cNvPr id="25" name="Rectangle 3"/>
            <p:cNvSpPr>
              <a:spLocks noChangeArrowheads="1"/>
            </p:cNvSpPr>
            <p:nvPr/>
          </p:nvSpPr>
          <p:spPr bwMode="auto">
            <a:xfrm>
              <a:off x="9017134" y="3208965"/>
              <a:ext cx="2655272" cy="830997"/>
            </a:xfrm>
            <a:prstGeom prst="rect">
              <a:avLst/>
            </a:prstGeom>
            <a:noFill/>
            <a:ln w="9525">
              <a:noFill/>
              <a:miter lim="800000"/>
            </a:ln>
          </p:spPr>
          <p:txBody>
            <a:bodyPr wrap="square" anchor="ctr">
              <a:spAutoFit/>
            </a:bodyPr>
            <a:lstStyle/>
            <a:p>
              <a:pPr eaLnBrk="1" hangingPunct="1">
                <a:buFont typeface="Arial" panose="020B0604020202020204" pitchFamily="34" charset="0"/>
                <a:buNone/>
              </a:pPr>
              <a:r>
                <a:rPr lang="zh-CN" altLang="en-US" sz="2400" b="1" dirty="0">
                  <a:latin typeface="黑体" panose="02010609060101010101" pitchFamily="49" charset="-122"/>
                  <a:ea typeface="黑体" panose="02010609060101010101" pitchFamily="49" charset="-122"/>
                </a:rPr>
                <a:t>北方</a:t>
              </a:r>
              <a:r>
                <a:rPr lang="zh-CN" altLang="en-US" sz="2400" b="1" dirty="0">
                  <a:solidFill>
                    <a:srgbClr val="0000FF"/>
                  </a:solidFill>
                  <a:latin typeface="黑体" panose="02010609060101010101" pitchFamily="49" charset="-122"/>
                  <a:ea typeface="黑体" panose="02010609060101010101" pitchFamily="49" charset="-122"/>
                </a:rPr>
                <a:t>少数民族</a:t>
              </a:r>
              <a:r>
                <a:rPr lang="zh-CN" altLang="en-US" sz="2400" b="1" dirty="0">
                  <a:latin typeface="黑体" panose="02010609060101010101" pitchFamily="49" charset="-122"/>
                  <a:ea typeface="黑体" panose="02010609060101010101" pitchFamily="49" charset="-122"/>
                </a:rPr>
                <a:t>墓室壁画</a:t>
              </a:r>
              <a:r>
                <a:rPr lang="en-US" altLang="zh-CN" sz="2400" b="1" dirty="0">
                  <a:solidFill>
                    <a:srgbClr val="0000FF"/>
                  </a:solidFill>
                  <a:latin typeface="黑体" panose="02010609060101010101" pitchFamily="49" charset="-122"/>
                  <a:ea typeface="黑体" panose="02010609060101010101" pitchFamily="49" charset="-122"/>
                </a:rPr>
                <a:t>《</a:t>
              </a:r>
              <a:r>
                <a:rPr lang="zh-CN" altLang="en-US" sz="2400" b="1" dirty="0">
                  <a:solidFill>
                    <a:srgbClr val="0000FF"/>
                  </a:solidFill>
                  <a:latin typeface="黑体" panose="02010609060101010101" pitchFamily="49" charset="-122"/>
                  <a:ea typeface="黑体" panose="02010609060101010101" pitchFamily="49" charset="-122"/>
                </a:rPr>
                <a:t>采桑图</a:t>
              </a:r>
              <a:r>
                <a:rPr lang="en-US" altLang="zh-CN" sz="2400" b="1" dirty="0">
                  <a:solidFill>
                    <a:srgbClr val="0000FF"/>
                  </a:solidFill>
                  <a:latin typeface="黑体" panose="02010609060101010101" pitchFamily="49" charset="-122"/>
                  <a:ea typeface="黑体" panose="02010609060101010101" pitchFamily="49" charset="-122"/>
                </a:rPr>
                <a:t>》 </a:t>
              </a:r>
              <a:endParaRPr lang="en-US" altLang="zh-CN" sz="2400" b="1" dirty="0">
                <a:solidFill>
                  <a:srgbClr val="0000FF"/>
                </a:solidFill>
                <a:latin typeface="黑体" panose="02010609060101010101" pitchFamily="49" charset="-122"/>
                <a:ea typeface="黑体" panose="02010609060101010101" pitchFamily="49" charset="-122"/>
              </a:endParaRPr>
            </a:p>
          </p:txBody>
        </p:sp>
        <p:pic>
          <p:nvPicPr>
            <p:cNvPr id="26" name="Picture 2" descr="http://p3.so.qhmsg.com/t01fb09125ac143be28.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97540" y="984789"/>
              <a:ext cx="3694460" cy="2172343"/>
            </a:xfrm>
            <a:prstGeom prst="rect">
              <a:avLst/>
            </a:prstGeom>
            <a:noFill/>
            <a:extLst>
              <a:ext uri="{909E8E84-426E-40DD-AFC4-6F175D3DCCD1}">
                <a14:hiddenFill xmlns:a14="http://schemas.microsoft.com/office/drawing/2010/main">
                  <a:solidFill>
                    <a:srgbClr val="FFFFFF"/>
                  </a:solidFill>
                </a14:hiddenFill>
              </a:ext>
            </a:extLst>
          </p:spPr>
        </p:pic>
      </p:grpSp>
      <p:sp>
        <p:nvSpPr>
          <p:cNvPr id="27" name="TextBox 22"/>
          <p:cNvSpPr txBox="1"/>
          <p:nvPr/>
        </p:nvSpPr>
        <p:spPr>
          <a:xfrm>
            <a:off x="6404359" y="1455491"/>
            <a:ext cx="4153099" cy="954107"/>
          </a:xfrm>
          <a:prstGeom prst="rect">
            <a:avLst/>
          </a:prstGeom>
          <a:solidFill>
            <a:schemeClr val="bg1">
              <a:alpha val="90000"/>
            </a:schemeClr>
          </a:solidFill>
        </p:spPr>
        <p:txBody>
          <a:bodyPr wrap="square" rtlCol="0">
            <a:spAutoFit/>
          </a:bodyPr>
          <a:lstStyle/>
          <a:p>
            <a:pPr algn="ctr"/>
            <a:r>
              <a:rPr lang="zh-CN" altLang="en-US" sz="2800" b="1" dirty="0" smtClean="0">
                <a:solidFill>
                  <a:srgbClr val="FF0000"/>
                </a:solidFill>
                <a:latin typeface="黑体" panose="02010609060101010101" pitchFamily="49" charset="-122"/>
                <a:ea typeface="黑体" panose="02010609060101010101" pitchFamily="49" charset="-122"/>
              </a:rPr>
              <a:t>牧民变农民，贵族变地主</a:t>
            </a:r>
            <a:endParaRPr lang="en-US" altLang="zh-CN" sz="2800" b="1" dirty="0" smtClean="0">
              <a:solidFill>
                <a:srgbClr val="FF0000"/>
              </a:solidFill>
              <a:latin typeface="黑体" panose="02010609060101010101" pitchFamily="49" charset="-122"/>
              <a:ea typeface="黑体" panose="02010609060101010101" pitchFamily="49" charset="-122"/>
            </a:endParaRPr>
          </a:p>
          <a:p>
            <a:pPr algn="ctr"/>
            <a:r>
              <a:rPr lang="zh-CN" altLang="en-US" sz="2800" b="1" dirty="0" smtClean="0">
                <a:solidFill>
                  <a:srgbClr val="FF0000"/>
                </a:solidFill>
                <a:latin typeface="黑体" panose="02010609060101010101" pitchFamily="49" charset="-122"/>
                <a:ea typeface="黑体" panose="02010609060101010101" pitchFamily="49" charset="-122"/>
              </a:rPr>
              <a:t>生产方式农耕化</a:t>
            </a:r>
            <a:endParaRPr lang="zh-CN" altLang="en-US" sz="2800" b="1" dirty="0">
              <a:solidFill>
                <a:srgbClr val="FF0000"/>
              </a:solidFill>
              <a:latin typeface="黑体" panose="02010609060101010101" pitchFamily="49" charset="-122"/>
              <a:ea typeface="黑体" panose="02010609060101010101" pitchFamily="49" charset="-122"/>
            </a:endParaRPr>
          </a:p>
        </p:txBody>
      </p:sp>
      <p:grpSp>
        <p:nvGrpSpPr>
          <p:cNvPr id="5" name="组合 4"/>
          <p:cNvGrpSpPr/>
          <p:nvPr/>
        </p:nvGrpSpPr>
        <p:grpSpPr>
          <a:xfrm>
            <a:off x="416453" y="3957471"/>
            <a:ext cx="4542937" cy="2668434"/>
            <a:chOff x="416453" y="3957471"/>
            <a:chExt cx="4542937" cy="2668434"/>
          </a:xfrm>
        </p:grpSpPr>
        <p:pic>
          <p:nvPicPr>
            <p:cNvPr id="3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6453" y="3957471"/>
              <a:ext cx="4542937" cy="2641803"/>
            </a:xfrm>
            <a:prstGeom prst="rect">
              <a:avLst/>
            </a:prstGeom>
            <a:noFill/>
            <a:ln w="28575">
              <a:solidFill>
                <a:sysClr val="windowText" lastClr="000000"/>
              </a:solidFill>
              <a:miter lim="800000"/>
              <a:headEnd/>
              <a:tailEnd/>
            </a:ln>
            <a:extLst>
              <a:ext uri="{909E8E84-426E-40DD-AFC4-6F175D3DCCD1}">
                <a14:hiddenFill xmlns:a14="http://schemas.microsoft.com/office/drawing/2010/main">
                  <a:solidFill>
                    <a:srgbClr val="FFFFFF"/>
                  </a:solidFill>
                </a14:hiddenFill>
              </a:ext>
            </a:extLst>
          </p:spPr>
        </p:pic>
        <p:sp>
          <p:nvSpPr>
            <p:cNvPr id="29" name="Text Box 5"/>
            <p:cNvSpPr txBox="1">
              <a:spLocks noChangeArrowheads="1"/>
            </p:cNvSpPr>
            <p:nvPr/>
          </p:nvSpPr>
          <p:spPr bwMode="auto">
            <a:xfrm>
              <a:off x="840837" y="6164240"/>
              <a:ext cx="3897221" cy="461665"/>
            </a:xfrm>
            <a:prstGeom prst="rect">
              <a:avLst/>
            </a:prstGeom>
            <a:solidFill>
              <a:sysClr val="window" lastClr="FFFFFF"/>
            </a:solidFill>
            <a:ln w="25400" cap="flat" cmpd="sng" algn="ctr">
              <a:solidFill>
                <a:srgbClr val="C0504D"/>
              </a:solidFill>
              <a:prstDash val="solid"/>
            </a:ln>
            <a:effectLst/>
          </p:spPr>
          <p:txBody>
            <a:bodyPr wrap="none">
              <a:spAutoFit/>
            </a:bodyPr>
            <a:lstStyle>
              <a:lvl1pPr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1pPr>
              <a:lvl2pPr marL="742950" indent="-28575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2pPr>
              <a:lvl3pPr marL="11430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3pPr>
              <a:lvl4pPr marL="16002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4pPr>
              <a:lvl5pPr marL="20574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5pPr>
              <a:lvl6pPr marL="25146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6pPr>
              <a:lvl7pPr marL="29718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7pPr>
              <a:lvl8pPr marL="34290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8pPr>
              <a:lvl9pPr marL="38862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9pPr>
            </a:lstStyle>
            <a:p>
              <a:pPr algn="l" eaLnBrk="1" hangingPunct="1"/>
              <a:r>
                <a:rPr lang="zh-CN" altLang="en-US" sz="2400" dirty="0">
                  <a:solidFill>
                    <a:sysClr val="windowText" lastClr="000000"/>
                  </a:solidFill>
                  <a:latin typeface="楷体_GB2312" pitchFamily="49" charset="-122"/>
                  <a:ea typeface="楷体_GB2312" pitchFamily="49" charset="-122"/>
                </a:rPr>
                <a:t>穿汉族服装的少数民族贵族</a:t>
              </a:r>
              <a:endParaRPr lang="zh-CN" altLang="en-US" sz="2400" dirty="0">
                <a:solidFill>
                  <a:sysClr val="windowText" lastClr="000000"/>
                </a:solidFill>
                <a:latin typeface="楷体_GB2312" pitchFamily="49" charset="-122"/>
                <a:ea typeface="楷体_GB2312" pitchFamily="49" charset="-122"/>
              </a:endParaRPr>
            </a:p>
          </p:txBody>
        </p:sp>
      </p:grpSp>
      <p:grpSp>
        <p:nvGrpSpPr>
          <p:cNvPr id="33" name="组合 32"/>
          <p:cNvGrpSpPr/>
          <p:nvPr/>
        </p:nvGrpSpPr>
        <p:grpSpPr>
          <a:xfrm>
            <a:off x="5124174" y="3624464"/>
            <a:ext cx="3356734" cy="3143769"/>
            <a:chOff x="6188639" y="441119"/>
            <a:chExt cx="3356734" cy="3143769"/>
          </a:xfrm>
        </p:grpSpPr>
        <p:pic>
          <p:nvPicPr>
            <p:cNvPr id="50" name="图片 10243" descr="xin_2504022010135462617625"/>
            <p:cNvPicPr>
              <a:picLocks noChangeAspect="1"/>
            </p:cNvPicPr>
            <p:nvPr/>
          </p:nvPicPr>
          <p:blipFill>
            <a:blip r:embed="rId6"/>
            <a:srcRect l="3485" r="26581" b="-357"/>
            <a:stretch>
              <a:fillRect/>
            </a:stretch>
          </p:blipFill>
          <p:spPr>
            <a:xfrm>
              <a:off x="6244488" y="441119"/>
              <a:ext cx="2801453" cy="2779084"/>
            </a:xfrm>
            <a:prstGeom prst="rect">
              <a:avLst/>
            </a:prstGeom>
            <a:noFill/>
            <a:ln w="9525">
              <a:noFill/>
            </a:ln>
          </p:spPr>
        </p:pic>
        <p:sp>
          <p:nvSpPr>
            <p:cNvPr id="51" name="文本框 10245"/>
            <p:cNvSpPr txBox="1"/>
            <p:nvPr/>
          </p:nvSpPr>
          <p:spPr>
            <a:xfrm>
              <a:off x="6188639" y="3061668"/>
              <a:ext cx="3356734" cy="523220"/>
            </a:xfrm>
            <a:prstGeom prst="rect">
              <a:avLst/>
            </a:prstGeom>
            <a:noFill/>
            <a:ln w="9525">
              <a:noFill/>
            </a:ln>
          </p:spPr>
          <p:txBody>
            <a:bodyPr wrap="square" anchor="t">
              <a:spAutoFit/>
            </a:bodyPr>
            <a:lstStyle/>
            <a:p>
              <a:pPr>
                <a:spcBef>
                  <a:spcPct val="50000"/>
                </a:spcBef>
              </a:pPr>
              <a:r>
                <a:rPr lang="zh-CN" altLang="en-US" sz="2800" b="1" dirty="0">
                  <a:latin typeface="Arial" panose="020B0604020202020204" pitchFamily="34" charset="0"/>
                  <a:ea typeface="华文行楷" panose="02010800040101010101" pitchFamily="2" charset="-122"/>
                </a:rPr>
                <a:t>山西大同云冈石窟</a:t>
              </a:r>
              <a:endParaRPr lang="zh-CN" altLang="en-US" sz="2800" b="1" dirty="0">
                <a:latin typeface="Arial" panose="020B0604020202020204" pitchFamily="34" charset="0"/>
                <a:ea typeface="华文行楷" panose="02010800040101010101" pitchFamily="2" charset="-122"/>
              </a:endParaRPr>
            </a:p>
          </p:txBody>
        </p:sp>
      </p:grpSp>
      <p:grpSp>
        <p:nvGrpSpPr>
          <p:cNvPr id="6" name="组合 5"/>
          <p:cNvGrpSpPr/>
          <p:nvPr/>
        </p:nvGrpSpPr>
        <p:grpSpPr>
          <a:xfrm>
            <a:off x="8452529" y="3603076"/>
            <a:ext cx="3814763" cy="3094579"/>
            <a:chOff x="8452529" y="3624464"/>
            <a:chExt cx="3814763" cy="3094579"/>
          </a:xfrm>
        </p:grpSpPr>
        <p:pic>
          <p:nvPicPr>
            <p:cNvPr id="52" name="图片 10244" descr="024"/>
            <p:cNvPicPr>
              <a:picLocks noChangeAspect="1"/>
            </p:cNvPicPr>
            <p:nvPr/>
          </p:nvPicPr>
          <p:blipFill>
            <a:blip r:embed="rId7"/>
            <a:stretch>
              <a:fillRect/>
            </a:stretch>
          </p:blipFill>
          <p:spPr>
            <a:xfrm>
              <a:off x="8480908" y="3624464"/>
              <a:ext cx="3085479" cy="3085479"/>
            </a:xfrm>
            <a:prstGeom prst="rect">
              <a:avLst/>
            </a:prstGeom>
            <a:noFill/>
            <a:ln w="9525">
              <a:noFill/>
            </a:ln>
          </p:spPr>
        </p:pic>
        <p:sp>
          <p:nvSpPr>
            <p:cNvPr id="53" name="文本框 10246"/>
            <p:cNvSpPr txBox="1"/>
            <p:nvPr/>
          </p:nvSpPr>
          <p:spPr>
            <a:xfrm>
              <a:off x="8452529" y="6139605"/>
              <a:ext cx="3814763" cy="579438"/>
            </a:xfrm>
            <a:prstGeom prst="rect">
              <a:avLst/>
            </a:prstGeom>
            <a:noFill/>
            <a:ln w="9525">
              <a:noFill/>
            </a:ln>
          </p:spPr>
          <p:txBody>
            <a:bodyPr anchor="t">
              <a:spAutoFit/>
            </a:bodyPr>
            <a:lstStyle/>
            <a:p>
              <a:pPr>
                <a:spcBef>
                  <a:spcPct val="50000"/>
                </a:spcBef>
              </a:pPr>
              <a:r>
                <a:rPr lang="zh-CN" altLang="en-US" sz="3200" b="1" dirty="0">
                  <a:latin typeface="Arial" panose="020B0604020202020204" pitchFamily="34" charset="0"/>
                  <a:ea typeface="华文行楷" panose="02010800040101010101" pitchFamily="2" charset="-122"/>
                </a:rPr>
                <a:t>河南洛阳龙门石窟</a:t>
              </a:r>
              <a:endParaRPr lang="zh-CN" altLang="en-US" sz="3200" b="1" dirty="0">
                <a:latin typeface="Arial" panose="020B0604020202020204" pitchFamily="34" charset="0"/>
                <a:ea typeface="华文行楷" panose="02010800040101010101" pitchFamily="2" charset="-122"/>
              </a:endParaRPr>
            </a:p>
          </p:txBody>
        </p:sp>
      </p:grpSp>
      <p:sp>
        <p:nvSpPr>
          <p:cNvPr id="54" name="TextBox 22"/>
          <p:cNvSpPr txBox="1"/>
          <p:nvPr/>
        </p:nvSpPr>
        <p:spPr>
          <a:xfrm>
            <a:off x="3545044" y="4592356"/>
            <a:ext cx="6120841" cy="523220"/>
          </a:xfrm>
          <a:prstGeom prst="rect">
            <a:avLst/>
          </a:prstGeom>
          <a:solidFill>
            <a:schemeClr val="bg1">
              <a:alpha val="90000"/>
            </a:schemeClr>
          </a:solidFill>
        </p:spPr>
        <p:txBody>
          <a:bodyPr wrap="square" rtlCol="0">
            <a:spAutoFit/>
          </a:bodyPr>
          <a:lstStyle/>
          <a:p>
            <a:pPr algn="ctr"/>
            <a:r>
              <a:rPr lang="zh-CN" altLang="en-US" sz="2800" b="1" dirty="0" smtClean="0">
                <a:solidFill>
                  <a:srgbClr val="FF0000"/>
                </a:solidFill>
                <a:latin typeface="黑体" panose="02010609060101010101" pitchFamily="49" charset="-122"/>
                <a:ea typeface="黑体" panose="02010609060101010101" pitchFamily="49" charset="-122"/>
              </a:rPr>
              <a:t>生活习俗中原化</a:t>
            </a:r>
            <a:endParaRPr lang="zh-CN" altLang="en-US" sz="2800" b="1" dirty="0">
              <a:solidFill>
                <a:srgbClr val="FF0000"/>
              </a:solidFill>
              <a:latin typeface="黑体" panose="02010609060101010101" pitchFamily="49" charset="-122"/>
              <a:ea typeface="黑体" panose="02010609060101010101" pitchFamily="49" charset="-122"/>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spd="slow" p14:dur="2000" advTm="54876"/>
    </mc:Choice>
    <mc:Fallback>
      <p:transition spd="slow" advTm="548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500" fill="hold"/>
                                        <p:tgtEl>
                                          <p:spTgt spid="33"/>
                                        </p:tgtEl>
                                        <p:attrNameLst>
                                          <p:attrName>ppt_x</p:attrName>
                                        </p:attrNameLst>
                                      </p:cBhvr>
                                      <p:tavLst>
                                        <p:tav tm="0">
                                          <p:val>
                                            <p:strVal val="#ppt_x"/>
                                          </p:val>
                                        </p:tav>
                                        <p:tav tm="100000">
                                          <p:val>
                                            <p:strVal val="#ppt_x"/>
                                          </p:val>
                                        </p:tav>
                                      </p:tavLst>
                                    </p:anim>
                                    <p:anim calcmode="lin" valueType="num">
                                      <p:cBhvr additive="base">
                                        <p:cTn id="28" dur="500" fill="hold"/>
                                        <p:tgtEl>
                                          <p:spTgt spid="3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wipe(down)">
                                      <p:cBhvr>
                                        <p:cTn id="3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12"/>
          <p:cNvGrpSpPr/>
          <p:nvPr/>
        </p:nvGrpSpPr>
        <p:grpSpPr bwMode="auto">
          <a:xfrm>
            <a:off x="416453" y="968666"/>
            <a:ext cx="4960765" cy="3052134"/>
            <a:chOff x="1121" y="-347"/>
            <a:chExt cx="5025" cy="3174"/>
          </a:xfrm>
        </p:grpSpPr>
        <p:pic>
          <p:nvPicPr>
            <p:cNvPr id="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21" y="-347"/>
              <a:ext cx="5025" cy="2912"/>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7" name="Rectangle 4"/>
            <p:cNvSpPr>
              <a:spLocks noChangeArrowheads="1"/>
            </p:cNvSpPr>
            <p:nvPr/>
          </p:nvSpPr>
          <p:spPr bwMode="auto">
            <a:xfrm>
              <a:off x="1532" y="2283"/>
              <a:ext cx="4203" cy="544"/>
            </a:xfrm>
            <a:prstGeom prst="rect">
              <a:avLst/>
            </a:prstGeom>
            <a:solidFill>
              <a:schemeClr val="bg1"/>
            </a:solidFill>
            <a:ln w="28575">
              <a:solidFill>
                <a:schemeClr val="tx1"/>
              </a:solidFill>
              <a:miter lim="800000"/>
            </a:ln>
          </p:spPr>
          <p:txBody>
            <a:bodyPr wrap="square" anchor="ctr">
              <a:spAutoFit/>
            </a:bodyPr>
            <a:lstStyle/>
            <a:p>
              <a:r>
                <a:rPr lang="zh-CN" altLang="en-US" sz="2800" b="1" dirty="0" smtClean="0">
                  <a:latin typeface="黑体" panose="02010609060101010101" pitchFamily="49" charset="-122"/>
                  <a:ea typeface="黑体" panose="02010609060101010101" pitchFamily="49" charset="-122"/>
                  <a:cs typeface="行楷体"/>
                  <a:sym typeface="Arial" panose="020B0604020202020204" pitchFamily="34" charset="0"/>
                </a:rPr>
                <a:t>汉人</a:t>
              </a:r>
              <a:r>
                <a:rPr lang="zh-CN" altLang="en-US" sz="2800" b="1" dirty="0">
                  <a:latin typeface="黑体" panose="02010609060101010101" pitchFamily="49" charset="-122"/>
                  <a:ea typeface="黑体" panose="02010609060101010101" pitchFamily="49" charset="-122"/>
                  <a:cs typeface="行楷体"/>
                  <a:sym typeface="Arial" panose="020B0604020202020204" pitchFamily="34" charset="0"/>
                </a:rPr>
                <a:t>妇女制作蒸馍与烙饼</a:t>
              </a:r>
              <a:endParaRPr lang="zh-CN" altLang="en-US" sz="2800" b="1" dirty="0">
                <a:latin typeface="黑体" panose="02010609060101010101" pitchFamily="49" charset="-122"/>
                <a:ea typeface="黑体" panose="02010609060101010101" pitchFamily="49" charset="-122"/>
                <a:cs typeface="行楷体"/>
                <a:sym typeface="Arial" panose="020B0604020202020204" pitchFamily="34" charset="0"/>
              </a:endParaRPr>
            </a:p>
          </p:txBody>
        </p:sp>
      </p:grpSp>
      <p:grpSp>
        <p:nvGrpSpPr>
          <p:cNvPr id="8" name="组合 7"/>
          <p:cNvGrpSpPr/>
          <p:nvPr/>
        </p:nvGrpSpPr>
        <p:grpSpPr>
          <a:xfrm>
            <a:off x="5482849" y="968666"/>
            <a:ext cx="6709151" cy="2420750"/>
            <a:chOff x="8192" y="5385"/>
            <a:chExt cx="10117" cy="3832"/>
          </a:xfrm>
        </p:grpSpPr>
        <p:pic>
          <p:nvPicPr>
            <p:cNvPr id="9" name="Picture 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2" y="5403"/>
              <a:ext cx="5270" cy="3814"/>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0" name="Picture 6" descr="u=4220986174,158602881&amp;fm=21&amp;gp=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45" y="5385"/>
              <a:ext cx="4664" cy="3832"/>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grpSp>
      <p:sp>
        <p:nvSpPr>
          <p:cNvPr id="11" name="Text Box 11"/>
          <p:cNvSpPr txBox="1">
            <a:spLocks noChangeArrowheads="1"/>
          </p:cNvSpPr>
          <p:nvPr/>
        </p:nvSpPr>
        <p:spPr bwMode="auto">
          <a:xfrm>
            <a:off x="7697317" y="3389416"/>
            <a:ext cx="2682088" cy="523220"/>
          </a:xfrm>
          <a:prstGeom prst="rect">
            <a:avLst/>
          </a:prstGeom>
          <a:noFill/>
          <a:ln w="28575">
            <a:noFill/>
            <a:miter lim="800000"/>
          </a:ln>
        </p:spPr>
        <p:txBody>
          <a:bodyPr wrap="square">
            <a:spAutoFit/>
          </a:bodyPr>
          <a:lstStyle>
            <a:lvl1pPr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1pPr>
            <a:lvl2pPr marL="742950" indent="-28575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2pPr>
            <a:lvl3pPr marL="11430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3pPr>
            <a:lvl4pPr marL="16002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4pPr>
            <a:lvl5pPr marL="2057400" indent="-228600" algn="ctr" eaLnBrk="0" hangingPunct="0">
              <a:defRPr sz="4800" b="1">
                <a:solidFill>
                  <a:srgbClr val="000000"/>
                </a:solidFill>
                <a:latin typeface="Arial" panose="020B0604020202020204" pitchFamily="34" charset="0"/>
                <a:ea typeface="行楷体"/>
                <a:cs typeface="行楷体"/>
                <a:sym typeface="Arial" panose="020B0604020202020204" pitchFamily="34" charset="0"/>
              </a:defRPr>
            </a:lvl5pPr>
            <a:lvl6pPr marL="25146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6pPr>
            <a:lvl7pPr marL="29718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7pPr>
            <a:lvl8pPr marL="34290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8pPr>
            <a:lvl9pPr marL="3886200" indent="-228600" algn="ctr" eaLnBrk="0" fontAlgn="base" hangingPunct="0">
              <a:spcBef>
                <a:spcPct val="0"/>
              </a:spcBef>
              <a:spcAft>
                <a:spcPct val="0"/>
              </a:spcAft>
              <a:defRPr sz="4800" b="1">
                <a:solidFill>
                  <a:srgbClr val="000000"/>
                </a:solidFill>
                <a:latin typeface="Arial" panose="020B0604020202020204" pitchFamily="34" charset="0"/>
                <a:ea typeface="行楷体"/>
                <a:cs typeface="行楷体"/>
                <a:sym typeface="Arial" panose="020B0604020202020204" pitchFamily="34" charset="0"/>
              </a:defRPr>
            </a:lvl9pPr>
          </a:lstStyle>
          <a:p>
            <a:pPr algn="l" eaLnBrk="1" hangingPunct="1">
              <a:spcBef>
                <a:spcPct val="50000"/>
              </a:spcBef>
            </a:pPr>
            <a:r>
              <a:rPr lang="en-US" altLang="zh-CN" sz="2800" dirty="0">
                <a:solidFill>
                  <a:schemeClr val="tx1"/>
                </a:solidFill>
                <a:ea typeface="楷体" panose="02010609060101010101" pitchFamily="49" charset="-122"/>
              </a:rPr>
              <a:t>   </a:t>
            </a:r>
            <a:r>
              <a:rPr lang="zh-CN" altLang="en-US" sz="2800" dirty="0">
                <a:solidFill>
                  <a:srgbClr val="FF0000"/>
                </a:solidFill>
                <a:latin typeface="黑体" panose="02010609060101010101" pitchFamily="49" charset="-122"/>
                <a:ea typeface="黑体" panose="02010609060101010101" pitchFamily="49" charset="-122"/>
              </a:rPr>
              <a:t>汉 人 胡 食</a:t>
            </a:r>
            <a:endParaRPr lang="zh-CN" altLang="en-US" sz="2800" dirty="0">
              <a:solidFill>
                <a:srgbClr val="FF0000"/>
              </a:solidFill>
              <a:latin typeface="黑体" panose="02010609060101010101" pitchFamily="49" charset="-122"/>
              <a:ea typeface="黑体" panose="02010609060101010101" pitchFamily="49" charset="-122"/>
            </a:endParaRPr>
          </a:p>
        </p:txBody>
      </p:sp>
      <p:sp>
        <p:nvSpPr>
          <p:cNvPr id="12" name="文本框 11"/>
          <p:cNvSpPr txBox="1"/>
          <p:nvPr/>
        </p:nvSpPr>
        <p:spPr>
          <a:xfrm>
            <a:off x="416453" y="191581"/>
            <a:ext cx="9110186"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◎民族融合</a:t>
            </a:r>
            <a:r>
              <a:rPr lang="en-US" altLang="zh-CN"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a:t>
            </a: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对汉族</a:t>
            </a:r>
            <a:r>
              <a:rPr lang="en-US" altLang="zh-CN"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a:t>
            </a: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鲜卑优秀文化的传入</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pic>
        <p:nvPicPr>
          <p:cNvPr id="13" name="图片 12" descr="20100626103130396.jpg"/>
          <p:cNvPicPr>
            <a:picLocks noChangeAspect="1"/>
          </p:cNvPicPr>
          <p:nvPr/>
        </p:nvPicPr>
        <p:blipFill>
          <a:blip r:embed="rId4"/>
          <a:stretch>
            <a:fillRect/>
          </a:stretch>
        </p:blipFill>
        <p:spPr>
          <a:xfrm>
            <a:off x="1817371" y="4020800"/>
            <a:ext cx="2514605" cy="2782682"/>
          </a:xfrm>
          <a:prstGeom prst="rect">
            <a:avLst/>
          </a:prstGeom>
        </p:spPr>
      </p:pic>
      <p:pic>
        <p:nvPicPr>
          <p:cNvPr id="14" name="图片 13" descr="t018a8b3a8311aef133.jpg"/>
          <p:cNvPicPr>
            <a:picLocks noChangeAspect="1"/>
          </p:cNvPicPr>
          <p:nvPr/>
        </p:nvPicPr>
        <p:blipFill>
          <a:blip r:embed="rId5"/>
          <a:stretch>
            <a:fillRect/>
          </a:stretch>
        </p:blipFill>
        <p:spPr>
          <a:xfrm>
            <a:off x="4457820" y="4020800"/>
            <a:ext cx="2552167" cy="2728050"/>
          </a:xfrm>
          <a:prstGeom prst="rect">
            <a:avLst/>
          </a:prstGeom>
        </p:spPr>
      </p:pic>
      <p:sp>
        <p:nvSpPr>
          <p:cNvPr id="15" name="TextBox 5"/>
          <p:cNvSpPr txBox="1"/>
          <p:nvPr/>
        </p:nvSpPr>
        <p:spPr>
          <a:xfrm>
            <a:off x="7197138" y="4649646"/>
            <a:ext cx="3682445" cy="1384995"/>
          </a:xfrm>
          <a:prstGeom prst="rect">
            <a:avLst/>
          </a:prstGeom>
          <a:noFill/>
        </p:spPr>
        <p:txBody>
          <a:bodyPr wrap="square" rtlCol="0">
            <a:spAutoFit/>
          </a:bodyPr>
          <a:lstStyle/>
          <a:p>
            <a:r>
              <a:rPr lang="zh-CN" altLang="en-US" sz="2800" b="1" dirty="0">
                <a:latin typeface="黑体" panose="02010609060101010101" pitchFamily="49" charset="-122"/>
                <a:ea typeface="黑体" panose="02010609060101010101" pitchFamily="49" charset="-122"/>
              </a:rPr>
              <a:t>胡床替代了当时人们</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席地而坐</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的习惯方式。</a:t>
            </a:r>
            <a:endParaRPr lang="zh-CN" altLang="en-US" sz="2800" b="1" dirty="0">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4690"/>
    </mc:Choice>
    <mc:Fallback>
      <p:transition spd="slow" advTm="3469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6299" y="631519"/>
            <a:ext cx="11430234" cy="3710766"/>
            <a:chOff x="326292" y="179746"/>
            <a:chExt cx="11430234" cy="3710766"/>
          </a:xfrm>
        </p:grpSpPr>
        <p:sp>
          <p:nvSpPr>
            <p:cNvPr id="25601" name="云形标注 74753"/>
            <p:cNvSpPr/>
            <p:nvPr/>
          </p:nvSpPr>
          <p:spPr>
            <a:xfrm>
              <a:off x="326292" y="455494"/>
              <a:ext cx="5769708" cy="3435018"/>
            </a:xfrm>
            <a:prstGeom prst="cloudCallout">
              <a:avLst>
                <a:gd name="adj1" fmla="val 10208"/>
                <a:gd name="adj2" fmla="val 96560"/>
              </a:avLst>
            </a:prstGeom>
            <a:gradFill rotWithShape="1">
              <a:gsLst>
                <a:gs pos="0">
                  <a:srgbClr val="99FFCC"/>
                </a:gs>
                <a:gs pos="100000">
                  <a:srgbClr val="FFFFFF"/>
                </a:gs>
              </a:gsLst>
              <a:path path="rect">
                <a:fillToRect l="100000" t="100000"/>
              </a:path>
              <a:tileRect/>
            </a:gradFill>
            <a:ln w="9525" cap="flat" cmpd="sng">
              <a:solidFill>
                <a:srgbClr val="CC99FF"/>
              </a:solidFill>
              <a:prstDash val="solid"/>
              <a:round/>
              <a:headEnd type="none" w="med" len="med"/>
              <a:tailEnd type="none" w="med" len="med"/>
            </a:ln>
          </p:spPr>
          <p:txBody>
            <a:bodyPr anchor="t"/>
            <a:lstStyle/>
            <a:p>
              <a:pPr algn="ctr">
                <a:lnSpc>
                  <a:spcPct val="150000"/>
                </a:lnSpc>
              </a:pPr>
              <a:endParaRPr lang="zh-CN" altLang="en-US" sz="1285" b="1" dirty="0">
                <a:solidFill>
                  <a:srgbClr val="660066"/>
                </a:solidFill>
                <a:latin typeface="宋体" panose="02010600030101010101" pitchFamily="2" charset="-122"/>
              </a:endParaRPr>
            </a:p>
          </p:txBody>
        </p:sp>
        <p:sp>
          <p:nvSpPr>
            <p:cNvPr id="25602" name="矩形 74754"/>
            <p:cNvSpPr/>
            <p:nvPr/>
          </p:nvSpPr>
          <p:spPr>
            <a:xfrm>
              <a:off x="928048" y="1010276"/>
              <a:ext cx="4503761" cy="2031325"/>
            </a:xfrm>
            <a:prstGeom prst="rect">
              <a:avLst/>
            </a:prstGeom>
            <a:noFill/>
            <a:ln w="21590">
              <a:noFill/>
            </a:ln>
          </p:spPr>
          <p:txBody>
            <a:bodyPr wrap="square" anchor="t">
              <a:spAutoFit/>
            </a:bodyPr>
            <a:lstStyle/>
            <a:p>
              <a:pPr>
                <a:lnSpc>
                  <a:spcPct val="150000"/>
                </a:lnSpc>
              </a:pPr>
              <a:r>
                <a:rPr lang="zh-CN" altLang="en-US" sz="2800" b="1" dirty="0">
                  <a:solidFill>
                    <a:srgbClr val="000000"/>
                  </a:solidFill>
                  <a:latin typeface="微软雅黑" panose="020B0503020204020204" pitchFamily="34" charset="-122"/>
                  <a:ea typeface="微软雅黑" panose="020B0503020204020204" pitchFamily="34" charset="-122"/>
                </a:rPr>
                <a:t>孝文帝改革使鲜卑族最终汇入了中华民族的大家庭，推动了整个民族的融合和进步。</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25603" name="云形标注 74755"/>
            <p:cNvSpPr/>
            <p:nvPr/>
          </p:nvSpPr>
          <p:spPr>
            <a:xfrm>
              <a:off x="6033565" y="179746"/>
              <a:ext cx="5722961" cy="2861855"/>
            </a:xfrm>
            <a:prstGeom prst="cloudCallout">
              <a:avLst>
                <a:gd name="adj1" fmla="val -16736"/>
                <a:gd name="adj2" fmla="val 111282"/>
              </a:avLst>
            </a:prstGeom>
            <a:gradFill rotWithShape="1">
              <a:gsLst>
                <a:gs pos="0">
                  <a:srgbClr val="FFFFFF"/>
                </a:gs>
                <a:gs pos="100000">
                  <a:srgbClr val="FFFF66"/>
                </a:gs>
              </a:gsLst>
              <a:lin ang="2700000" scaled="1"/>
              <a:tileRect/>
            </a:gradFill>
            <a:ln w="9525" cap="flat" cmpd="sng">
              <a:solidFill>
                <a:srgbClr val="CC3300"/>
              </a:solidFill>
              <a:prstDash val="solid"/>
              <a:round/>
              <a:headEnd type="none" w="med" len="med"/>
              <a:tailEnd type="none" w="med" len="med"/>
            </a:ln>
          </p:spPr>
          <p:txBody>
            <a:bodyPr anchor="t"/>
            <a:lstStyle/>
            <a:p>
              <a:pPr algn="ctr">
                <a:lnSpc>
                  <a:spcPct val="150000"/>
                </a:lnSpc>
              </a:pPr>
              <a:endParaRPr lang="zh-CN" altLang="en-US" sz="1285" b="1" dirty="0">
                <a:solidFill>
                  <a:srgbClr val="660066"/>
                </a:solidFill>
                <a:latin typeface="宋体" panose="02010600030101010101" pitchFamily="2" charset="-122"/>
              </a:endParaRPr>
            </a:p>
          </p:txBody>
        </p:sp>
        <p:sp>
          <p:nvSpPr>
            <p:cNvPr id="25604" name="矩形 74756"/>
            <p:cNvSpPr/>
            <p:nvPr/>
          </p:nvSpPr>
          <p:spPr>
            <a:xfrm>
              <a:off x="6632109" y="702043"/>
              <a:ext cx="4491742" cy="2031325"/>
            </a:xfrm>
            <a:prstGeom prst="rect">
              <a:avLst/>
            </a:prstGeom>
            <a:noFill/>
            <a:ln w="21590">
              <a:noFill/>
            </a:ln>
          </p:spPr>
          <p:txBody>
            <a:bodyPr wrap="square" anchor="t">
              <a:spAutoFit/>
            </a:bodyPr>
            <a:lstStyle/>
            <a:p>
              <a:pPr algn="l">
                <a:lnSpc>
                  <a:spcPct val="150000"/>
                </a:lnSpc>
              </a:pPr>
              <a:r>
                <a:rPr lang="zh-CN" altLang="en-US" sz="2800" b="1" dirty="0">
                  <a:solidFill>
                    <a:srgbClr val="000000"/>
                  </a:solidFill>
                  <a:latin typeface="黑体" panose="02010609060101010101" pitchFamily="49" charset="-122"/>
                  <a:ea typeface="黑体" panose="02010609060101010101" pitchFamily="49" charset="-122"/>
                </a:rPr>
                <a:t>孝</a:t>
              </a:r>
              <a:r>
                <a:rPr lang="zh-CN" altLang="en-US" sz="2800" b="1" dirty="0">
                  <a:solidFill>
                    <a:srgbClr val="000000"/>
                  </a:solidFill>
                  <a:latin typeface="楷体" panose="02010609060101010101" pitchFamily="49" charset="-122"/>
                  <a:ea typeface="黑体" panose="02010609060101010101" pitchFamily="49" charset="-122"/>
                </a:rPr>
                <a:t>文帝改革使鲜卑</a:t>
              </a:r>
              <a:r>
                <a:rPr lang="zh-CN" altLang="en-US" sz="2800" b="1" dirty="0" smtClean="0">
                  <a:solidFill>
                    <a:srgbClr val="000000"/>
                  </a:solidFill>
                  <a:latin typeface="楷体" panose="02010609060101010101" pitchFamily="49" charset="-122"/>
                  <a:ea typeface="黑体" panose="02010609060101010101" pitchFamily="49" charset="-122"/>
                </a:rPr>
                <a:t>族丧失</a:t>
              </a:r>
              <a:r>
                <a:rPr lang="zh-CN" altLang="en-US" sz="2800" b="1" dirty="0">
                  <a:solidFill>
                    <a:srgbClr val="000000"/>
                  </a:solidFill>
                  <a:latin typeface="楷体" panose="02010609060101010101" pitchFamily="49" charset="-122"/>
                  <a:ea typeface="黑体" panose="02010609060101010101" pitchFamily="49" charset="-122"/>
                </a:rPr>
                <a:t>了勇武</a:t>
              </a:r>
              <a:r>
                <a:rPr lang="zh-CN" altLang="en-US" sz="2800" b="1" dirty="0" smtClean="0">
                  <a:solidFill>
                    <a:srgbClr val="000000"/>
                  </a:solidFill>
                  <a:latin typeface="楷体" panose="02010609060101010101" pitchFamily="49" charset="-122"/>
                  <a:ea typeface="黑体" panose="02010609060101010101" pitchFamily="49" charset="-122"/>
                </a:rPr>
                <a:t>之气，</a:t>
              </a:r>
              <a:r>
                <a:rPr lang="zh-CN" altLang="en-US" sz="2800" b="1" dirty="0">
                  <a:solidFill>
                    <a:srgbClr val="000000"/>
                  </a:solidFill>
                  <a:latin typeface="楷体" panose="02010609060101010101" pitchFamily="49" charset="-122"/>
                  <a:ea typeface="黑体" panose="02010609060101010101" pitchFamily="49" charset="-122"/>
                </a:rPr>
                <a:t>导致北魏的衰落和鲜卑族的灭亡。</a:t>
              </a:r>
              <a:endParaRPr lang="zh-CN" altLang="en-US" sz="2800" b="1" dirty="0">
                <a:solidFill>
                  <a:srgbClr val="000000"/>
                </a:solidFill>
                <a:latin typeface="楷体" panose="02010609060101010101" pitchFamily="49" charset="-122"/>
                <a:ea typeface="黑体" panose="02010609060101010101" pitchFamily="49" charset="-122"/>
              </a:endParaRPr>
            </a:p>
          </p:txBody>
        </p:sp>
      </p:grpSp>
      <p:pic>
        <p:nvPicPr>
          <p:cNvPr id="25605" name="图片 74757" descr="九一八03004"/>
          <p:cNvPicPr>
            <a:picLocks noChangeAspect="1"/>
          </p:cNvPicPr>
          <p:nvPr/>
        </p:nvPicPr>
        <p:blipFill>
          <a:blip r:embed="rId1">
            <a:clrChange>
              <a:clrFrom>
                <a:srgbClr val="DFEBE7"/>
              </a:clrFrom>
              <a:clrTo>
                <a:srgbClr val="DFEBE7">
                  <a:alpha val="0"/>
                </a:srgbClr>
              </a:clrTo>
            </a:clrChange>
          </a:blip>
          <a:stretch>
            <a:fillRect/>
          </a:stretch>
        </p:blipFill>
        <p:spPr>
          <a:xfrm>
            <a:off x="4053794" y="5050075"/>
            <a:ext cx="4084411" cy="1200600"/>
          </a:xfrm>
          <a:prstGeom prst="rect">
            <a:avLst/>
          </a:prstGeom>
          <a:noFill/>
          <a:ln w="9525">
            <a:noFill/>
          </a:ln>
        </p:spPr>
      </p:pic>
      <p:sp>
        <p:nvSpPr>
          <p:cNvPr id="74759" name="矩形 74758"/>
          <p:cNvSpPr/>
          <p:nvPr/>
        </p:nvSpPr>
        <p:spPr>
          <a:xfrm>
            <a:off x="4312331" y="4027716"/>
            <a:ext cx="3498170" cy="653143"/>
          </a:xfrm>
          <a:prstGeom prst="rect">
            <a:avLst/>
          </a:prstGeom>
        </p:spPr>
        <p:txBody>
          <a:bodyPr wrap="none" fromWordArt="1">
            <a:prstTxWarp prst="textWave1">
              <a:avLst>
                <a:gd name="adj1" fmla="val 13005"/>
                <a:gd name="adj2" fmla="val 0"/>
              </a:avLst>
            </a:prstTxWarp>
            <a:normAutofit/>
          </a:bodyPr>
          <a:lstStyle/>
          <a:p>
            <a:pPr algn="ctr"/>
            <a:r>
              <a:rPr lang="zh-CN" altLang="en-US" sz="2575" dirty="0">
                <a:gradFill rotWithShape="0">
                  <a:gsLst>
                    <a:gs pos="0">
                      <a:srgbClr val="6600CC"/>
                    </a:gs>
                    <a:gs pos="100000">
                      <a:schemeClr val="hlink"/>
                    </a:gs>
                  </a:gsLst>
                  <a:lin ang="5400000" scaled="1"/>
                  <a:tileRect/>
                </a:gradFill>
                <a:effectLst>
                  <a:outerShdw dist="53882" dir="2699999" algn="ctr" rotWithShape="0">
                    <a:srgbClr val="C0C0C0">
                      <a:alpha val="80000"/>
                    </a:srgbClr>
                  </a:outerShdw>
                </a:effectLst>
                <a:latin typeface="宋体" panose="02010600030101010101" pitchFamily="2" charset="-122"/>
                <a:ea typeface="宋体" panose="02010600030101010101" pitchFamily="2" charset="-122"/>
              </a:rPr>
              <a:t>你的看法呢？</a:t>
            </a:r>
            <a:endParaRPr lang="zh-CN" altLang="en-US" sz="2575" dirty="0">
              <a:gradFill rotWithShape="0">
                <a:gsLst>
                  <a:gs pos="0">
                    <a:srgbClr val="6600CC"/>
                  </a:gs>
                  <a:gs pos="100000">
                    <a:schemeClr val="hlink"/>
                  </a:gs>
                </a:gsLst>
                <a:lin ang="5400000" scaled="1"/>
                <a:tileRect/>
              </a:gradFill>
              <a:effectLst>
                <a:outerShdw dist="53882" dir="2699999" algn="ctr" rotWithShape="0">
                  <a:srgbClr val="C0C0C0">
                    <a:alpha val="80000"/>
                  </a:srgbClr>
                </a:outerShdw>
              </a:effectLst>
              <a:latin typeface="宋体" panose="02010600030101010101" pitchFamily="2" charset="-122"/>
              <a:ea typeface="宋体" panose="02010600030101010101" pitchFamily="2" charset="-122"/>
            </a:endParaRPr>
          </a:p>
        </p:txBody>
      </p:sp>
      <p:sp>
        <p:nvSpPr>
          <p:cNvPr id="25607" name="矩形 74759"/>
          <p:cNvSpPr/>
          <p:nvPr/>
        </p:nvSpPr>
        <p:spPr>
          <a:xfrm rot="352108">
            <a:off x="2161268" y="1034144"/>
            <a:ext cx="2856366" cy="790349"/>
          </a:xfrm>
          <a:prstGeom prst="rect">
            <a:avLst/>
          </a:prstGeom>
        </p:spPr>
        <p:txBody>
          <a:bodyPr wrap="none" fromWordArt="1">
            <a:prstTxWarp prst="textCascadeUp">
              <a:avLst>
                <a:gd name="adj" fmla="val 44444"/>
              </a:avLst>
            </a:prstTxWarp>
            <a:normAutofit/>
            <a:scene3d>
              <a:camera prst="legacyPerspectiveFront">
                <a:rot lat="20520000" lon="1080000" rev="0"/>
              </a:camera>
              <a:lightRig rig="legacyHarsh2" dir="b"/>
            </a:scene3d>
            <a:sp3d extrusionH="430200" prstMaterial="legacyMatte">
              <a:extrusionClr>
                <a:srgbClr val="FF6600"/>
              </a:extrusionClr>
            </a:sp3d>
          </a:bodyPr>
          <a:lstStyle/>
          <a:p>
            <a:pPr algn="ctr"/>
            <a:endParaRPr lang="zh-CN" altLang="en-US" sz="2575" b="1">
              <a:gradFill rotWithShape="1">
                <a:gsLst>
                  <a:gs pos="0">
                    <a:srgbClr val="081BD2"/>
                  </a:gs>
                  <a:gs pos="100000">
                    <a:srgbClr val="61B0FF"/>
                  </a:gs>
                </a:gsLst>
                <a:lin ang="5100000" scaled="1"/>
                <a:tileRect/>
              </a:gradFill>
              <a:latin typeface="宋体" panose="02010600030101010101" pitchFamily="2" charset="-122"/>
              <a:ea typeface="宋体" panose="02010600030101010101" pitchFamily="2" charset="-122"/>
            </a:endParaRPr>
          </a:p>
        </p:txBody>
      </p:sp>
      <p:sp>
        <p:nvSpPr>
          <p:cNvPr id="12" name="文本框 11"/>
          <p:cNvSpPr txBox="1"/>
          <p:nvPr/>
        </p:nvSpPr>
        <p:spPr>
          <a:xfrm>
            <a:off x="416453" y="191581"/>
            <a:ext cx="7571303"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◎议一议：盖世英雄还是千古罪人？</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52067"/>
    </mc:Choice>
    <mc:Fallback>
      <p:transition spd="slow" advTm="520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4759"/>
                                        </p:tgtEl>
                                        <p:attrNameLst>
                                          <p:attrName>style.visibility</p:attrName>
                                        </p:attrNameLst>
                                      </p:cBhvr>
                                      <p:to>
                                        <p:strVal val="visible"/>
                                      </p:to>
                                    </p:set>
                                    <p:animEffect transition="in" filter="circle(in)">
                                      <p:cBhvr>
                                        <p:cTn id="7" dur="1000"/>
                                        <p:tgtEl>
                                          <p:spTgt spid="747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80386" y="967483"/>
            <a:ext cx="10217624" cy="5509200"/>
          </a:xfrm>
          <a:prstGeom prst="rect">
            <a:avLst/>
          </a:prstGeom>
        </p:spPr>
        <p:txBody>
          <a:bodyPr wrap="square">
            <a:spAutoFit/>
          </a:bodyPr>
          <a:lstStyle/>
          <a:p>
            <a:pPr>
              <a:lnSpc>
                <a:spcPct val="110000"/>
              </a:lnSpc>
              <a:spcBef>
                <a:spcPts val="0"/>
              </a:spcBef>
            </a:pPr>
            <a:r>
              <a:rPr lang="zh-CN" altLang="en-US" sz="3200" b="1" dirty="0">
                <a:latin typeface="楷体" panose="02010609060101010101" pitchFamily="49" charset="-122"/>
                <a:ea typeface="楷体" panose="02010609060101010101" pitchFamily="49" charset="-122"/>
              </a:rPr>
              <a:t>材料一：自孝文定鼎伊洛，务欲以夏变夷，遂至</a:t>
            </a:r>
            <a:r>
              <a:rPr lang="zh-CN" altLang="en-US" sz="3200" b="1" dirty="0">
                <a:solidFill>
                  <a:srgbClr val="002060"/>
                </a:solidFill>
                <a:latin typeface="楷体" panose="02010609060101010101" pitchFamily="49" charset="-122"/>
                <a:ea typeface="楷体" panose="02010609060101010101" pitchFamily="49" charset="-122"/>
              </a:rPr>
              <a:t>矫枉过正，宗文鄙武，六镇兵卒，多摒弃之</a:t>
            </a:r>
            <a:r>
              <a:rPr lang="zh-CN" altLang="en-US" sz="3200" b="1" dirty="0">
                <a:latin typeface="楷体" panose="02010609060101010101" pitchFamily="49" charset="-122"/>
                <a:ea typeface="楷体" panose="02010609060101010101" pitchFamily="49" charset="-122"/>
              </a:rPr>
              <a:t>，有同奴隶，边任浸轻，裔夷内侮。</a:t>
            </a:r>
            <a:r>
              <a:rPr lang="zh-CN" altLang="en-US" sz="3200" b="1" dirty="0">
                <a:solidFill>
                  <a:srgbClr val="002060"/>
                </a:solidFill>
                <a:latin typeface="楷体" panose="02010609060101010101" pitchFamily="49" charset="-122"/>
                <a:ea typeface="楷体" panose="02010609060101010101" pitchFamily="49" charset="-122"/>
              </a:rPr>
              <a:t>魏之衰弱，实肇于此</a:t>
            </a:r>
            <a:r>
              <a:rPr lang="zh-CN" altLang="en-US" sz="3200" b="1" dirty="0" smtClean="0">
                <a:solidFill>
                  <a:srgbClr val="002060"/>
                </a:solidFill>
                <a:latin typeface="楷体" panose="02010609060101010101" pitchFamily="49" charset="-122"/>
                <a:ea typeface="楷体" panose="02010609060101010101" pitchFamily="49" charset="-122"/>
              </a:rPr>
              <a:t>。</a:t>
            </a:r>
            <a:endParaRPr lang="en-US" altLang="zh-CN" sz="3200" b="1" dirty="0" smtClean="0">
              <a:solidFill>
                <a:srgbClr val="002060"/>
              </a:solidFill>
              <a:latin typeface="楷体" panose="02010609060101010101" pitchFamily="49" charset="-122"/>
              <a:ea typeface="楷体" panose="02010609060101010101" pitchFamily="49" charset="-122"/>
            </a:endParaRPr>
          </a:p>
          <a:p>
            <a:pPr>
              <a:lnSpc>
                <a:spcPct val="110000"/>
              </a:lnSpc>
              <a:spcBef>
                <a:spcPts val="0"/>
              </a:spcBef>
            </a:pPr>
            <a:r>
              <a:rPr lang="en-US" altLang="zh-CN" sz="3200" b="1" dirty="0">
                <a:solidFill>
                  <a:srgbClr val="002060"/>
                </a:solidFill>
                <a:latin typeface="楷体" panose="02010609060101010101" pitchFamily="49" charset="-122"/>
                <a:ea typeface="楷体" panose="02010609060101010101" pitchFamily="49" charset="-122"/>
              </a:rPr>
              <a:t> </a:t>
            </a:r>
            <a:r>
              <a:rPr lang="en-US" altLang="zh-CN" sz="3200" b="1" dirty="0" smtClean="0">
                <a:solidFill>
                  <a:srgbClr val="002060"/>
                </a:solidFill>
                <a:latin typeface="楷体" panose="02010609060101010101" pitchFamily="49" charset="-122"/>
                <a:ea typeface="楷体" panose="02010609060101010101" pitchFamily="49" charset="-122"/>
              </a:rPr>
              <a:t>                      </a:t>
            </a:r>
            <a:r>
              <a:rPr lang="en-US" altLang="zh-CN" sz="3200" b="1" dirty="0" smtClean="0">
                <a:latin typeface="楷体" panose="02010609060101010101" pitchFamily="49" charset="-122"/>
                <a:ea typeface="楷体" panose="02010609060101010101" pitchFamily="49" charset="-122"/>
              </a:rPr>
              <a:t>——</a:t>
            </a:r>
            <a:r>
              <a:rPr lang="zh-CN" altLang="en-US" sz="3200" b="1" dirty="0">
                <a:latin typeface="楷体" panose="02010609060101010101" pitchFamily="49" charset="-122"/>
                <a:ea typeface="楷体" panose="02010609060101010101" pitchFamily="49" charset="-122"/>
              </a:rPr>
              <a:t>马端临</a:t>
            </a:r>
            <a:r>
              <a:rPr lang="en-US" altLang="zh-CN" sz="3200" b="1" dirty="0">
                <a:latin typeface="楷体" panose="02010609060101010101" pitchFamily="49" charset="-122"/>
                <a:ea typeface="楷体" panose="02010609060101010101" pitchFamily="49" charset="-122"/>
              </a:rPr>
              <a:t>《</a:t>
            </a:r>
            <a:r>
              <a:rPr lang="zh-CN" altLang="en-US" sz="3200" b="1" dirty="0">
                <a:latin typeface="楷体" panose="02010609060101010101" pitchFamily="49" charset="-122"/>
                <a:ea typeface="楷体" panose="02010609060101010101" pitchFamily="49" charset="-122"/>
              </a:rPr>
              <a:t>文献通考</a:t>
            </a:r>
            <a:r>
              <a:rPr lang="en-US" altLang="zh-CN" sz="3200" b="1" dirty="0" smtClean="0">
                <a:latin typeface="楷体" panose="02010609060101010101" pitchFamily="49" charset="-122"/>
                <a:ea typeface="楷体" panose="02010609060101010101" pitchFamily="49" charset="-122"/>
              </a:rPr>
              <a:t>》</a:t>
            </a:r>
            <a:endParaRPr lang="en-US" altLang="zh-CN" sz="3200" b="1" dirty="0" smtClean="0">
              <a:latin typeface="楷体" panose="02010609060101010101" pitchFamily="49" charset="-122"/>
              <a:ea typeface="楷体" panose="02010609060101010101" pitchFamily="49" charset="-122"/>
            </a:endParaRPr>
          </a:p>
          <a:p>
            <a:pPr>
              <a:lnSpc>
                <a:spcPct val="110000"/>
              </a:lnSpc>
              <a:spcBef>
                <a:spcPts val="0"/>
              </a:spcBef>
            </a:pPr>
            <a:endParaRPr lang="en-US" altLang="zh-CN" sz="3200" b="1" dirty="0">
              <a:latin typeface="楷体" panose="02010609060101010101" pitchFamily="49" charset="-122"/>
              <a:ea typeface="楷体" panose="02010609060101010101" pitchFamily="49" charset="-122"/>
            </a:endParaRPr>
          </a:p>
          <a:p>
            <a:pPr>
              <a:lnSpc>
                <a:spcPct val="110000"/>
              </a:lnSpc>
              <a:spcBef>
                <a:spcPts val="0"/>
              </a:spcBef>
            </a:pPr>
            <a:endParaRPr lang="en-US" altLang="zh-CN" sz="3200" b="1" dirty="0">
              <a:latin typeface="楷体" panose="02010609060101010101" pitchFamily="49" charset="-122"/>
              <a:ea typeface="楷体" panose="02010609060101010101" pitchFamily="49" charset="-122"/>
            </a:endParaRPr>
          </a:p>
          <a:p>
            <a:pPr>
              <a:lnSpc>
                <a:spcPct val="110000"/>
              </a:lnSpc>
              <a:spcBef>
                <a:spcPts val="0"/>
              </a:spcBef>
            </a:pPr>
            <a:r>
              <a:rPr lang="zh-CN" altLang="en-US" sz="3200" b="1" dirty="0">
                <a:latin typeface="楷体" panose="02010609060101010101" pitchFamily="49" charset="-122"/>
                <a:ea typeface="楷体" panose="02010609060101010101" pitchFamily="49" charset="-122"/>
              </a:rPr>
              <a:t>材料二：洛阳之</a:t>
            </a:r>
            <a:r>
              <a:rPr lang="zh-CN" altLang="en-US" sz="3200" b="1" dirty="0">
                <a:solidFill>
                  <a:srgbClr val="002060"/>
                </a:solidFill>
                <a:latin typeface="楷体" panose="02010609060101010101" pitchFamily="49" charset="-122"/>
                <a:ea typeface="楷体" panose="02010609060101010101" pitchFamily="49" charset="-122"/>
              </a:rPr>
              <a:t>汉化愈深，而腐化乃愈甚</a:t>
            </a:r>
            <a:r>
              <a:rPr lang="zh-CN" altLang="en-US" sz="3200" b="1" dirty="0">
                <a:latin typeface="楷体" panose="02010609060101010101" pitchFamily="49" charset="-122"/>
                <a:ea typeface="楷体" panose="02010609060101010101" pitchFamily="49" charset="-122"/>
              </a:rPr>
              <a:t>，其同时之代北六镇保守胡化亦愈固，即</a:t>
            </a:r>
            <a:r>
              <a:rPr lang="zh-CN" altLang="en-US" sz="3200" b="1" dirty="0">
                <a:solidFill>
                  <a:srgbClr val="002060"/>
                </a:solidFill>
                <a:latin typeface="楷体" panose="02010609060101010101" pitchFamily="49" charset="-122"/>
                <a:ea typeface="楷体" panose="02010609060101010101" pitchFamily="49" charset="-122"/>
              </a:rPr>
              <a:t>反抗洛阳之汉化腐化力因随之而益强</a:t>
            </a:r>
            <a:r>
              <a:rPr lang="zh-CN" altLang="en-US" sz="3200" b="1" dirty="0" smtClean="0">
                <a:latin typeface="楷体" panose="02010609060101010101" pitchFamily="49" charset="-122"/>
                <a:ea typeface="楷体" panose="02010609060101010101" pitchFamily="49" charset="-122"/>
              </a:rPr>
              <a:t>。</a:t>
            </a:r>
            <a:endParaRPr lang="en-US" altLang="zh-CN" sz="3200" b="1" dirty="0" smtClean="0">
              <a:latin typeface="楷体" panose="02010609060101010101" pitchFamily="49" charset="-122"/>
              <a:ea typeface="楷体" panose="02010609060101010101" pitchFamily="49" charset="-122"/>
            </a:endParaRPr>
          </a:p>
          <a:p>
            <a:pPr>
              <a:lnSpc>
                <a:spcPct val="110000"/>
              </a:lnSpc>
              <a:spcBef>
                <a:spcPts val="0"/>
              </a:spcBef>
            </a:pPr>
            <a:r>
              <a:rPr lang="en-US" altLang="zh-CN" sz="3200" b="1" dirty="0">
                <a:latin typeface="楷体" panose="02010609060101010101" pitchFamily="49" charset="-122"/>
                <a:ea typeface="楷体" panose="02010609060101010101" pitchFamily="49" charset="-122"/>
              </a:rPr>
              <a:t> </a:t>
            </a:r>
            <a:r>
              <a:rPr lang="en-US" altLang="zh-CN" sz="3200" b="1" dirty="0" smtClean="0">
                <a:latin typeface="楷体" panose="02010609060101010101" pitchFamily="49" charset="-122"/>
                <a:ea typeface="楷体" panose="02010609060101010101" pitchFamily="49" charset="-122"/>
              </a:rPr>
              <a:t>               ——</a:t>
            </a:r>
            <a:r>
              <a:rPr lang="zh-CN" altLang="en-US" sz="3200" b="1" dirty="0">
                <a:latin typeface="楷体" panose="02010609060101010101" pitchFamily="49" charset="-122"/>
                <a:ea typeface="楷体" panose="02010609060101010101" pitchFamily="49" charset="-122"/>
              </a:rPr>
              <a:t>陈寅恪</a:t>
            </a:r>
            <a:r>
              <a:rPr lang="en-US" altLang="zh-CN" sz="3200" b="1" dirty="0">
                <a:latin typeface="楷体" panose="02010609060101010101" pitchFamily="49" charset="-122"/>
                <a:ea typeface="楷体" panose="02010609060101010101" pitchFamily="49" charset="-122"/>
              </a:rPr>
              <a:t>《</a:t>
            </a:r>
            <a:r>
              <a:rPr lang="zh-CN" altLang="en-US" sz="3200" b="1" dirty="0">
                <a:latin typeface="楷体" panose="02010609060101010101" pitchFamily="49" charset="-122"/>
                <a:ea typeface="楷体" panose="02010609060101010101" pitchFamily="49" charset="-122"/>
              </a:rPr>
              <a:t>隋唐制度渊源略论稿</a:t>
            </a:r>
            <a:r>
              <a:rPr lang="en-US" altLang="zh-CN" sz="3200" b="1" dirty="0">
                <a:latin typeface="楷体" panose="02010609060101010101" pitchFamily="49" charset="-122"/>
                <a:ea typeface="楷体" panose="02010609060101010101" pitchFamily="49" charset="-122"/>
              </a:rPr>
              <a:t>》</a:t>
            </a:r>
            <a:endParaRPr lang="en-US" altLang="zh-CN" sz="3200" b="1" dirty="0">
              <a:latin typeface="楷体" panose="02010609060101010101" pitchFamily="49" charset="-122"/>
              <a:ea typeface="楷体" panose="02010609060101010101" pitchFamily="49" charset="-122"/>
            </a:endParaRPr>
          </a:p>
        </p:txBody>
      </p:sp>
      <p:sp>
        <p:nvSpPr>
          <p:cNvPr id="5" name="文本框 4"/>
          <p:cNvSpPr txBox="1"/>
          <p:nvPr/>
        </p:nvSpPr>
        <p:spPr>
          <a:xfrm>
            <a:off x="2312236" y="3048738"/>
            <a:ext cx="7758855" cy="523220"/>
          </a:xfrm>
          <a:prstGeom prst="rect">
            <a:avLst/>
          </a:prstGeom>
          <a:solidFill>
            <a:schemeClr val="accent1"/>
          </a:solidFill>
        </p:spPr>
        <p:txBody>
          <a:bodyPr wrap="none" rtlCol="0">
            <a:spAutoFit/>
          </a:bodyPr>
          <a:lstStyle/>
          <a:p>
            <a:r>
              <a:rPr lang="zh-CN" altLang="en-US" sz="2800" b="1" u="sng" dirty="0" smtClean="0">
                <a:solidFill>
                  <a:srgbClr val="FF0000"/>
                </a:solidFill>
              </a:rPr>
              <a:t>急于汉化，矫枉过正，重文轻武，削弱北魏军力</a:t>
            </a:r>
            <a:endParaRPr lang="zh-CN" altLang="en-US" sz="2800" b="1" u="sng" dirty="0">
              <a:solidFill>
                <a:srgbClr val="FF0000"/>
              </a:solidFill>
            </a:endParaRPr>
          </a:p>
        </p:txBody>
      </p:sp>
      <p:sp>
        <p:nvSpPr>
          <p:cNvPr id="6" name="文本框 5"/>
          <p:cNvSpPr txBox="1"/>
          <p:nvPr/>
        </p:nvSpPr>
        <p:spPr>
          <a:xfrm>
            <a:off x="2874014" y="5255126"/>
            <a:ext cx="8119530" cy="523220"/>
          </a:xfrm>
          <a:prstGeom prst="rect">
            <a:avLst/>
          </a:prstGeom>
          <a:solidFill>
            <a:schemeClr val="accent1"/>
          </a:solidFill>
        </p:spPr>
        <p:txBody>
          <a:bodyPr wrap="none" rtlCol="0">
            <a:spAutoFit/>
          </a:bodyPr>
          <a:lstStyle/>
          <a:p>
            <a:r>
              <a:rPr lang="zh-CN" altLang="en-US" sz="2800" b="1" u="sng" dirty="0" smtClean="0">
                <a:solidFill>
                  <a:srgbClr val="FF0000"/>
                </a:solidFill>
              </a:rPr>
              <a:t>汉化的鲜卑贵族日益腐朽，鲜卑民族内部出现分化</a:t>
            </a:r>
            <a:endParaRPr lang="zh-CN" altLang="en-US" sz="2800" b="1" u="sng" dirty="0">
              <a:solidFill>
                <a:srgbClr val="FF0000"/>
              </a:solidFill>
            </a:endParaRPr>
          </a:p>
        </p:txBody>
      </p:sp>
      <p:sp>
        <p:nvSpPr>
          <p:cNvPr id="7" name="文本框 6"/>
          <p:cNvSpPr txBox="1"/>
          <p:nvPr/>
        </p:nvSpPr>
        <p:spPr>
          <a:xfrm>
            <a:off x="416453" y="191581"/>
            <a:ext cx="7571303"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◎议一议：盖世英雄还是千古罪人？</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sp>
        <p:nvSpPr>
          <p:cNvPr id="8" name="文本框 7"/>
          <p:cNvSpPr txBox="1"/>
          <p:nvPr/>
        </p:nvSpPr>
        <p:spPr>
          <a:xfrm>
            <a:off x="8962219" y="253990"/>
            <a:ext cx="2031325" cy="646331"/>
          </a:xfrm>
          <a:prstGeom prst="rect">
            <a:avLst/>
          </a:prstGeom>
          <a:noFill/>
          <a:ln w="9525">
            <a:solidFill>
              <a:srgbClr val="C00000"/>
            </a:solid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rPr>
              <a:t>史料补充</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14881"/>
    </mc:Choice>
    <mc:Fallback>
      <p:transition spd="slow" advTm="14881"/>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标题 14337"/>
          <p:cNvSpPr>
            <a:spLocks noGrp="1"/>
          </p:cNvSpPr>
          <p:nvPr>
            <p:ph type="title"/>
          </p:nvPr>
        </p:nvSpPr>
        <p:spPr>
          <a:xfrm>
            <a:off x="2481048" y="827609"/>
            <a:ext cx="7886700" cy="864715"/>
          </a:xfrm>
        </p:spPr>
        <p:txBody>
          <a:bodyPr anchor="ctr"/>
          <a:lstStyle/>
          <a:p>
            <a:r>
              <a:rPr lang="zh-CN" altLang="en-US" b="1" dirty="0">
                <a:solidFill>
                  <a:srgbClr val="0000CC"/>
                </a:solidFill>
                <a:ea typeface="黑体" panose="02010609060101010101" pitchFamily="49" charset="-122"/>
              </a:rPr>
              <a:t>魏晋南北朝时期的时代特征</a:t>
            </a:r>
            <a:endParaRPr lang="zh-CN" altLang="en-US" b="1" dirty="0">
              <a:solidFill>
                <a:srgbClr val="0000CC"/>
              </a:solidFill>
              <a:ea typeface="黑体" panose="02010609060101010101" pitchFamily="49" charset="-122"/>
            </a:endParaRPr>
          </a:p>
        </p:txBody>
      </p:sp>
      <p:sp>
        <p:nvSpPr>
          <p:cNvPr id="14339" name="内容占位符 14338"/>
          <p:cNvSpPr>
            <a:spLocks noGrp="1"/>
          </p:cNvSpPr>
          <p:nvPr>
            <p:ph idx="1"/>
          </p:nvPr>
        </p:nvSpPr>
        <p:spPr>
          <a:xfrm>
            <a:off x="1920639" y="1692323"/>
            <a:ext cx="8283337" cy="3851844"/>
          </a:xfrm>
        </p:spPr>
        <p:txBody>
          <a:bodyPr anchor="t">
            <a:noAutofit/>
          </a:bodyPr>
          <a:lstStyle/>
          <a:p>
            <a:pPr>
              <a:lnSpc>
                <a:spcPct val="110000"/>
              </a:lnSpc>
              <a:buNone/>
            </a:pPr>
            <a:r>
              <a:rPr lang="en-US" altLang="zh-CN" sz="3200" b="1" dirty="0">
                <a:ea typeface="黑体" panose="02010609060101010101" pitchFamily="49" charset="-122"/>
              </a:rPr>
              <a:t>1.</a:t>
            </a:r>
            <a:r>
              <a:rPr lang="zh-CN" altLang="en-US" sz="3200" b="1" dirty="0">
                <a:ea typeface="黑体" panose="02010609060101010101" pitchFamily="49" charset="-122"/>
              </a:rPr>
              <a:t> </a:t>
            </a:r>
            <a:r>
              <a:rPr lang="zh-CN" altLang="en-US" sz="3200" b="1" dirty="0">
                <a:solidFill>
                  <a:srgbClr val="FF0000"/>
                </a:solidFill>
                <a:ea typeface="黑体" panose="02010609060101010101" pitchFamily="49" charset="-122"/>
              </a:rPr>
              <a:t>长期分裂割据</a:t>
            </a:r>
            <a:r>
              <a:rPr lang="zh-CN" altLang="en-US" sz="3200" b="1" dirty="0">
                <a:ea typeface="黑体" panose="02010609060101010101" pitchFamily="49" charset="-122"/>
              </a:rPr>
              <a:t>。</a:t>
            </a:r>
            <a:endParaRPr lang="zh-CN" altLang="en-US" sz="3200" b="1" dirty="0">
              <a:ea typeface="黑体" panose="02010609060101010101" pitchFamily="49" charset="-122"/>
            </a:endParaRPr>
          </a:p>
          <a:p>
            <a:pPr>
              <a:lnSpc>
                <a:spcPct val="110000"/>
              </a:lnSpc>
              <a:buNone/>
            </a:pPr>
            <a:r>
              <a:rPr lang="en-US" altLang="zh-CN" sz="3200" b="1" dirty="0">
                <a:ea typeface="黑体" panose="02010609060101010101" pitchFamily="49" charset="-122"/>
                <a:sym typeface="+mn-ea"/>
              </a:rPr>
              <a:t>2.</a:t>
            </a:r>
            <a:r>
              <a:rPr lang="zh-CN" altLang="en-US" sz="3200" b="1" dirty="0">
                <a:ea typeface="黑体" panose="02010609060101010101" pitchFamily="49" charset="-122"/>
                <a:sym typeface="+mn-ea"/>
              </a:rPr>
              <a:t>北方少数民族和汉族依次向南迁徙，是</a:t>
            </a:r>
            <a:r>
              <a:rPr lang="zh-CN" altLang="en-US" sz="3200" b="1" dirty="0">
                <a:solidFill>
                  <a:srgbClr val="FF0000"/>
                </a:solidFill>
                <a:ea typeface="黑体" panose="02010609060101010101" pitchFamily="49" charset="-122"/>
                <a:sym typeface="+mn-ea"/>
              </a:rPr>
              <a:t>民族大融合</a:t>
            </a:r>
            <a:r>
              <a:rPr lang="zh-CN" altLang="en-US" sz="3200" b="1" dirty="0">
                <a:ea typeface="黑体" panose="02010609060101010101" pitchFamily="49" charset="-122"/>
                <a:sym typeface="+mn-ea"/>
              </a:rPr>
              <a:t>时期。</a:t>
            </a:r>
            <a:endParaRPr lang="en-US" altLang="zh-CN" sz="3200" b="1" dirty="0">
              <a:ea typeface="黑体" panose="02010609060101010101" pitchFamily="49" charset="-122"/>
            </a:endParaRPr>
          </a:p>
          <a:p>
            <a:pPr>
              <a:lnSpc>
                <a:spcPct val="110000"/>
              </a:lnSpc>
              <a:buNone/>
            </a:pPr>
            <a:r>
              <a:rPr lang="en-US" altLang="zh-CN" sz="3200" b="1" dirty="0">
                <a:ea typeface="黑体" panose="02010609060101010101" pitchFamily="49" charset="-122"/>
              </a:rPr>
              <a:t>3.</a:t>
            </a:r>
            <a:r>
              <a:rPr lang="zh-CN" altLang="en-US" sz="3200" b="1" dirty="0">
                <a:solidFill>
                  <a:srgbClr val="FF0000"/>
                </a:solidFill>
                <a:ea typeface="黑体" panose="02010609060101010101" pitchFamily="49" charset="-122"/>
              </a:rPr>
              <a:t>北方</a:t>
            </a:r>
            <a:r>
              <a:rPr lang="zh-CN" altLang="en-US" sz="3200" b="1" dirty="0">
                <a:ea typeface="黑体" panose="02010609060101010101" pitchFamily="49" charset="-122"/>
              </a:rPr>
              <a:t>的割据势力之间、民族之间，</a:t>
            </a:r>
            <a:r>
              <a:rPr lang="zh-CN" altLang="en-US" sz="3200" b="1" dirty="0">
                <a:solidFill>
                  <a:srgbClr val="FF0000"/>
                </a:solidFill>
                <a:ea typeface="黑体" panose="02010609060101010101" pitchFamily="49" charset="-122"/>
              </a:rPr>
              <a:t>战争频繁</a:t>
            </a:r>
            <a:r>
              <a:rPr lang="zh-CN" altLang="en-US" sz="3200" b="1" dirty="0">
                <a:ea typeface="黑体" panose="02010609060101010101" pitchFamily="49" charset="-122"/>
              </a:rPr>
              <a:t>。</a:t>
            </a:r>
            <a:endParaRPr lang="zh-CN" altLang="en-US" sz="3200" b="1" dirty="0">
              <a:ea typeface="黑体" panose="02010609060101010101" pitchFamily="49" charset="-122"/>
            </a:endParaRPr>
          </a:p>
          <a:p>
            <a:pPr>
              <a:lnSpc>
                <a:spcPct val="110000"/>
              </a:lnSpc>
              <a:buNone/>
            </a:pPr>
            <a:r>
              <a:rPr lang="en-US" altLang="zh-CN" sz="3200" b="1" dirty="0">
                <a:ea typeface="黑体" panose="02010609060101010101" pitchFamily="49" charset="-122"/>
              </a:rPr>
              <a:t>4.</a:t>
            </a:r>
            <a:r>
              <a:rPr lang="zh-CN" altLang="en-US" sz="3200" b="1" dirty="0">
                <a:solidFill>
                  <a:srgbClr val="FF0000"/>
                </a:solidFill>
                <a:ea typeface="黑体" panose="02010609060101010101" pitchFamily="49" charset="-122"/>
              </a:rPr>
              <a:t>江南相对稳定</a:t>
            </a:r>
            <a:r>
              <a:rPr lang="zh-CN" altLang="en-US" sz="3200" b="1" dirty="0">
                <a:ea typeface="黑体" panose="02010609060101010101" pitchFamily="49" charset="-122"/>
              </a:rPr>
              <a:t>，得到较好的开发，社会经济发展较快，经济重心开始南移。</a:t>
            </a:r>
            <a:endParaRPr lang="zh-CN" altLang="en-US" sz="3200" b="1" dirty="0">
              <a:ea typeface="黑体" panose="02010609060101010101" pitchFamily="49"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042"/>
    </mc:Choice>
    <mc:Fallback>
      <p:transition spd="slow" advTm="180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animEffect transition="in" filter="blinds(horizontal)">
                                      <p:cBhvr>
                                        <p:cTn id="7" dur="500"/>
                                        <p:tgtEl>
                                          <p:spTgt spid="14339">
                                            <p:txEl>
                                              <p:pRg st="0" end="0"/>
                                            </p:txEl>
                                          </p:spTgt>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4339">
                                            <p:txEl>
                                              <p:pRg st="1" end="1"/>
                                            </p:txEl>
                                          </p:spTgt>
                                        </p:tgtEl>
                                        <p:attrNameLst>
                                          <p:attrName>style.visibility</p:attrName>
                                        </p:attrNameLst>
                                      </p:cBhvr>
                                      <p:to>
                                        <p:strVal val="visible"/>
                                      </p:to>
                                    </p:set>
                                    <p:animEffect transition="in" filter="blinds(horizontal)">
                                      <p:cBhvr>
                                        <p:cTn id="11" dur="500"/>
                                        <p:tgtEl>
                                          <p:spTgt spid="14339">
                                            <p:txEl>
                                              <p:pRg st="1" end="1"/>
                                            </p:txEl>
                                          </p:spTgt>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4339">
                                            <p:txEl>
                                              <p:pRg st="2" end="2"/>
                                            </p:txEl>
                                          </p:spTgt>
                                        </p:tgtEl>
                                        <p:attrNameLst>
                                          <p:attrName>style.visibility</p:attrName>
                                        </p:attrNameLst>
                                      </p:cBhvr>
                                      <p:to>
                                        <p:strVal val="visible"/>
                                      </p:to>
                                    </p:set>
                                    <p:animEffect transition="in" filter="blinds(horizontal)">
                                      <p:cBhvr>
                                        <p:cTn id="15" dur="500"/>
                                        <p:tgtEl>
                                          <p:spTgt spid="14339">
                                            <p:txEl>
                                              <p:pRg st="2" end="2"/>
                                            </p:txEl>
                                          </p:spTgt>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4339">
                                            <p:txEl>
                                              <p:pRg st="3" end="3"/>
                                            </p:txEl>
                                          </p:spTgt>
                                        </p:tgtEl>
                                        <p:attrNameLst>
                                          <p:attrName>style.visibility</p:attrName>
                                        </p:attrNameLst>
                                      </p:cBhvr>
                                      <p:to>
                                        <p:strVal val="visible"/>
                                      </p:to>
                                    </p:set>
                                    <p:animEffect transition="in" filter="blinds(horizontal)">
                                      <p:cBhvr>
                                        <p:cTn id="19" dur="500"/>
                                        <p:tgtEl>
                                          <p:spTgt spid="1433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9"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74262" y="1114117"/>
            <a:ext cx="11281011" cy="6656460"/>
          </a:xfrm>
        </p:spPr>
        <p:txBody>
          <a:bodyPr>
            <a:noAutofit/>
          </a:bodyPr>
          <a:lstStyle/>
          <a:p>
            <a:pPr>
              <a:lnSpc>
                <a:spcPct val="110000"/>
              </a:lnSpc>
              <a:spcBef>
                <a:spcPts val="0"/>
              </a:spcBef>
            </a:pPr>
            <a:r>
              <a:rPr lang="zh-CN" altLang="en-US" b="1" dirty="0" smtClean="0">
                <a:latin typeface="楷体" panose="02010609060101010101" pitchFamily="49" charset="-122"/>
                <a:ea typeface="楷体" panose="02010609060101010101" pitchFamily="49" charset="-122"/>
              </a:rPr>
              <a:t>材料三：魏</a:t>
            </a:r>
            <a:r>
              <a:rPr lang="zh-CN" altLang="en-US" b="1" dirty="0">
                <a:latin typeface="楷体" panose="02010609060101010101" pitchFamily="49" charset="-122"/>
                <a:ea typeface="楷体" panose="02010609060101010101" pitchFamily="49" charset="-122"/>
              </a:rPr>
              <a:t>孝文帝的厉行改革，读史的人都说他是失策。</a:t>
            </a:r>
            <a:r>
              <a:rPr lang="zh-CN" altLang="en-US" b="1" u="sng" dirty="0">
                <a:solidFill>
                  <a:srgbClr val="FF0000"/>
                </a:solidFill>
                <a:latin typeface="楷体" panose="02010609060101010101" pitchFamily="49" charset="-122"/>
                <a:ea typeface="楷体" panose="02010609060101010101" pitchFamily="49" charset="-122"/>
              </a:rPr>
              <a:t>这种观察，也是谬误了的。</a:t>
            </a:r>
            <a:r>
              <a:rPr lang="zh-CN" altLang="en-US" b="1" dirty="0">
                <a:latin typeface="楷体" panose="02010609060101010101" pitchFamily="49" charset="-122"/>
                <a:ea typeface="楷体" panose="02010609060101010101" pitchFamily="49" charset="-122"/>
              </a:rPr>
              <a:t>议论他的人，不过说他是：从此以后就同化于汉族，失掉本来雄武的特质。然而不如此，难道想永远凭籍武力和汉族相持么？</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总而言之，</a:t>
            </a:r>
            <a:r>
              <a:rPr lang="zh-CN" altLang="en-US" b="1" u="sng" dirty="0">
                <a:solidFill>
                  <a:srgbClr val="FF0000"/>
                </a:solidFill>
                <a:latin typeface="楷体" panose="02010609060101010101" pitchFamily="49" charset="-122"/>
                <a:ea typeface="楷体" panose="02010609060101010101" pitchFamily="49" charset="-122"/>
              </a:rPr>
              <a:t>以塞外游牧的民族，侵入中国，其结果和汉族同化而融合是不可避免的</a:t>
            </a:r>
            <a:r>
              <a:rPr lang="zh-CN" altLang="en-US" b="1" u="sng" dirty="0" smtClean="0">
                <a:solidFill>
                  <a:srgbClr val="FF0000"/>
                </a:solidFill>
                <a:latin typeface="楷体" panose="02010609060101010101" pitchFamily="49" charset="-122"/>
                <a:ea typeface="楷体" panose="02010609060101010101" pitchFamily="49" charset="-122"/>
              </a:rPr>
              <a:t>。</a:t>
            </a:r>
            <a:r>
              <a:rPr lang="zh-CN" altLang="en-US" b="1" dirty="0" smtClean="0">
                <a:latin typeface="楷体" panose="02010609060101010101" pitchFamily="49" charset="-122"/>
                <a:ea typeface="楷体" panose="02010609060101010101" pitchFamily="49" charset="-122"/>
              </a:rPr>
              <a:t>           </a:t>
            </a:r>
            <a:r>
              <a:rPr lang="en-US" altLang="zh-CN" b="1" dirty="0" smtClean="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吕思勉</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中国通史</a:t>
            </a:r>
            <a:r>
              <a:rPr lang="en-US" altLang="zh-CN" b="1" dirty="0" smtClean="0">
                <a:latin typeface="楷体" panose="02010609060101010101" pitchFamily="49" charset="-122"/>
                <a:ea typeface="楷体" panose="02010609060101010101" pitchFamily="49" charset="-122"/>
              </a:rPr>
              <a:t>》</a:t>
            </a:r>
            <a:endParaRPr lang="en-US" altLang="zh-CN" b="1" dirty="0" smtClean="0">
              <a:latin typeface="楷体" panose="02010609060101010101" pitchFamily="49" charset="-122"/>
              <a:ea typeface="楷体" panose="02010609060101010101" pitchFamily="49" charset="-122"/>
            </a:endParaRPr>
          </a:p>
          <a:p>
            <a:pPr>
              <a:lnSpc>
                <a:spcPct val="110000"/>
              </a:lnSpc>
              <a:spcBef>
                <a:spcPts val="0"/>
              </a:spcBef>
            </a:pPr>
            <a:r>
              <a:rPr lang="zh-CN" altLang="en-US" b="1" dirty="0" smtClean="0">
                <a:latin typeface="楷体" panose="02010609060101010101" pitchFamily="49" charset="-122"/>
                <a:ea typeface="楷体" panose="02010609060101010101" pitchFamily="49" charset="-122"/>
              </a:rPr>
              <a:t>材料四：正由于鲜卑等民族的不断加入，才为汉民族不断注入了新鲜血液，也使汉民族的人口数量日益增加。</a:t>
            </a:r>
            <a:r>
              <a:rPr lang="zh-CN" altLang="en-US" b="1" u="sng" dirty="0" smtClean="0">
                <a:solidFill>
                  <a:srgbClr val="FF0000"/>
                </a:solidFill>
                <a:latin typeface="楷体" panose="02010609060101010101" pitchFamily="49" charset="-122"/>
                <a:ea typeface="楷体" panose="02010609060101010101" pitchFamily="49" charset="-122"/>
              </a:rPr>
              <a:t>今天汉族能成为中国的主体民族和世界上人数最多的民族，离不开鲜卑等民族的贡献。</a:t>
            </a:r>
            <a:r>
              <a:rPr lang="zh-CN" altLang="en-US" b="1" dirty="0" smtClean="0">
                <a:latin typeface="楷体" panose="02010609060101010101" pitchFamily="49" charset="-122"/>
                <a:ea typeface="楷体" panose="02010609060101010101" pitchFamily="49" charset="-122"/>
              </a:rPr>
              <a:t>而鲜卑等民族的贡献。而鲜卑族本身，尽管因此而不再作为一个</a:t>
            </a:r>
            <a:r>
              <a:rPr lang="zh-CN" altLang="en-US" b="1" u="sng" dirty="0" smtClean="0">
                <a:solidFill>
                  <a:srgbClr val="FF0000"/>
                </a:solidFill>
                <a:latin typeface="楷体" panose="02010609060101010101" pitchFamily="49" charset="-122"/>
                <a:ea typeface="楷体" panose="02010609060101010101" pitchFamily="49" charset="-122"/>
              </a:rPr>
              <a:t>单一民族而存在，但在另一个民族大家庭中得到了永生。</a:t>
            </a:r>
            <a:endParaRPr lang="en-US" altLang="zh-CN" b="1" u="sng" dirty="0" smtClean="0">
              <a:solidFill>
                <a:srgbClr val="FF0000"/>
              </a:solidFill>
              <a:latin typeface="楷体" panose="02010609060101010101" pitchFamily="49" charset="-122"/>
              <a:ea typeface="楷体" panose="02010609060101010101" pitchFamily="49" charset="-122"/>
            </a:endParaRPr>
          </a:p>
          <a:p>
            <a:pPr marL="0" indent="0">
              <a:lnSpc>
                <a:spcPct val="110000"/>
              </a:lnSpc>
              <a:spcBef>
                <a:spcPts val="0"/>
              </a:spcBef>
              <a:buNone/>
            </a:pPr>
            <a:r>
              <a:rPr lang="en-US" altLang="zh-CN" b="1" dirty="0" smtClean="0">
                <a:latin typeface="楷体" panose="02010609060101010101" pitchFamily="49" charset="-122"/>
                <a:ea typeface="楷体" panose="02010609060101010101" pitchFamily="49" charset="-122"/>
              </a:rPr>
              <a:t>——</a:t>
            </a:r>
            <a:r>
              <a:rPr lang="zh-CN" altLang="en-US" b="1" dirty="0" smtClean="0">
                <a:latin typeface="楷体" panose="02010609060101010101" pitchFamily="49" charset="-122"/>
                <a:ea typeface="楷体" panose="02010609060101010101" pitchFamily="49" charset="-122"/>
              </a:rPr>
              <a:t>葛剑雄</a:t>
            </a:r>
            <a:r>
              <a:rPr lang="en-US" altLang="zh-CN" b="1" dirty="0" smtClean="0">
                <a:latin typeface="楷体" panose="02010609060101010101" pitchFamily="49" charset="-122"/>
                <a:ea typeface="楷体" panose="02010609060101010101" pitchFamily="49" charset="-122"/>
              </a:rPr>
              <a:t>《</a:t>
            </a:r>
            <a:r>
              <a:rPr lang="zh-CN" altLang="en-US" b="1" dirty="0" smtClean="0">
                <a:latin typeface="楷体" panose="02010609060101010101" pitchFamily="49" charset="-122"/>
                <a:ea typeface="楷体" panose="02010609060101010101" pitchFamily="49" charset="-122"/>
              </a:rPr>
              <a:t>盖世英雄还是千古罪人</a:t>
            </a:r>
            <a:r>
              <a:rPr lang="en-US" altLang="zh-CN" b="1" dirty="0" smtClean="0">
                <a:latin typeface="楷体" panose="02010609060101010101" pitchFamily="49" charset="-122"/>
                <a:ea typeface="楷体" panose="02010609060101010101" pitchFamily="49" charset="-122"/>
              </a:rPr>
              <a:t>——</a:t>
            </a:r>
            <a:r>
              <a:rPr lang="zh-CN" altLang="en-US" b="1" dirty="0" smtClean="0">
                <a:latin typeface="楷体" panose="02010609060101010101" pitchFamily="49" charset="-122"/>
                <a:ea typeface="楷体" panose="02010609060101010101" pitchFamily="49" charset="-122"/>
              </a:rPr>
              <a:t>元（拓跋）弘及其迁都和汉化</a:t>
            </a:r>
            <a:r>
              <a:rPr lang="en-US" altLang="zh-CN" b="1" dirty="0" smtClean="0">
                <a:latin typeface="楷体" panose="02010609060101010101" pitchFamily="49" charset="-122"/>
                <a:ea typeface="楷体" panose="02010609060101010101" pitchFamily="49" charset="-122"/>
              </a:rPr>
              <a:t>》</a:t>
            </a:r>
            <a:endParaRPr lang="zh-CN" altLang="en-US" b="1" dirty="0">
              <a:latin typeface="楷体" panose="02010609060101010101" pitchFamily="49" charset="-122"/>
              <a:ea typeface="楷体" panose="02010609060101010101" pitchFamily="49" charset="-122"/>
            </a:endParaRPr>
          </a:p>
        </p:txBody>
      </p:sp>
      <p:sp>
        <p:nvSpPr>
          <p:cNvPr id="9" name="文本框 8"/>
          <p:cNvSpPr txBox="1"/>
          <p:nvPr/>
        </p:nvSpPr>
        <p:spPr>
          <a:xfrm>
            <a:off x="474262" y="341707"/>
            <a:ext cx="7571303" cy="646331"/>
          </a:xfrm>
          <a:prstGeom prst="rect">
            <a:avLst/>
          </a:prstGeom>
          <a:noFill/>
          <a:ln w="9525">
            <a:noFill/>
          </a:ln>
        </p:spPr>
        <p:txBody>
          <a:bodyPr wrap="none" anchor="t">
            <a:spAutoFit/>
          </a:bodyPr>
          <a:lstStyle/>
          <a:p>
            <a:pPr>
              <a:buClr>
                <a:schemeClr val="bg1"/>
              </a:buClr>
            </a:pPr>
            <a:r>
              <a:rPr lang="zh-CN" altLang="en-US" sz="3600" noProof="1" smtClean="0">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cs typeface="+mn-cs"/>
              </a:rPr>
              <a:t>◎议一议：盖世英雄还是千古罪人？</a:t>
            </a:r>
            <a:endParaRPr lang="zh-CN" altLang="en-US" sz="3600" noProof="1">
              <a:solidFill>
                <a:srgbClr val="FF0000"/>
              </a:solidFill>
              <a:effectLst>
                <a:outerShdw blurRad="38100" dist="38100" dir="2700000">
                  <a:srgbClr val="C0C0C0"/>
                </a:outerShdw>
              </a:effectLst>
              <a:latin typeface="Times New Roman" panose="02020603050405020304" pitchFamily="18" charset="0"/>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9954"/>
    </mc:Choice>
    <mc:Fallback>
      <p:transition spd="slow" advTm="39954"/>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448753" y="369931"/>
            <a:ext cx="11261025" cy="6050887"/>
          </a:xfrm>
          <a:prstGeom prst="rect">
            <a:avLst/>
          </a:prstGeom>
          <a:noFill/>
          <a:ln w="9525">
            <a:noFill/>
          </a:ln>
        </p:spPr>
        <p:txBody>
          <a:bodyPr wrap="square">
            <a:spAutoFit/>
          </a:bodyPr>
          <a:lstStyle/>
          <a:p>
            <a:pPr indent="306070" algn="ctr">
              <a:lnSpc>
                <a:spcPct val="110000"/>
              </a:lnSpc>
            </a:pPr>
            <a:r>
              <a:rPr lang="zh-CN" altLang="en-US" sz="3200" b="1" dirty="0" smtClean="0">
                <a:solidFill>
                  <a:srgbClr val="FF0000"/>
                </a:solidFill>
                <a:ea typeface="黑体" panose="02010609060101010101" pitchFamily="49" charset="-122"/>
              </a:rPr>
              <a:t>全面</a:t>
            </a:r>
            <a:r>
              <a:rPr lang="zh-CN" altLang="en-US" sz="3200" b="1" dirty="0">
                <a:solidFill>
                  <a:srgbClr val="FF0000"/>
                </a:solidFill>
                <a:ea typeface="黑体" panose="02010609060101010101" pitchFamily="49" charset="-122"/>
              </a:rPr>
              <a:t>认识北魏孝文帝改革</a:t>
            </a:r>
            <a:endParaRPr lang="en-US" sz="3200" b="1" dirty="0">
              <a:latin typeface="Times New Roman" panose="02020603050405020304" pitchFamily="18" charset="0"/>
            </a:endParaRPr>
          </a:p>
          <a:p>
            <a:pPr indent="306070">
              <a:lnSpc>
                <a:spcPct val="110000"/>
              </a:lnSpc>
            </a:pPr>
            <a:r>
              <a:rPr lang="en-US" sz="3200" b="1" dirty="0" smtClean="0">
                <a:solidFill>
                  <a:srgbClr val="1D41D5"/>
                </a:solidFill>
                <a:latin typeface="Times New Roman" panose="02020603050405020304" pitchFamily="18" charset="0"/>
              </a:rPr>
              <a:t>(</a:t>
            </a:r>
            <a:r>
              <a:rPr lang="en-US" sz="3200" b="1" dirty="0">
                <a:solidFill>
                  <a:srgbClr val="1D41D5"/>
                </a:solidFill>
                <a:latin typeface="Times New Roman" panose="02020603050405020304" pitchFamily="18" charset="0"/>
              </a:rPr>
              <a:t>1</a:t>
            </a:r>
            <a:r>
              <a:rPr lang="en-US" sz="3200" b="1" dirty="0" smtClean="0">
                <a:solidFill>
                  <a:srgbClr val="1D41D5"/>
                </a:solidFill>
                <a:latin typeface="Times New Roman" panose="02020603050405020304" pitchFamily="18" charset="0"/>
              </a:rPr>
              <a:t>)</a:t>
            </a:r>
            <a:r>
              <a:rPr lang="zh-CN" altLang="en-US" sz="3200" b="1" dirty="0">
                <a:solidFill>
                  <a:srgbClr val="1D41D5"/>
                </a:solidFill>
                <a:ea typeface="宋体" panose="02010600030101010101" pitchFamily="2" charset="-122"/>
              </a:rPr>
              <a:t>成功的原因</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①</a:t>
            </a:r>
            <a:r>
              <a:rPr lang="zh-CN" altLang="en-US" sz="3200" b="1" dirty="0">
                <a:solidFill>
                  <a:srgbClr val="FF0000"/>
                </a:solidFill>
                <a:ea typeface="宋体" panose="02010600030101010101" pitchFamily="2" charset="-122"/>
              </a:rPr>
              <a:t>顺应历史</a:t>
            </a:r>
            <a:r>
              <a:rPr lang="zh-CN" altLang="en-US" sz="3200" b="1" dirty="0">
                <a:ea typeface="宋体" panose="02010600030101010101" pitchFamily="2" charset="-122"/>
              </a:rPr>
              <a:t>发展的</a:t>
            </a:r>
            <a:r>
              <a:rPr lang="zh-CN" altLang="en-US" sz="3200" b="1" dirty="0" smtClean="0">
                <a:solidFill>
                  <a:srgbClr val="FF0000"/>
                </a:solidFill>
                <a:ea typeface="宋体" panose="02010600030101010101" pitchFamily="2" charset="-122"/>
              </a:rPr>
              <a:t>潮流</a:t>
            </a:r>
            <a:r>
              <a:rPr lang="en-US" altLang="zh-CN" sz="3200" b="1" dirty="0" smtClean="0">
                <a:ea typeface="宋体" panose="02010600030101010101" pitchFamily="2" charset="-122"/>
              </a:rPr>
              <a:t>——</a:t>
            </a:r>
            <a:r>
              <a:rPr lang="zh-CN" altLang="en-US" sz="3200" b="1" dirty="0" smtClean="0">
                <a:ea typeface="宋体" panose="02010600030101010101" pitchFamily="2" charset="-122"/>
              </a:rPr>
              <a:t>根本</a:t>
            </a:r>
            <a:r>
              <a:rPr lang="zh-CN" altLang="en-US" sz="3200" b="1" dirty="0">
                <a:ea typeface="宋体" panose="02010600030101010101" pitchFamily="2" charset="-122"/>
              </a:rPr>
              <a:t>原因。</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②</a:t>
            </a:r>
            <a:r>
              <a:rPr lang="zh-CN" altLang="en-US" sz="3200" b="1" dirty="0">
                <a:solidFill>
                  <a:srgbClr val="FF0000"/>
                </a:solidFill>
                <a:ea typeface="宋体" panose="02010600030101010101" pitchFamily="2" charset="-122"/>
              </a:rPr>
              <a:t>内容</a:t>
            </a:r>
            <a:r>
              <a:rPr lang="zh-CN" altLang="en-US" sz="3200" b="1" dirty="0">
                <a:ea typeface="宋体" panose="02010600030101010101" pitchFamily="2" charset="-122"/>
              </a:rPr>
              <a:t>全面，措施得力。</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smtClean="0">
                <a:latin typeface="宋体" panose="02010600030101010101" pitchFamily="2" charset="-122"/>
                <a:cs typeface="Times New Roman" panose="02020603050405020304" pitchFamily="18" charset="0"/>
              </a:rPr>
              <a:t>③</a:t>
            </a:r>
            <a:r>
              <a:rPr lang="zh-CN" altLang="en-US" sz="3200" b="1" dirty="0" smtClean="0">
                <a:solidFill>
                  <a:srgbClr val="FF0000"/>
                </a:solidFill>
                <a:latin typeface="宋体" panose="02010600030101010101" pitchFamily="2" charset="-122"/>
                <a:cs typeface="Times New Roman" panose="02020603050405020304" pitchFamily="18" charset="0"/>
              </a:rPr>
              <a:t>改革者：</a:t>
            </a:r>
            <a:r>
              <a:rPr lang="zh-CN" altLang="en-US" sz="3200" b="1" dirty="0" smtClean="0">
                <a:ea typeface="宋体" panose="02010600030101010101" pitchFamily="2" charset="-122"/>
              </a:rPr>
              <a:t>冯</a:t>
            </a:r>
            <a:r>
              <a:rPr lang="zh-CN" altLang="en-US" sz="3200" b="1" dirty="0">
                <a:ea typeface="宋体" panose="02010600030101010101" pitchFamily="2" charset="-122"/>
              </a:rPr>
              <a:t>太后的支持和孝文帝本人以身作则、信心坚定。</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④</a:t>
            </a:r>
            <a:r>
              <a:rPr lang="zh-CN" altLang="en-US" sz="3200" b="1" dirty="0">
                <a:ea typeface="宋体" panose="02010600030101010101" pitchFamily="2" charset="-122"/>
              </a:rPr>
              <a:t>民族融合</a:t>
            </a:r>
            <a:r>
              <a:rPr lang="zh-CN" altLang="en-US" sz="3200" b="1" dirty="0">
                <a:latin typeface="Times New Roman" panose="02020603050405020304" pitchFamily="18" charset="0"/>
                <a:ea typeface="宋体" panose="02010600030101010101" pitchFamily="2" charset="-122"/>
              </a:rPr>
              <a:t>趋势的推动。</a:t>
            </a:r>
            <a:endParaRPr lang="en-US" sz="3200" b="1" dirty="0">
              <a:latin typeface="Times New Roman" panose="02020603050405020304" pitchFamily="18" charset="0"/>
              <a:cs typeface="Times New Roman" panose="02020603050405020304" pitchFamily="18" charset="0"/>
            </a:endParaRPr>
          </a:p>
          <a:p>
            <a:pPr indent="306070">
              <a:lnSpc>
                <a:spcPct val="110000"/>
              </a:lnSpc>
            </a:pPr>
            <a:r>
              <a:rPr lang="en-US" sz="3200" b="1" dirty="0" smtClean="0">
                <a:solidFill>
                  <a:srgbClr val="1D41D5"/>
                </a:solidFill>
                <a:latin typeface="Times New Roman" panose="02020603050405020304" pitchFamily="18" charset="0"/>
                <a:cs typeface="Times New Roman" panose="02020603050405020304" pitchFamily="18" charset="0"/>
              </a:rPr>
              <a:t>(</a:t>
            </a:r>
            <a:r>
              <a:rPr lang="en-US" sz="3200" b="1" dirty="0">
                <a:solidFill>
                  <a:srgbClr val="1D41D5"/>
                </a:solidFill>
                <a:latin typeface="Times New Roman" panose="02020603050405020304" pitchFamily="18" charset="0"/>
              </a:rPr>
              <a:t>2</a:t>
            </a:r>
            <a:r>
              <a:rPr lang="en-US" sz="3200" b="1" dirty="0" smtClean="0">
                <a:solidFill>
                  <a:srgbClr val="1D41D5"/>
                </a:solidFill>
                <a:latin typeface="Times New Roman" panose="02020603050405020304" pitchFamily="18" charset="0"/>
              </a:rPr>
              <a:t>)</a:t>
            </a:r>
            <a:r>
              <a:rPr lang="zh-CN" altLang="en-US" sz="3200" b="1" dirty="0">
                <a:solidFill>
                  <a:srgbClr val="1D41D5"/>
                </a:solidFill>
                <a:ea typeface="宋体" panose="02010600030101010101" pitchFamily="2" charset="-122"/>
              </a:rPr>
              <a:t>启示</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①</a:t>
            </a:r>
            <a:r>
              <a:rPr lang="zh-CN" altLang="en-US" sz="3200" b="1" dirty="0">
                <a:ea typeface="宋体" panose="02010600030101010101" pitchFamily="2" charset="-122"/>
              </a:rPr>
              <a:t>先进必然战胜落后。</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②</a:t>
            </a:r>
            <a:r>
              <a:rPr lang="zh-CN" altLang="en-US" sz="3200" b="1" dirty="0">
                <a:solidFill>
                  <a:srgbClr val="FF0000"/>
                </a:solidFill>
                <a:ea typeface="宋体" panose="02010600030101010101" pitchFamily="2" charset="-122"/>
              </a:rPr>
              <a:t>民族融合与孝文帝改革互为因果关系。</a:t>
            </a:r>
            <a:endParaRPr lang="en-US" sz="3200" b="1" dirty="0">
              <a:solidFill>
                <a:srgbClr val="FF0000"/>
              </a:solidFill>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③</a:t>
            </a:r>
            <a:r>
              <a:rPr lang="zh-CN" altLang="en-US" sz="3200" b="1" dirty="0">
                <a:ea typeface="宋体" panose="02010600030101010101" pitchFamily="2" charset="-122"/>
              </a:rPr>
              <a:t>改革必须符合历史发展的潮流、顺应民意。</a:t>
            </a:r>
            <a:endParaRPr lang="en-US" sz="3200" b="1" dirty="0">
              <a:latin typeface="宋体" panose="02010600030101010101" pitchFamily="2" charset="-122"/>
              <a:cs typeface="Times New Roman" panose="02020603050405020304" pitchFamily="18" charset="0"/>
            </a:endParaRPr>
          </a:p>
          <a:p>
            <a:pPr indent="306070">
              <a:lnSpc>
                <a:spcPct val="110000"/>
              </a:lnSpc>
            </a:pPr>
            <a:r>
              <a:rPr lang="en-US" sz="3200" b="1" dirty="0">
                <a:latin typeface="宋体" panose="02010600030101010101" pitchFamily="2" charset="-122"/>
                <a:cs typeface="Times New Roman" panose="02020603050405020304" pitchFamily="18" charset="0"/>
              </a:rPr>
              <a:t>④</a:t>
            </a:r>
            <a:r>
              <a:rPr lang="zh-CN" altLang="en-US" sz="3200" b="1" dirty="0">
                <a:ea typeface="宋体" panose="02010600030101010101" pitchFamily="2" charset="-122"/>
              </a:rPr>
              <a:t>任何改革都不是一帆风顺的，都具有曲折性特点。</a:t>
            </a:r>
            <a:endParaRPr lang="zh-CN" altLang="en-US" sz="3200"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5175"/>
    </mc:Choice>
    <mc:Fallback>
      <p:transition spd="slow" advTm="10517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0">
                                            <p:txEl>
                                              <p:pRg st="2" end="2"/>
                                            </p:txEl>
                                          </p:spTgt>
                                        </p:tgtEl>
                                        <p:attrNameLst>
                                          <p:attrName>style.visibility</p:attrName>
                                        </p:attrNameLst>
                                      </p:cBhvr>
                                      <p:to>
                                        <p:strVal val="visible"/>
                                      </p:to>
                                    </p:set>
                                    <p:anim calcmode="lin" valueType="num">
                                      <p:cBhvr additive="base">
                                        <p:cTn id="7" dur="500" fill="hold"/>
                                        <p:tgtEl>
                                          <p:spTgt spid="100">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0">
                                            <p:txEl>
                                              <p:pRg st="3" end="3"/>
                                            </p:txEl>
                                          </p:spTgt>
                                        </p:tgtEl>
                                        <p:attrNameLst>
                                          <p:attrName>style.visibility</p:attrName>
                                        </p:attrNameLst>
                                      </p:cBhvr>
                                      <p:to>
                                        <p:strVal val="visible"/>
                                      </p:to>
                                    </p:set>
                                    <p:anim calcmode="lin" valueType="num">
                                      <p:cBhvr additive="base">
                                        <p:cTn id="13" dur="500" fill="hold"/>
                                        <p:tgtEl>
                                          <p:spTgt spid="100">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0">
                                            <p:txEl>
                                              <p:pRg st="4" end="4"/>
                                            </p:txEl>
                                          </p:spTgt>
                                        </p:tgtEl>
                                        <p:attrNameLst>
                                          <p:attrName>style.visibility</p:attrName>
                                        </p:attrNameLst>
                                      </p:cBhvr>
                                      <p:to>
                                        <p:strVal val="visible"/>
                                      </p:to>
                                    </p:set>
                                    <p:anim calcmode="lin" valueType="num">
                                      <p:cBhvr additive="base">
                                        <p:cTn id="19" dur="500" fill="hold"/>
                                        <p:tgtEl>
                                          <p:spTgt spid="100">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0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0">
                                            <p:txEl>
                                              <p:pRg st="5" end="5"/>
                                            </p:txEl>
                                          </p:spTgt>
                                        </p:tgtEl>
                                        <p:attrNameLst>
                                          <p:attrName>style.visibility</p:attrName>
                                        </p:attrNameLst>
                                      </p:cBhvr>
                                      <p:to>
                                        <p:strVal val="visible"/>
                                      </p:to>
                                    </p:set>
                                    <p:anim calcmode="lin" valueType="num">
                                      <p:cBhvr additive="base">
                                        <p:cTn id="25" dur="500" fill="hold"/>
                                        <p:tgtEl>
                                          <p:spTgt spid="100">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0">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0">
                                            <p:txEl>
                                              <p:pRg st="6" end="6"/>
                                            </p:txEl>
                                          </p:spTgt>
                                        </p:tgtEl>
                                        <p:attrNameLst>
                                          <p:attrName>style.visibility</p:attrName>
                                        </p:attrNameLst>
                                      </p:cBhvr>
                                      <p:to>
                                        <p:strVal val="visible"/>
                                      </p:to>
                                    </p:set>
                                    <p:anim calcmode="lin" valueType="num">
                                      <p:cBhvr additive="base">
                                        <p:cTn id="31" dur="500" fill="hold"/>
                                        <p:tgtEl>
                                          <p:spTgt spid="100">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00">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00">
                                            <p:txEl>
                                              <p:pRg st="7" end="7"/>
                                            </p:txEl>
                                          </p:spTgt>
                                        </p:tgtEl>
                                        <p:attrNameLst>
                                          <p:attrName>style.visibility</p:attrName>
                                        </p:attrNameLst>
                                      </p:cBhvr>
                                      <p:to>
                                        <p:strVal val="visible"/>
                                      </p:to>
                                    </p:set>
                                    <p:anim calcmode="lin" valueType="num">
                                      <p:cBhvr additive="base">
                                        <p:cTn id="37" dur="500" fill="hold"/>
                                        <p:tgtEl>
                                          <p:spTgt spid="100">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00">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0">
                                            <p:txEl>
                                              <p:pRg st="8" end="8"/>
                                            </p:txEl>
                                          </p:spTgt>
                                        </p:tgtEl>
                                        <p:attrNameLst>
                                          <p:attrName>style.visibility</p:attrName>
                                        </p:attrNameLst>
                                      </p:cBhvr>
                                      <p:to>
                                        <p:strVal val="visible"/>
                                      </p:to>
                                    </p:set>
                                    <p:anim calcmode="lin" valueType="num">
                                      <p:cBhvr additive="base">
                                        <p:cTn id="43" dur="500" fill="hold"/>
                                        <p:tgtEl>
                                          <p:spTgt spid="100">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00">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00">
                                            <p:txEl>
                                              <p:pRg st="9" end="9"/>
                                            </p:txEl>
                                          </p:spTgt>
                                        </p:tgtEl>
                                        <p:attrNameLst>
                                          <p:attrName>style.visibility</p:attrName>
                                        </p:attrNameLst>
                                      </p:cBhvr>
                                      <p:to>
                                        <p:strVal val="visible"/>
                                      </p:to>
                                    </p:set>
                                    <p:anim calcmode="lin" valueType="num">
                                      <p:cBhvr additive="base">
                                        <p:cTn id="49" dur="500" fill="hold"/>
                                        <p:tgtEl>
                                          <p:spTgt spid="100">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00">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00">
                                            <p:txEl>
                                              <p:pRg st="10" end="10"/>
                                            </p:txEl>
                                          </p:spTgt>
                                        </p:tgtEl>
                                        <p:attrNameLst>
                                          <p:attrName>style.visibility</p:attrName>
                                        </p:attrNameLst>
                                      </p:cBhvr>
                                      <p:to>
                                        <p:strVal val="visible"/>
                                      </p:to>
                                    </p:set>
                                    <p:anim calcmode="lin" valueType="num">
                                      <p:cBhvr additive="base">
                                        <p:cTn id="55" dur="500" fill="hold"/>
                                        <p:tgtEl>
                                          <p:spTgt spid="100">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00">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938" name="Rectangle 338"/>
          <p:cNvSpPr/>
          <p:nvPr/>
        </p:nvSpPr>
        <p:spPr bwMode="auto">
          <a:xfrm>
            <a:off x="7737883" y="5721238"/>
            <a:ext cx="2757488"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zh-CN" sz="2800" b="1" dirty="0">
                <a:solidFill>
                  <a:srgbClr val="FF0066"/>
                </a:solidFill>
                <a:latin typeface="微软雅黑" panose="020B0503020204020204" pitchFamily="34" charset="-122"/>
                <a:ea typeface="微软雅黑" panose="020B0503020204020204" pitchFamily="34" charset="-122"/>
              </a:rPr>
              <a:t> </a:t>
            </a:r>
            <a:r>
              <a:rPr lang="zh-CN" altLang="en-US" sz="2800" b="1" dirty="0" smtClean="0">
                <a:solidFill>
                  <a:srgbClr val="FF0066"/>
                </a:solidFill>
                <a:latin typeface="微软雅黑" panose="020B0503020204020204" pitchFamily="34" charset="-122"/>
                <a:ea typeface="微软雅黑" panose="020B0503020204020204" pitchFamily="34" charset="-122"/>
              </a:rPr>
              <a:t>推动民族融合</a:t>
            </a:r>
            <a:endParaRPr lang="zh-CN" altLang="en-US" sz="2800" b="1" dirty="0">
              <a:solidFill>
                <a:srgbClr val="FF0066"/>
              </a:solidFill>
              <a:latin typeface="微软雅黑" panose="020B0503020204020204" pitchFamily="34" charset="-122"/>
              <a:ea typeface="微软雅黑" panose="020B0503020204020204" pitchFamily="34" charset="-122"/>
              <a:sym typeface="+mn-ea"/>
            </a:endParaRPr>
          </a:p>
        </p:txBody>
      </p:sp>
      <p:sp>
        <p:nvSpPr>
          <p:cNvPr id="1049942" name="Line 342"/>
          <p:cNvSpPr>
            <a:spLocks noChangeShapeType="1"/>
          </p:cNvSpPr>
          <p:nvPr/>
        </p:nvSpPr>
        <p:spPr bwMode="auto">
          <a:xfrm flipV="1">
            <a:off x="5039028" y="2127505"/>
            <a:ext cx="342900" cy="457200"/>
          </a:xfrm>
          <a:prstGeom prst="line">
            <a:avLst/>
          </a:prstGeom>
          <a:noFill/>
          <a:ln w="57150">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1350"/>
          </a:p>
        </p:txBody>
      </p:sp>
      <p:sp>
        <p:nvSpPr>
          <p:cNvPr id="1049960" name="Rectangle 360"/>
          <p:cNvSpPr/>
          <p:nvPr/>
        </p:nvSpPr>
        <p:spPr bwMode="auto">
          <a:xfrm>
            <a:off x="432529" y="1615844"/>
            <a:ext cx="2747509"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2800"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北魏统一北方</a:t>
            </a:r>
            <a:endParaRPr lang="zh-CN" altLang="zh-CN" sz="1400" b="1" dirty="0">
              <a:latin typeface="微软雅黑" panose="020B0503020204020204" pitchFamily="34" charset="-122"/>
              <a:ea typeface="微软雅黑" panose="020B0503020204020204" pitchFamily="34" charset="-122"/>
            </a:endParaRPr>
          </a:p>
        </p:txBody>
      </p:sp>
      <p:sp>
        <p:nvSpPr>
          <p:cNvPr id="3" name="矩形 2"/>
          <p:cNvSpPr/>
          <p:nvPr/>
        </p:nvSpPr>
        <p:spPr>
          <a:xfrm>
            <a:off x="4727258" y="374930"/>
            <a:ext cx="2215992" cy="692497"/>
          </a:xfrm>
          <a:prstGeom prst="rect">
            <a:avLst/>
          </a:prstGeom>
          <a:noFill/>
        </p:spPr>
        <p:txBody>
          <a:bodyPr wrap="none" lIns="68580" tIns="34290" rIns="68580" bIns="34290">
            <a:spAutoFit/>
          </a:bodyPr>
          <a:lstStyle/>
          <a:p>
            <a:pPr algn="ctr"/>
            <a:r>
              <a:rPr lang="zh-CN" altLang="en-US" sz="4050" b="1" cap="all" dirty="0">
                <a:ln w="9000" cmpd="sng">
                  <a:solidFill>
                    <a:schemeClr val="accent4">
                      <a:shade val="50000"/>
                      <a:satMod val="120000"/>
                    </a:schemeClr>
                  </a:solidFill>
                  <a:prstDash val="solid"/>
                </a:ln>
                <a:solidFill>
                  <a:srgbClr val="FF0000"/>
                </a:solidFill>
                <a:effectLst>
                  <a:reflection blurRad="12700" stA="28000" endPos="45000" dist="1000" dir="5400000" sy="-100000" algn="bl" rotWithShape="0"/>
                </a:effectLst>
                <a:latin typeface="微软雅黑" panose="020B0503020204020204" pitchFamily="34" charset="-122"/>
                <a:ea typeface="微软雅黑" panose="020B0503020204020204" pitchFamily="34" charset="-122"/>
              </a:rPr>
              <a:t>本课小结</a:t>
            </a:r>
            <a:endParaRPr lang="zh-CN" altLang="en-US" sz="4050" b="1" cap="all" dirty="0">
              <a:ln w="9000" cmpd="sng">
                <a:solidFill>
                  <a:schemeClr val="accent4">
                    <a:shade val="50000"/>
                    <a:satMod val="120000"/>
                  </a:schemeClr>
                </a:solidFill>
                <a:prstDash val="solid"/>
              </a:ln>
              <a:solidFill>
                <a:srgbClr val="FF0000"/>
              </a:solidFill>
              <a:effectLst>
                <a:reflection blurRad="12700" stA="28000" endPos="45000" dist="1000" dir="5400000" sy="-100000" algn="bl" rotWithShape="0"/>
              </a:effectLst>
              <a:latin typeface="微软雅黑" panose="020B0503020204020204" pitchFamily="34" charset="-122"/>
              <a:ea typeface="微软雅黑" panose="020B0503020204020204" pitchFamily="34" charset="-122"/>
            </a:endParaRPr>
          </a:p>
        </p:txBody>
      </p:sp>
      <p:sp>
        <p:nvSpPr>
          <p:cNvPr id="28" name="Rectangle 340"/>
          <p:cNvSpPr/>
          <p:nvPr/>
        </p:nvSpPr>
        <p:spPr bwMode="auto">
          <a:xfrm>
            <a:off x="463267" y="2324492"/>
            <a:ext cx="2598206" cy="954107"/>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solidFill>
                  <a:srgbClr val="FF0000"/>
                </a:solidFill>
                <a:latin typeface="微软雅黑" panose="020B0503020204020204" pitchFamily="34" charset="-122"/>
                <a:ea typeface="微软雅黑" panose="020B0503020204020204" pitchFamily="34" charset="-122"/>
              </a:rPr>
              <a:t>民族矛盾和阶级矛盾尖锐</a:t>
            </a:r>
            <a:endParaRPr lang="zh-CN" altLang="zh-CN" sz="2800" b="1" dirty="0">
              <a:solidFill>
                <a:srgbClr val="FF0000"/>
              </a:solidFill>
              <a:latin typeface="微软雅黑" panose="020B0503020204020204" pitchFamily="34" charset="-122"/>
              <a:ea typeface="微软雅黑" panose="020B0503020204020204" pitchFamily="34" charset="-122"/>
            </a:endParaRPr>
          </a:p>
        </p:txBody>
      </p:sp>
      <p:sp>
        <p:nvSpPr>
          <p:cNvPr id="29" name="Rectangle 340"/>
          <p:cNvSpPr/>
          <p:nvPr/>
        </p:nvSpPr>
        <p:spPr bwMode="auto">
          <a:xfrm>
            <a:off x="463267" y="3432694"/>
            <a:ext cx="2366725"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latin typeface="微软雅黑" panose="020B0503020204020204" pitchFamily="34" charset="-122"/>
                <a:ea typeface="微软雅黑" panose="020B0503020204020204" pitchFamily="34" charset="-122"/>
              </a:rPr>
              <a:t>民族融合趋势</a:t>
            </a:r>
            <a:endParaRPr lang="zh-CN" altLang="zh-CN" sz="2800" b="1" dirty="0">
              <a:latin typeface="微软雅黑" panose="020B0503020204020204" pitchFamily="34" charset="-122"/>
              <a:ea typeface="微软雅黑" panose="020B0503020204020204" pitchFamily="34" charset="-122"/>
            </a:endParaRPr>
          </a:p>
        </p:txBody>
      </p:sp>
      <p:sp>
        <p:nvSpPr>
          <p:cNvPr id="33" name="Rectangle 340"/>
          <p:cNvSpPr/>
          <p:nvPr/>
        </p:nvSpPr>
        <p:spPr bwMode="auto">
          <a:xfrm>
            <a:off x="432529" y="4151209"/>
            <a:ext cx="2701907"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latin typeface="微软雅黑" panose="020B0503020204020204" pitchFamily="34" charset="-122"/>
                <a:ea typeface="微软雅黑" panose="020B0503020204020204" pitchFamily="34" charset="-122"/>
              </a:rPr>
              <a:t>落后的鲜卑文化</a:t>
            </a:r>
            <a:endParaRPr lang="zh-CN" altLang="zh-CN" sz="2800" b="1" dirty="0">
              <a:latin typeface="微软雅黑" panose="020B0503020204020204" pitchFamily="34" charset="-122"/>
              <a:ea typeface="微软雅黑" panose="020B0503020204020204" pitchFamily="34" charset="-122"/>
            </a:endParaRPr>
          </a:p>
        </p:txBody>
      </p:sp>
      <p:sp>
        <p:nvSpPr>
          <p:cNvPr id="42" name="Rectangle 340"/>
          <p:cNvSpPr/>
          <p:nvPr/>
        </p:nvSpPr>
        <p:spPr bwMode="auto">
          <a:xfrm>
            <a:off x="3810000" y="2580290"/>
            <a:ext cx="1299103" cy="954107"/>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latin typeface="微软雅黑" panose="020B0503020204020204" pitchFamily="34" charset="-122"/>
                <a:ea typeface="微软雅黑" panose="020B0503020204020204" pitchFamily="34" charset="-122"/>
              </a:rPr>
              <a:t>孝文帝改革</a:t>
            </a:r>
            <a:endParaRPr lang="zh-CN" altLang="zh-CN" sz="2800" b="1" dirty="0">
              <a:latin typeface="微软雅黑" panose="020B0503020204020204" pitchFamily="34" charset="-122"/>
              <a:ea typeface="微软雅黑" panose="020B0503020204020204" pitchFamily="34" charset="-122"/>
            </a:endParaRPr>
          </a:p>
        </p:txBody>
      </p:sp>
      <p:sp>
        <p:nvSpPr>
          <p:cNvPr id="43" name="Rectangle 340"/>
          <p:cNvSpPr/>
          <p:nvPr/>
        </p:nvSpPr>
        <p:spPr bwMode="auto">
          <a:xfrm>
            <a:off x="5377984" y="1572156"/>
            <a:ext cx="1430943"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solidFill>
                  <a:srgbClr val="FF0000"/>
                </a:solidFill>
                <a:latin typeface="微软雅黑" panose="020B0503020204020204" pitchFamily="34" charset="-122"/>
                <a:ea typeface="微软雅黑" panose="020B0503020204020204" pitchFamily="34" charset="-122"/>
              </a:rPr>
              <a:t>冯太后</a:t>
            </a:r>
            <a:endParaRPr lang="zh-CN" altLang="zh-CN" sz="2800" b="1" dirty="0">
              <a:solidFill>
                <a:srgbClr val="FF0000"/>
              </a:solidFill>
              <a:latin typeface="微软雅黑" panose="020B0503020204020204" pitchFamily="34" charset="-122"/>
              <a:ea typeface="微软雅黑" panose="020B0503020204020204" pitchFamily="34" charset="-122"/>
            </a:endParaRPr>
          </a:p>
        </p:txBody>
      </p:sp>
      <p:sp>
        <p:nvSpPr>
          <p:cNvPr id="44" name="Text Box 10"/>
          <p:cNvSpPr txBox="1"/>
          <p:nvPr/>
        </p:nvSpPr>
        <p:spPr>
          <a:xfrm>
            <a:off x="8344606" y="458380"/>
            <a:ext cx="1824875" cy="519113"/>
          </a:xfrm>
          <a:prstGeom prst="rect">
            <a:avLst/>
          </a:prstGeom>
          <a:noFill/>
          <a:ln w="28575">
            <a:solidFill>
              <a:schemeClr val="tx1"/>
            </a:solidFill>
          </a:ln>
        </p:spPr>
        <p:txBody>
          <a:bodyPr wrap="square">
            <a:spAutoFit/>
          </a:bodyPr>
          <a:lstStyle/>
          <a:p>
            <a:pPr algn="ctr">
              <a:spcBef>
                <a:spcPct val="50000"/>
              </a:spcBef>
            </a:pPr>
            <a:r>
              <a:rPr lang="zh-CN" altLang="en-US" sz="2800" b="1" dirty="0">
                <a:solidFill>
                  <a:srgbClr val="0000FF"/>
                </a:solidFill>
                <a:latin typeface="Times New Roman" panose="02020603050405020304" pitchFamily="18" charset="0"/>
                <a:ea typeface="黑体" panose="02010609060101010101" pitchFamily="49" charset="-122"/>
              </a:rPr>
              <a:t>均田制</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45" name="Text Box 11"/>
          <p:cNvSpPr txBox="1"/>
          <p:nvPr/>
        </p:nvSpPr>
        <p:spPr>
          <a:xfrm>
            <a:off x="8350457" y="1072023"/>
            <a:ext cx="1858213" cy="519113"/>
          </a:xfrm>
          <a:prstGeom prst="rect">
            <a:avLst/>
          </a:prstGeom>
          <a:noFill/>
          <a:ln w="28575">
            <a:solidFill>
              <a:schemeClr val="tx1"/>
            </a:solidFill>
          </a:ln>
        </p:spPr>
        <p:txBody>
          <a:bodyPr wrap="square">
            <a:spAutoFit/>
          </a:bodyPr>
          <a:lstStyle/>
          <a:p>
            <a:pPr algn="ctr">
              <a:spcBef>
                <a:spcPct val="50000"/>
              </a:spcBef>
            </a:pPr>
            <a:r>
              <a:rPr lang="zh-CN" altLang="en-US" sz="2800" b="1" dirty="0">
                <a:solidFill>
                  <a:srgbClr val="0000FF"/>
                </a:solidFill>
                <a:latin typeface="Times New Roman" panose="02020603050405020304" pitchFamily="18" charset="0"/>
                <a:ea typeface="黑体" panose="02010609060101010101" pitchFamily="49" charset="-122"/>
              </a:rPr>
              <a:t>三长制</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46" name="Text Box 12"/>
          <p:cNvSpPr txBox="1"/>
          <p:nvPr/>
        </p:nvSpPr>
        <p:spPr>
          <a:xfrm>
            <a:off x="8356235" y="2266692"/>
            <a:ext cx="1871663" cy="519112"/>
          </a:xfrm>
          <a:prstGeom prst="rect">
            <a:avLst/>
          </a:prstGeom>
          <a:noFill/>
          <a:ln w="28575">
            <a:solidFill>
              <a:schemeClr val="tx1"/>
            </a:solidFill>
          </a:ln>
        </p:spPr>
        <p:txBody>
          <a:bodyPr>
            <a:spAutoFit/>
          </a:bodyPr>
          <a:lstStyle/>
          <a:p>
            <a:pPr algn="ctr">
              <a:spcBef>
                <a:spcPct val="50000"/>
              </a:spcBef>
            </a:pPr>
            <a:r>
              <a:rPr lang="zh-CN" altLang="en-US" sz="2800" b="1" dirty="0">
                <a:solidFill>
                  <a:srgbClr val="0000FF"/>
                </a:solidFill>
                <a:latin typeface="Times New Roman" panose="02020603050405020304" pitchFamily="18" charset="0"/>
                <a:ea typeface="黑体" panose="02010609060101010101" pitchFamily="49" charset="-122"/>
              </a:rPr>
              <a:t>整顿吏治</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47" name="Text Box 12"/>
          <p:cNvSpPr txBox="1"/>
          <p:nvPr/>
        </p:nvSpPr>
        <p:spPr>
          <a:xfrm>
            <a:off x="8347809" y="1674502"/>
            <a:ext cx="1858213" cy="519112"/>
          </a:xfrm>
          <a:prstGeom prst="rect">
            <a:avLst/>
          </a:prstGeom>
          <a:noFill/>
          <a:ln w="28575">
            <a:solidFill>
              <a:schemeClr val="tx1"/>
            </a:solidFill>
          </a:ln>
        </p:spPr>
        <p:txBody>
          <a:bodyPr wrap="square">
            <a:spAutoFit/>
          </a:bodyPr>
          <a:lstStyle/>
          <a:p>
            <a:pPr algn="ctr">
              <a:spcBef>
                <a:spcPct val="50000"/>
              </a:spcBef>
            </a:pPr>
            <a:r>
              <a:rPr lang="zh-CN" altLang="en-US" sz="2800" b="1" dirty="0" smtClean="0">
                <a:solidFill>
                  <a:srgbClr val="0000FF"/>
                </a:solidFill>
                <a:latin typeface="Times New Roman" panose="02020603050405020304" pitchFamily="18" charset="0"/>
                <a:ea typeface="黑体" panose="02010609060101010101" pitchFamily="49" charset="-122"/>
              </a:rPr>
              <a:t>租调制</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52" name="Text Box 13"/>
          <p:cNvSpPr txBox="1"/>
          <p:nvPr/>
        </p:nvSpPr>
        <p:spPr>
          <a:xfrm>
            <a:off x="8400340" y="3151131"/>
            <a:ext cx="1871662" cy="519113"/>
          </a:xfrm>
          <a:prstGeom prst="rect">
            <a:avLst/>
          </a:prstGeom>
          <a:noFill/>
          <a:ln w="28575">
            <a:solidFill>
              <a:schemeClr val="tx1"/>
            </a:solidFill>
          </a:ln>
        </p:spPr>
        <p:txBody>
          <a:bodyPr>
            <a:spAutoFit/>
          </a:bodyPr>
          <a:lstStyle/>
          <a:p>
            <a:pPr>
              <a:spcBef>
                <a:spcPct val="50000"/>
              </a:spcBef>
            </a:pPr>
            <a:r>
              <a:rPr lang="zh-CN" altLang="en-US" sz="2800" b="1" dirty="0">
                <a:solidFill>
                  <a:srgbClr val="0000FF"/>
                </a:solidFill>
                <a:latin typeface="Times New Roman" panose="02020603050405020304" pitchFamily="18" charset="0"/>
                <a:ea typeface="黑体" panose="02010609060101010101" pitchFamily="49" charset="-122"/>
              </a:rPr>
              <a:t>迁都洛阳</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53" name="Text Box 15"/>
          <p:cNvSpPr txBox="1"/>
          <p:nvPr/>
        </p:nvSpPr>
        <p:spPr>
          <a:xfrm>
            <a:off x="8400340" y="3817887"/>
            <a:ext cx="1871663" cy="519112"/>
          </a:xfrm>
          <a:prstGeom prst="rect">
            <a:avLst/>
          </a:prstGeom>
          <a:noFill/>
          <a:ln w="28575">
            <a:solidFill>
              <a:schemeClr val="tx1"/>
            </a:solidFill>
          </a:ln>
        </p:spPr>
        <p:txBody>
          <a:bodyPr>
            <a:spAutoFit/>
          </a:bodyPr>
          <a:lstStyle/>
          <a:p>
            <a:pPr>
              <a:spcBef>
                <a:spcPct val="50000"/>
              </a:spcBef>
            </a:pPr>
            <a:r>
              <a:rPr lang="zh-CN" altLang="en-US" sz="2800" b="1" dirty="0">
                <a:solidFill>
                  <a:srgbClr val="0000FF"/>
                </a:solidFill>
                <a:latin typeface="Times New Roman" panose="02020603050405020304" pitchFamily="18" charset="0"/>
                <a:ea typeface="黑体" panose="02010609060101010101" pitchFamily="49" charset="-122"/>
              </a:rPr>
              <a:t>实行汉制</a:t>
            </a:r>
            <a:endParaRPr lang="zh-CN" altLang="en-US" sz="2800" b="1" dirty="0">
              <a:solidFill>
                <a:srgbClr val="0000FF"/>
              </a:solidFill>
              <a:latin typeface="Times New Roman" panose="02020603050405020304" pitchFamily="18" charset="0"/>
              <a:ea typeface="黑体" panose="02010609060101010101" pitchFamily="49" charset="-122"/>
            </a:endParaRPr>
          </a:p>
        </p:txBody>
      </p:sp>
      <p:sp>
        <p:nvSpPr>
          <p:cNvPr id="14" name="右大括号 13"/>
          <p:cNvSpPr/>
          <p:nvPr/>
        </p:nvSpPr>
        <p:spPr>
          <a:xfrm>
            <a:off x="3205661" y="1816991"/>
            <a:ext cx="364885" cy="2595828"/>
          </a:xfrm>
          <a:prstGeom prst="rightBrac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右箭头 14"/>
          <p:cNvSpPr/>
          <p:nvPr/>
        </p:nvSpPr>
        <p:spPr>
          <a:xfrm>
            <a:off x="6989517" y="1077578"/>
            <a:ext cx="1281044" cy="1292412"/>
          </a:xfrm>
          <a:prstGeom prst="rightArrow">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solidFill>
                  <a:schemeClr val="tx1"/>
                </a:solidFill>
              </a:rPr>
              <a:t>制度建设</a:t>
            </a:r>
            <a:endParaRPr lang="zh-CN" altLang="en-US" sz="2400" b="1" dirty="0">
              <a:solidFill>
                <a:schemeClr val="tx1"/>
              </a:solidFill>
            </a:endParaRPr>
          </a:p>
        </p:txBody>
      </p:sp>
      <p:sp>
        <p:nvSpPr>
          <p:cNvPr id="56" name="Rectangle 340"/>
          <p:cNvSpPr/>
          <p:nvPr/>
        </p:nvSpPr>
        <p:spPr bwMode="auto">
          <a:xfrm>
            <a:off x="5377984" y="3675507"/>
            <a:ext cx="1430943"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2800" b="1" dirty="0" smtClean="0">
                <a:solidFill>
                  <a:srgbClr val="FF0000"/>
                </a:solidFill>
                <a:latin typeface="微软雅黑" panose="020B0503020204020204" pitchFamily="34" charset="-122"/>
                <a:ea typeface="微软雅黑" panose="020B0503020204020204" pitchFamily="34" charset="-122"/>
              </a:rPr>
              <a:t>孝文帝</a:t>
            </a:r>
            <a:endParaRPr lang="zh-CN" altLang="zh-CN" sz="2800" b="1" dirty="0">
              <a:solidFill>
                <a:srgbClr val="FF0000"/>
              </a:solidFill>
              <a:latin typeface="微软雅黑" panose="020B0503020204020204" pitchFamily="34" charset="-122"/>
              <a:ea typeface="微软雅黑" panose="020B0503020204020204" pitchFamily="34" charset="-122"/>
            </a:endParaRPr>
          </a:p>
        </p:txBody>
      </p:sp>
      <p:sp>
        <p:nvSpPr>
          <p:cNvPr id="57" name="Line 342"/>
          <p:cNvSpPr>
            <a:spLocks noChangeShapeType="1"/>
          </p:cNvSpPr>
          <p:nvPr/>
        </p:nvSpPr>
        <p:spPr bwMode="auto">
          <a:xfrm>
            <a:off x="4555808" y="3572104"/>
            <a:ext cx="822176" cy="383809"/>
          </a:xfrm>
          <a:prstGeom prst="line">
            <a:avLst/>
          </a:prstGeom>
          <a:noFill/>
          <a:ln w="57150">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sz="1350"/>
          </a:p>
        </p:txBody>
      </p:sp>
      <p:sp>
        <p:nvSpPr>
          <p:cNvPr id="58" name="右箭头 57"/>
          <p:cNvSpPr/>
          <p:nvPr/>
        </p:nvSpPr>
        <p:spPr>
          <a:xfrm>
            <a:off x="6907399" y="3165985"/>
            <a:ext cx="1281044" cy="1292412"/>
          </a:xfrm>
          <a:prstGeom prst="rightArrow">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solidFill>
                  <a:schemeClr val="tx1"/>
                </a:solidFill>
              </a:rPr>
              <a:t>全面汉化</a:t>
            </a:r>
            <a:endParaRPr lang="zh-CN" altLang="en-US" sz="2400" b="1" dirty="0">
              <a:solidFill>
                <a:schemeClr val="tx1"/>
              </a:solidFill>
            </a:endParaRPr>
          </a:p>
        </p:txBody>
      </p:sp>
      <p:sp>
        <p:nvSpPr>
          <p:cNvPr id="59" name="Rectangle 338"/>
          <p:cNvSpPr/>
          <p:nvPr/>
        </p:nvSpPr>
        <p:spPr bwMode="auto">
          <a:xfrm>
            <a:off x="1646629" y="5730972"/>
            <a:ext cx="2757488"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zh-CN" sz="2800" b="1" dirty="0">
                <a:solidFill>
                  <a:srgbClr val="FF0066"/>
                </a:solidFill>
                <a:latin typeface="微软雅黑" panose="020B0503020204020204" pitchFamily="34" charset="-122"/>
                <a:ea typeface="微软雅黑" panose="020B0503020204020204" pitchFamily="34" charset="-122"/>
              </a:rPr>
              <a:t> </a:t>
            </a:r>
            <a:r>
              <a:rPr lang="zh-CN" altLang="en-US" sz="2800" b="1" dirty="0" smtClean="0">
                <a:solidFill>
                  <a:srgbClr val="FF0066"/>
                </a:solidFill>
                <a:latin typeface="微软雅黑" panose="020B0503020204020204" pitchFamily="34" charset="-122"/>
                <a:ea typeface="微软雅黑" panose="020B0503020204020204" pitchFamily="34" charset="-122"/>
              </a:rPr>
              <a:t>推动经济发展</a:t>
            </a:r>
            <a:endParaRPr lang="zh-CN" altLang="en-US" sz="2800" b="1" dirty="0">
              <a:solidFill>
                <a:srgbClr val="FF0066"/>
              </a:solidFill>
              <a:latin typeface="微软雅黑" panose="020B0503020204020204" pitchFamily="34" charset="-122"/>
              <a:ea typeface="微软雅黑" panose="020B0503020204020204" pitchFamily="34" charset="-122"/>
              <a:sym typeface="+mn-ea"/>
            </a:endParaRPr>
          </a:p>
        </p:txBody>
      </p:sp>
      <p:sp>
        <p:nvSpPr>
          <p:cNvPr id="60" name="Rectangle 338"/>
          <p:cNvSpPr/>
          <p:nvPr/>
        </p:nvSpPr>
        <p:spPr bwMode="auto">
          <a:xfrm>
            <a:off x="4692256" y="5721238"/>
            <a:ext cx="2757488" cy="523220"/>
          </a:xfrm>
          <a:prstGeom prst="rect">
            <a:avLst/>
          </a:prstGeom>
          <a:noFill/>
          <a:ln w="28575">
            <a:solidFill>
              <a:srgbClr val="00000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zh-CN" sz="2800" b="1" dirty="0">
                <a:solidFill>
                  <a:srgbClr val="FF0066"/>
                </a:solidFill>
                <a:latin typeface="微软雅黑" panose="020B0503020204020204" pitchFamily="34" charset="-122"/>
                <a:ea typeface="微软雅黑" panose="020B0503020204020204" pitchFamily="34" charset="-122"/>
              </a:rPr>
              <a:t> </a:t>
            </a:r>
            <a:r>
              <a:rPr lang="zh-CN" altLang="en-US" sz="2800" b="1" dirty="0" smtClean="0">
                <a:solidFill>
                  <a:srgbClr val="FF0066"/>
                </a:solidFill>
                <a:latin typeface="微软雅黑" panose="020B0503020204020204" pitchFamily="34" charset="-122"/>
                <a:ea typeface="微软雅黑" panose="020B0503020204020204" pitchFamily="34" charset="-122"/>
              </a:rPr>
              <a:t>推动封建化</a:t>
            </a:r>
            <a:endParaRPr lang="zh-CN" altLang="en-US" sz="2800" b="1" dirty="0">
              <a:solidFill>
                <a:srgbClr val="FF0066"/>
              </a:solidFill>
              <a:latin typeface="微软雅黑" panose="020B0503020204020204" pitchFamily="34" charset="-122"/>
              <a:ea typeface="微软雅黑" panose="020B0503020204020204" pitchFamily="34" charset="-122"/>
              <a:sym typeface="+mn-ea"/>
            </a:endParaRPr>
          </a:p>
        </p:txBody>
      </p:sp>
      <p:sp>
        <p:nvSpPr>
          <p:cNvPr id="21" name="下箭头 20"/>
          <p:cNvSpPr/>
          <p:nvPr/>
        </p:nvSpPr>
        <p:spPr>
          <a:xfrm>
            <a:off x="5109103" y="4521029"/>
            <a:ext cx="1375703" cy="11395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solidFill>
                  <a:schemeClr val="tx1"/>
                </a:solidFill>
              </a:rPr>
              <a:t>意义</a:t>
            </a:r>
            <a:endParaRPr lang="zh-CN" altLang="en-US" sz="2800" b="1" dirty="0">
              <a:solidFill>
                <a:schemeClr val="tx1"/>
              </a:solidFill>
            </a:endParaRPr>
          </a:p>
        </p:txBody>
      </p:sp>
    </p:spTree>
    <p:custDataLst>
      <p:tags r:id="rId1"/>
    </p:custDataLst>
  </p:cSld>
  <p:clrMapOvr>
    <a:masterClrMapping/>
  </p:clrMapOvr>
  <p:transition advTm="74951">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9960"/>
                                        </p:tgtEl>
                                        <p:attrNameLst>
                                          <p:attrName>style.visibility</p:attrName>
                                        </p:attrNameLst>
                                      </p:cBhvr>
                                      <p:to>
                                        <p:strVal val="visible"/>
                                      </p:to>
                                    </p:set>
                                    <p:anim calcmode="lin" valueType="num">
                                      <p:cBhvr additive="base">
                                        <p:cTn id="7" dur="500" fill="hold"/>
                                        <p:tgtEl>
                                          <p:spTgt spid="1049960"/>
                                        </p:tgtEl>
                                        <p:attrNameLst>
                                          <p:attrName>ppt_x</p:attrName>
                                        </p:attrNameLst>
                                      </p:cBhvr>
                                      <p:tavLst>
                                        <p:tav tm="0">
                                          <p:val>
                                            <p:strVal val="#ppt_x"/>
                                          </p:val>
                                        </p:tav>
                                        <p:tav tm="100000">
                                          <p:val>
                                            <p:strVal val="#ppt_x"/>
                                          </p:val>
                                        </p:tav>
                                      </p:tavLst>
                                    </p:anim>
                                    <p:anim calcmode="lin" valueType="num">
                                      <p:cBhvr additive="base">
                                        <p:cTn id="8" dur="500" fill="hold"/>
                                        <p:tgtEl>
                                          <p:spTgt spid="104996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up)">
                                      <p:cBhvr>
                                        <p:cTn id="25" dur="500"/>
                                        <p:tgtEl>
                                          <p:spTgt spid="14"/>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up)">
                                      <p:cBhvr>
                                        <p:cTn id="28" dur="500"/>
                                        <p:tgtEl>
                                          <p:spTgt spid="4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1049942"/>
                                        </p:tgtEl>
                                        <p:attrNameLst>
                                          <p:attrName>style.visibility</p:attrName>
                                        </p:attrNameLst>
                                      </p:cBhvr>
                                      <p:to>
                                        <p:strVal val="visible"/>
                                      </p:to>
                                    </p:set>
                                    <p:animEffect transition="in" filter="wipe(down)">
                                      <p:cBhvr>
                                        <p:cTn id="33" dur="500"/>
                                        <p:tgtEl>
                                          <p:spTgt spid="1049942"/>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wipe(down)">
                                      <p:cBhvr>
                                        <p:cTn id="36" dur="500"/>
                                        <p:tgtEl>
                                          <p:spTgt spid="4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wipe(down)">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44"/>
                                        </p:tgtEl>
                                        <p:attrNameLst>
                                          <p:attrName>style.visibility</p:attrName>
                                        </p:attrNameLst>
                                      </p:cBhvr>
                                      <p:to>
                                        <p:strVal val="visible"/>
                                      </p:to>
                                    </p:set>
                                    <p:animEffect transition="in" filter="wipe(down)">
                                      <p:cBhvr>
                                        <p:cTn id="46" dur="500"/>
                                        <p:tgtEl>
                                          <p:spTgt spid="44"/>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wipe(down)">
                                      <p:cBhvr>
                                        <p:cTn id="49" dur="500"/>
                                        <p:tgtEl>
                                          <p:spTgt spid="4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wipe(down)">
                                      <p:cBhvr>
                                        <p:cTn id="52" dur="500"/>
                                        <p:tgtEl>
                                          <p:spTgt spid="47"/>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46"/>
                                        </p:tgtEl>
                                        <p:attrNameLst>
                                          <p:attrName>style.visibility</p:attrName>
                                        </p:attrNameLst>
                                      </p:cBhvr>
                                      <p:to>
                                        <p:strVal val="visible"/>
                                      </p:to>
                                    </p:set>
                                    <p:animEffect transition="in" filter="wipe(down)">
                                      <p:cBhvr>
                                        <p:cTn id="55" dur="500"/>
                                        <p:tgtEl>
                                          <p:spTgt spid="46"/>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animEffect transition="in" filter="wipe(down)">
                                      <p:cBhvr>
                                        <p:cTn id="60" dur="500"/>
                                        <p:tgtEl>
                                          <p:spTgt spid="56"/>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57"/>
                                        </p:tgtEl>
                                        <p:attrNameLst>
                                          <p:attrName>style.visibility</p:attrName>
                                        </p:attrNameLst>
                                      </p:cBhvr>
                                      <p:to>
                                        <p:strVal val="visible"/>
                                      </p:to>
                                    </p:set>
                                    <p:animEffect transition="in" filter="wipe(down)">
                                      <p:cBhvr>
                                        <p:cTn id="63" dur="500"/>
                                        <p:tgtEl>
                                          <p:spTgt spid="57"/>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animEffect transition="in" filter="wipe(down)">
                                      <p:cBhvr>
                                        <p:cTn id="68" dur="500"/>
                                        <p:tgtEl>
                                          <p:spTgt spid="58"/>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52"/>
                                        </p:tgtEl>
                                        <p:attrNameLst>
                                          <p:attrName>style.visibility</p:attrName>
                                        </p:attrNameLst>
                                      </p:cBhvr>
                                      <p:to>
                                        <p:strVal val="visible"/>
                                      </p:to>
                                    </p:set>
                                    <p:anim calcmode="lin" valueType="num">
                                      <p:cBhvr additive="base">
                                        <p:cTn id="73" dur="500" fill="hold"/>
                                        <p:tgtEl>
                                          <p:spTgt spid="52"/>
                                        </p:tgtEl>
                                        <p:attrNameLst>
                                          <p:attrName>ppt_x</p:attrName>
                                        </p:attrNameLst>
                                      </p:cBhvr>
                                      <p:tavLst>
                                        <p:tav tm="0">
                                          <p:val>
                                            <p:strVal val="#ppt_x"/>
                                          </p:val>
                                        </p:tav>
                                        <p:tav tm="100000">
                                          <p:val>
                                            <p:strVal val="#ppt_x"/>
                                          </p:val>
                                        </p:tav>
                                      </p:tavLst>
                                    </p:anim>
                                    <p:anim calcmode="lin" valueType="num">
                                      <p:cBhvr additive="base">
                                        <p:cTn id="74" dur="500" fill="hold"/>
                                        <p:tgtEl>
                                          <p:spTgt spid="52"/>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53"/>
                                        </p:tgtEl>
                                        <p:attrNameLst>
                                          <p:attrName>style.visibility</p:attrName>
                                        </p:attrNameLst>
                                      </p:cBhvr>
                                      <p:to>
                                        <p:strVal val="visible"/>
                                      </p:to>
                                    </p:set>
                                    <p:anim calcmode="lin" valueType="num">
                                      <p:cBhvr additive="base">
                                        <p:cTn id="77" dur="500" fill="hold"/>
                                        <p:tgtEl>
                                          <p:spTgt spid="53"/>
                                        </p:tgtEl>
                                        <p:attrNameLst>
                                          <p:attrName>ppt_x</p:attrName>
                                        </p:attrNameLst>
                                      </p:cBhvr>
                                      <p:tavLst>
                                        <p:tav tm="0">
                                          <p:val>
                                            <p:strVal val="#ppt_x"/>
                                          </p:val>
                                        </p:tav>
                                        <p:tav tm="100000">
                                          <p:val>
                                            <p:strVal val="#ppt_x"/>
                                          </p:val>
                                        </p:tav>
                                      </p:tavLst>
                                    </p:anim>
                                    <p:anim calcmode="lin" valueType="num">
                                      <p:cBhvr additive="base">
                                        <p:cTn id="78"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4" fill="hold" grpId="0" nodeType="clickEffect">
                                  <p:stCondLst>
                                    <p:cond delay="0"/>
                                  </p:stCondLst>
                                  <p:childTnLst>
                                    <p:set>
                                      <p:cBhvr>
                                        <p:cTn id="82" dur="1" fill="hold">
                                          <p:stCondLst>
                                            <p:cond delay="0"/>
                                          </p:stCondLst>
                                        </p:cTn>
                                        <p:tgtEl>
                                          <p:spTgt spid="21"/>
                                        </p:tgtEl>
                                        <p:attrNameLst>
                                          <p:attrName>style.visibility</p:attrName>
                                        </p:attrNameLst>
                                      </p:cBhvr>
                                      <p:to>
                                        <p:strVal val="visible"/>
                                      </p:to>
                                    </p:set>
                                    <p:anim calcmode="lin" valueType="num">
                                      <p:cBhvr additive="base">
                                        <p:cTn id="83" dur="500" fill="hold"/>
                                        <p:tgtEl>
                                          <p:spTgt spid="21"/>
                                        </p:tgtEl>
                                        <p:attrNameLst>
                                          <p:attrName>ppt_x</p:attrName>
                                        </p:attrNameLst>
                                      </p:cBhvr>
                                      <p:tavLst>
                                        <p:tav tm="0">
                                          <p:val>
                                            <p:strVal val="#ppt_x"/>
                                          </p:val>
                                        </p:tav>
                                        <p:tav tm="100000">
                                          <p:val>
                                            <p:strVal val="#ppt_x"/>
                                          </p:val>
                                        </p:tav>
                                      </p:tavLst>
                                    </p:anim>
                                    <p:anim calcmode="lin" valueType="num">
                                      <p:cBhvr additive="base">
                                        <p:cTn id="8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4" fill="hold" grpId="0" nodeType="clickEffect">
                                  <p:stCondLst>
                                    <p:cond delay="0"/>
                                  </p:stCondLst>
                                  <p:childTnLst>
                                    <p:set>
                                      <p:cBhvr>
                                        <p:cTn id="88" dur="1" fill="hold">
                                          <p:stCondLst>
                                            <p:cond delay="0"/>
                                          </p:stCondLst>
                                        </p:cTn>
                                        <p:tgtEl>
                                          <p:spTgt spid="59"/>
                                        </p:tgtEl>
                                        <p:attrNameLst>
                                          <p:attrName>style.visibility</p:attrName>
                                        </p:attrNameLst>
                                      </p:cBhvr>
                                      <p:to>
                                        <p:strVal val="visible"/>
                                      </p:to>
                                    </p:set>
                                    <p:anim calcmode="lin" valueType="num">
                                      <p:cBhvr additive="base">
                                        <p:cTn id="89" dur="500" fill="hold"/>
                                        <p:tgtEl>
                                          <p:spTgt spid="59"/>
                                        </p:tgtEl>
                                        <p:attrNameLst>
                                          <p:attrName>ppt_x</p:attrName>
                                        </p:attrNameLst>
                                      </p:cBhvr>
                                      <p:tavLst>
                                        <p:tav tm="0">
                                          <p:val>
                                            <p:strVal val="#ppt_x"/>
                                          </p:val>
                                        </p:tav>
                                        <p:tav tm="100000">
                                          <p:val>
                                            <p:strVal val="#ppt_x"/>
                                          </p:val>
                                        </p:tav>
                                      </p:tavLst>
                                    </p:anim>
                                    <p:anim calcmode="lin" valueType="num">
                                      <p:cBhvr additive="base">
                                        <p:cTn id="90" dur="500" fill="hold"/>
                                        <p:tgtEl>
                                          <p:spTgt spid="59"/>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60"/>
                                        </p:tgtEl>
                                        <p:attrNameLst>
                                          <p:attrName>style.visibility</p:attrName>
                                        </p:attrNameLst>
                                      </p:cBhvr>
                                      <p:to>
                                        <p:strVal val="visible"/>
                                      </p:to>
                                    </p:set>
                                    <p:anim calcmode="lin" valueType="num">
                                      <p:cBhvr additive="base">
                                        <p:cTn id="93" dur="500" fill="hold"/>
                                        <p:tgtEl>
                                          <p:spTgt spid="60"/>
                                        </p:tgtEl>
                                        <p:attrNameLst>
                                          <p:attrName>ppt_x</p:attrName>
                                        </p:attrNameLst>
                                      </p:cBhvr>
                                      <p:tavLst>
                                        <p:tav tm="0">
                                          <p:val>
                                            <p:strVal val="#ppt_x"/>
                                          </p:val>
                                        </p:tav>
                                        <p:tav tm="100000">
                                          <p:val>
                                            <p:strVal val="#ppt_x"/>
                                          </p:val>
                                        </p:tav>
                                      </p:tavLst>
                                    </p:anim>
                                    <p:anim calcmode="lin" valueType="num">
                                      <p:cBhvr additive="base">
                                        <p:cTn id="94" dur="500" fill="hold"/>
                                        <p:tgtEl>
                                          <p:spTgt spid="60"/>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1049938"/>
                                        </p:tgtEl>
                                        <p:attrNameLst>
                                          <p:attrName>style.visibility</p:attrName>
                                        </p:attrNameLst>
                                      </p:cBhvr>
                                      <p:to>
                                        <p:strVal val="visible"/>
                                      </p:to>
                                    </p:set>
                                    <p:anim calcmode="lin" valueType="num">
                                      <p:cBhvr additive="base">
                                        <p:cTn id="97" dur="500" fill="hold"/>
                                        <p:tgtEl>
                                          <p:spTgt spid="1049938"/>
                                        </p:tgtEl>
                                        <p:attrNameLst>
                                          <p:attrName>ppt_x</p:attrName>
                                        </p:attrNameLst>
                                      </p:cBhvr>
                                      <p:tavLst>
                                        <p:tav tm="0">
                                          <p:val>
                                            <p:strVal val="#ppt_x"/>
                                          </p:val>
                                        </p:tav>
                                        <p:tav tm="100000">
                                          <p:val>
                                            <p:strVal val="#ppt_x"/>
                                          </p:val>
                                        </p:tav>
                                      </p:tavLst>
                                    </p:anim>
                                    <p:anim calcmode="lin" valueType="num">
                                      <p:cBhvr additive="base">
                                        <p:cTn id="98" dur="500" fill="hold"/>
                                        <p:tgtEl>
                                          <p:spTgt spid="10499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938" grpId="0" animBg="1"/>
      <p:bldP spid="1049942" grpId="0" animBg="1"/>
      <p:bldP spid="1049960" grpId="0" animBg="1"/>
      <p:bldP spid="28" grpId="0" animBg="1"/>
      <p:bldP spid="29" grpId="0" animBg="1"/>
      <p:bldP spid="33" grpId="0" animBg="1"/>
      <p:bldP spid="42" grpId="0" animBg="1"/>
      <p:bldP spid="43" grpId="0" animBg="1"/>
      <p:bldP spid="44" grpId="0" animBg="1"/>
      <p:bldP spid="45" grpId="0" animBg="1"/>
      <p:bldP spid="46" grpId="0" animBg="1"/>
      <p:bldP spid="47" grpId="0" animBg="1"/>
      <p:bldP spid="52" grpId="0" animBg="1"/>
      <p:bldP spid="53" grpId="0" animBg="1"/>
      <p:bldP spid="14" grpId="0" animBg="1"/>
      <p:bldP spid="15" grpId="0" animBg="1"/>
      <p:bldP spid="56" grpId="0" animBg="1"/>
      <p:bldP spid="57" grpId="0" animBg="1"/>
      <p:bldP spid="58" grpId="0" animBg="1"/>
      <p:bldP spid="59" grpId="0" animBg="1"/>
      <p:bldP spid="60" grpId="0" animBg="1"/>
      <p:bldP spid="2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76742" y="372476"/>
            <a:ext cx="10852150" cy="5488305"/>
          </a:xfrm>
        </p:spPr>
        <p:txBody>
          <a:bodyPr/>
          <a:lstStyle/>
          <a:p>
            <a:r>
              <a:rPr lang="en-US" altLang="zh-CN" dirty="0"/>
              <a:t>1</a:t>
            </a:r>
            <a:r>
              <a:rPr lang="zh-CN" altLang="en-US" dirty="0"/>
              <a:t>．</a:t>
            </a:r>
            <a:r>
              <a:rPr lang="en-US" altLang="zh-CN" dirty="0"/>
              <a:t>(2018•</a:t>
            </a:r>
            <a:r>
              <a:rPr lang="zh-CN" altLang="en-US" dirty="0"/>
              <a:t>山东菏泽高二第二学期期中</a:t>
            </a:r>
            <a:r>
              <a:rPr lang="en-US" altLang="zh-CN" dirty="0"/>
              <a:t>•7)</a:t>
            </a:r>
            <a:r>
              <a:rPr lang="zh-CN" altLang="en-US" dirty="0"/>
              <a:t>下面对孝文帝改革有利条件的表述正确的是</a:t>
            </a:r>
            <a:r>
              <a:rPr lang="en-US" altLang="zh-CN" dirty="0"/>
              <a:t>(</a:t>
            </a:r>
            <a:r>
              <a:rPr lang="zh-CN" altLang="en-US" dirty="0"/>
              <a:t>　　</a:t>
            </a:r>
            <a:r>
              <a:rPr lang="en-US" altLang="zh-CN" dirty="0"/>
              <a:t>) </a:t>
            </a:r>
            <a:endParaRPr lang="en-US" altLang="zh-CN" dirty="0"/>
          </a:p>
          <a:p>
            <a:r>
              <a:rPr lang="en-US" altLang="zh-CN" dirty="0"/>
              <a:t>①</a:t>
            </a:r>
            <a:r>
              <a:rPr lang="zh-CN" altLang="en-US" dirty="0"/>
              <a:t>北魏统一后，社会环境较为安定 </a:t>
            </a:r>
            <a:endParaRPr lang="zh-CN" altLang="en-US" dirty="0"/>
          </a:p>
          <a:p>
            <a:r>
              <a:rPr lang="zh-CN" altLang="en-US" dirty="0"/>
              <a:t>②拓跋硅等统治者学习汉族先进文化，开始了封建化进程 </a:t>
            </a:r>
            <a:endParaRPr lang="zh-CN" altLang="en-US" dirty="0"/>
          </a:p>
          <a:p>
            <a:r>
              <a:rPr lang="zh-CN" altLang="en-US" dirty="0"/>
              <a:t>③实行宗主督护制，增加了国家的财政收入 </a:t>
            </a:r>
            <a:endParaRPr lang="zh-CN" altLang="en-US" dirty="0"/>
          </a:p>
          <a:p>
            <a:r>
              <a:rPr lang="zh-CN" altLang="en-US" dirty="0"/>
              <a:t>④冯太后的积极推动和支持 </a:t>
            </a:r>
            <a:endParaRPr lang="zh-CN" altLang="en-US" dirty="0"/>
          </a:p>
          <a:p>
            <a:r>
              <a:rPr lang="zh-CN" altLang="en-US" dirty="0"/>
              <a:t>⑤孝文帝本人深刻意识到本民族及政权的落后性</a:t>
            </a:r>
            <a:endParaRPr lang="zh-CN" altLang="en-US" dirty="0"/>
          </a:p>
          <a:p>
            <a:r>
              <a:rPr lang="en-US" altLang="zh-CN" dirty="0"/>
              <a:t>A</a:t>
            </a:r>
            <a:r>
              <a:rPr lang="zh-CN" altLang="en-US" dirty="0"/>
              <a:t>．①②③    </a:t>
            </a:r>
            <a:r>
              <a:rPr lang="zh-CN" altLang="en-US" dirty="0" smtClean="0"/>
              <a:t> </a:t>
            </a:r>
            <a:r>
              <a:rPr lang="en-US" altLang="zh-CN" dirty="0" smtClean="0"/>
              <a:t>B</a:t>
            </a:r>
            <a:r>
              <a:rPr lang="zh-CN" altLang="en-US" dirty="0"/>
              <a:t>．①③④⑤   </a:t>
            </a:r>
            <a:r>
              <a:rPr lang="zh-CN" altLang="en-US" dirty="0" smtClean="0"/>
              <a:t>  </a:t>
            </a:r>
            <a:r>
              <a:rPr lang="en-US" altLang="zh-CN" dirty="0"/>
              <a:t>C</a:t>
            </a:r>
            <a:r>
              <a:rPr lang="zh-CN" altLang="en-US" dirty="0"/>
              <a:t>．①②④⑤  </a:t>
            </a:r>
            <a:r>
              <a:rPr lang="zh-CN" altLang="en-US" dirty="0" smtClean="0"/>
              <a:t>  </a:t>
            </a:r>
            <a:r>
              <a:rPr lang="en-US" altLang="zh-CN" dirty="0"/>
              <a:t>D</a:t>
            </a:r>
            <a:r>
              <a:rPr lang="zh-CN" altLang="en-US" dirty="0"/>
              <a:t>．①②③④⑤</a:t>
            </a:r>
            <a:endParaRPr lang="zh-CN" altLang="en-US" dirty="0"/>
          </a:p>
        </p:txBody>
      </p:sp>
      <p:sp>
        <p:nvSpPr>
          <p:cNvPr id="3" name="矩形 2"/>
          <p:cNvSpPr/>
          <p:nvPr/>
        </p:nvSpPr>
        <p:spPr>
          <a:xfrm>
            <a:off x="4146998" y="2987897"/>
            <a:ext cx="1159098" cy="54091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390949" y="2654963"/>
            <a:ext cx="4493538" cy="461665"/>
          </a:xfrm>
          <a:prstGeom prst="rect">
            <a:avLst/>
          </a:prstGeom>
          <a:noFill/>
        </p:spPr>
        <p:txBody>
          <a:bodyPr wrap="none" rtlCol="0">
            <a:spAutoFit/>
          </a:bodyPr>
          <a:lstStyle/>
          <a:p>
            <a:r>
              <a:rPr lang="zh-CN" altLang="en-US" sz="2400" b="1" dirty="0" smtClean="0">
                <a:solidFill>
                  <a:srgbClr val="FF0000"/>
                </a:solidFill>
              </a:rPr>
              <a:t>减少了，且不利于加强中央集权</a:t>
            </a:r>
            <a:endParaRPr lang="zh-CN" altLang="en-US" sz="2400" b="1" dirty="0">
              <a:solidFill>
                <a:srgbClr val="FF0000"/>
              </a:solidFill>
            </a:endParaRPr>
          </a:p>
        </p:txBody>
      </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390949" y="4898489"/>
            <a:ext cx="782735" cy="806276"/>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9722"/>
    </mc:Choice>
    <mc:Fallback>
      <p:transition spd="slow" advTm="97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41136" y="313493"/>
            <a:ext cx="10852150" cy="6101080"/>
          </a:xfrm>
        </p:spPr>
        <p:txBody>
          <a:bodyPr/>
          <a:lstStyle/>
          <a:p>
            <a:r>
              <a:rPr lang="en-US" altLang="zh-CN" dirty="0"/>
              <a:t>2</a:t>
            </a:r>
            <a:r>
              <a:rPr lang="zh-CN" altLang="en-US" dirty="0"/>
              <a:t>．</a:t>
            </a:r>
            <a:r>
              <a:rPr lang="en-US" altLang="zh-CN" dirty="0"/>
              <a:t>(2019•</a:t>
            </a:r>
            <a:r>
              <a:rPr lang="zh-CN" altLang="en-US" dirty="0"/>
              <a:t>北京海淀区二模</a:t>
            </a:r>
            <a:r>
              <a:rPr lang="en-US" altLang="zh-CN" dirty="0"/>
              <a:t>•13)</a:t>
            </a:r>
            <a:r>
              <a:rPr lang="zh-CN" altLang="en-US" dirty="0"/>
              <a:t>著名学者宿白认为：“北魏的汉化并不是简单地恢复或摹拟汉魏制度，而是加入了新因素后的一次发展。”北魏政权对汉魏制度的发展有</a:t>
            </a:r>
            <a:r>
              <a:rPr lang="en-US" altLang="zh-CN" dirty="0"/>
              <a:t>(</a:t>
            </a:r>
            <a:r>
              <a:rPr lang="zh-CN" altLang="en-US" dirty="0"/>
              <a:t>　　</a:t>
            </a:r>
            <a:r>
              <a:rPr lang="en-US" altLang="zh-CN" dirty="0"/>
              <a:t>)</a:t>
            </a:r>
            <a:endParaRPr lang="en-US" altLang="zh-CN" dirty="0"/>
          </a:p>
          <a:p>
            <a:r>
              <a:rPr lang="en-US" altLang="zh-CN" dirty="0"/>
              <a:t>A</a:t>
            </a:r>
            <a:r>
              <a:rPr lang="zh-CN" altLang="en-US" dirty="0"/>
              <a:t>．削弱世家大族，建军功爵制                </a:t>
            </a:r>
            <a:endParaRPr lang="en-US" altLang="zh-CN" dirty="0" smtClean="0"/>
          </a:p>
          <a:p>
            <a:r>
              <a:rPr lang="en-US" altLang="zh-CN" dirty="0" smtClean="0"/>
              <a:t>B</a:t>
            </a:r>
            <a:r>
              <a:rPr lang="zh-CN" altLang="en-US" dirty="0"/>
              <a:t>．实行三长制，强化基层控制</a:t>
            </a:r>
            <a:endParaRPr lang="zh-CN" altLang="en-US" dirty="0"/>
          </a:p>
          <a:p>
            <a:r>
              <a:rPr lang="en-US" altLang="zh-CN" dirty="0"/>
              <a:t>C</a:t>
            </a:r>
            <a:r>
              <a:rPr lang="zh-CN" altLang="en-US" dirty="0"/>
              <a:t>．打击官场腐败，实行科举制                </a:t>
            </a:r>
            <a:endParaRPr lang="en-US" altLang="zh-CN" dirty="0" smtClean="0"/>
          </a:p>
          <a:p>
            <a:r>
              <a:rPr lang="en-US" altLang="zh-CN" dirty="0" smtClean="0"/>
              <a:t>D</a:t>
            </a:r>
            <a:r>
              <a:rPr lang="zh-CN" altLang="en-US" dirty="0"/>
              <a:t>．实行方田均税法，抑制兼并</a:t>
            </a:r>
            <a:endParaRPr lang="zh-CN" altLang="en-US" dirty="0"/>
          </a:p>
        </p:txBody>
      </p:sp>
      <p:sp>
        <p:nvSpPr>
          <p:cNvPr id="4" name="文本框 3"/>
          <p:cNvSpPr txBox="1"/>
          <p:nvPr/>
        </p:nvSpPr>
        <p:spPr>
          <a:xfrm>
            <a:off x="5967211" y="2180626"/>
            <a:ext cx="1415772" cy="461665"/>
          </a:xfrm>
          <a:prstGeom prst="rect">
            <a:avLst/>
          </a:prstGeom>
          <a:noFill/>
        </p:spPr>
        <p:txBody>
          <a:bodyPr wrap="none" rtlCol="0">
            <a:spAutoFit/>
          </a:bodyPr>
          <a:lstStyle/>
          <a:p>
            <a:r>
              <a:rPr lang="zh-CN" altLang="en-US" sz="2400" b="1" dirty="0" smtClean="0">
                <a:solidFill>
                  <a:srgbClr val="FF0000"/>
                </a:solidFill>
              </a:rPr>
              <a:t>商鞅变法</a:t>
            </a:r>
            <a:endParaRPr lang="zh-CN" altLang="en-US" sz="2400" b="1" dirty="0">
              <a:solidFill>
                <a:srgbClr val="FF0000"/>
              </a:solidFill>
            </a:endParaRPr>
          </a:p>
        </p:txBody>
      </p:sp>
      <p:sp>
        <p:nvSpPr>
          <p:cNvPr id="5" name="文本框 4"/>
          <p:cNvSpPr txBox="1"/>
          <p:nvPr/>
        </p:nvSpPr>
        <p:spPr>
          <a:xfrm>
            <a:off x="5967211" y="2809275"/>
            <a:ext cx="3262432" cy="461665"/>
          </a:xfrm>
          <a:prstGeom prst="rect">
            <a:avLst/>
          </a:prstGeom>
          <a:noFill/>
        </p:spPr>
        <p:txBody>
          <a:bodyPr wrap="none" rtlCol="0">
            <a:spAutoFit/>
          </a:bodyPr>
          <a:lstStyle/>
          <a:p>
            <a:r>
              <a:rPr lang="zh-CN" altLang="en-US" sz="2400" b="1" dirty="0" smtClean="0">
                <a:solidFill>
                  <a:srgbClr val="FF0000"/>
                </a:solidFill>
              </a:rPr>
              <a:t>汉魏地方制度：郡县制</a:t>
            </a:r>
            <a:endParaRPr lang="zh-CN" altLang="en-US" sz="2400" b="1" dirty="0">
              <a:solidFill>
                <a:srgbClr val="FF0000"/>
              </a:solidFill>
            </a:endParaRPr>
          </a:p>
        </p:txBody>
      </p:sp>
      <p:sp>
        <p:nvSpPr>
          <p:cNvPr id="6" name="文本框 5"/>
          <p:cNvSpPr txBox="1"/>
          <p:nvPr/>
        </p:nvSpPr>
        <p:spPr>
          <a:xfrm>
            <a:off x="5967211" y="3546633"/>
            <a:ext cx="800219" cy="461665"/>
          </a:xfrm>
          <a:prstGeom prst="rect">
            <a:avLst/>
          </a:prstGeom>
          <a:noFill/>
        </p:spPr>
        <p:txBody>
          <a:bodyPr wrap="none" rtlCol="0">
            <a:spAutoFit/>
          </a:bodyPr>
          <a:lstStyle/>
          <a:p>
            <a:r>
              <a:rPr lang="zh-CN" altLang="en-US" sz="2400" b="1" dirty="0" smtClean="0">
                <a:solidFill>
                  <a:srgbClr val="FF0000"/>
                </a:solidFill>
              </a:rPr>
              <a:t>隋唐</a:t>
            </a:r>
            <a:endParaRPr lang="zh-CN" altLang="en-US" sz="2400" b="1" dirty="0">
              <a:solidFill>
                <a:srgbClr val="FF0000"/>
              </a:solidFill>
            </a:endParaRPr>
          </a:p>
        </p:txBody>
      </p:sp>
      <p:sp>
        <p:nvSpPr>
          <p:cNvPr id="7" name="文本框 6"/>
          <p:cNvSpPr txBox="1"/>
          <p:nvPr/>
        </p:nvSpPr>
        <p:spPr>
          <a:xfrm>
            <a:off x="5967211" y="4208005"/>
            <a:ext cx="1723549" cy="461665"/>
          </a:xfrm>
          <a:prstGeom prst="rect">
            <a:avLst/>
          </a:prstGeom>
          <a:noFill/>
        </p:spPr>
        <p:txBody>
          <a:bodyPr wrap="none" rtlCol="0">
            <a:spAutoFit/>
          </a:bodyPr>
          <a:lstStyle/>
          <a:p>
            <a:r>
              <a:rPr lang="zh-CN" altLang="en-US" sz="2400" b="1" dirty="0" smtClean="0">
                <a:solidFill>
                  <a:srgbClr val="FF0000"/>
                </a:solidFill>
              </a:rPr>
              <a:t>王安石变法</a:t>
            </a:r>
            <a:endParaRPr lang="zh-CN" altLang="en-US" sz="2400" b="1" dirty="0">
              <a:solidFill>
                <a:srgbClr val="FF0000"/>
              </a:solidFill>
            </a:endParaRPr>
          </a:p>
        </p:txBody>
      </p:sp>
      <p:sp>
        <p:nvSpPr>
          <p:cNvPr id="8" name="矩形 7"/>
          <p:cNvSpPr/>
          <p:nvPr/>
        </p:nvSpPr>
        <p:spPr>
          <a:xfrm>
            <a:off x="805219" y="4795072"/>
            <a:ext cx="10128944" cy="1200329"/>
          </a:xfrm>
          <a:prstGeom prst="rect">
            <a:avLst/>
          </a:prstGeom>
        </p:spPr>
        <p:txBody>
          <a:bodyPr wrap="square">
            <a:spAutoFit/>
          </a:bodyPr>
          <a:lstStyle/>
          <a:p>
            <a:r>
              <a:rPr lang="zh-CN" altLang="en-US" sz="2400" b="1" dirty="0">
                <a:solidFill>
                  <a:srgbClr val="FF0000"/>
                </a:solidFill>
                <a:latin typeface="Arial" panose="020B0604020202020204" pitchFamily="34" charset="0"/>
              </a:rPr>
              <a:t>对各州县耕地进行清查丈量，以东南西北四边长各</a:t>
            </a:r>
            <a:r>
              <a:rPr lang="en-US" altLang="zh-CN" sz="2400" b="1" dirty="0" smtClean="0">
                <a:solidFill>
                  <a:srgbClr val="FF0000"/>
                </a:solidFill>
                <a:latin typeface="Arial" panose="020B0604020202020204" pitchFamily="34" charset="0"/>
              </a:rPr>
              <a:t>1000</a:t>
            </a:r>
            <a:r>
              <a:rPr lang="zh-CN" altLang="en-US" sz="2400" b="1" dirty="0">
                <a:solidFill>
                  <a:srgbClr val="FF0000"/>
                </a:solidFill>
                <a:latin typeface="Arial" panose="020B0604020202020204" pitchFamily="34" charset="0"/>
              </a:rPr>
              <a:t>步为</a:t>
            </a:r>
            <a:r>
              <a:rPr lang="en-US" altLang="zh-CN" sz="2400" b="1" dirty="0">
                <a:solidFill>
                  <a:srgbClr val="FF0000"/>
                </a:solidFill>
                <a:latin typeface="Arial" panose="020B0604020202020204" pitchFamily="34" charset="0"/>
              </a:rPr>
              <a:t>1</a:t>
            </a:r>
            <a:r>
              <a:rPr lang="zh-CN" altLang="en-US" sz="2400" b="1" dirty="0">
                <a:solidFill>
                  <a:srgbClr val="FF0000"/>
                </a:solidFill>
                <a:latin typeface="Arial" panose="020B0604020202020204" pitchFamily="34" charset="0"/>
              </a:rPr>
              <a:t>方</a:t>
            </a:r>
            <a:r>
              <a:rPr lang="en-US" altLang="zh-CN" sz="2400" b="1" dirty="0">
                <a:solidFill>
                  <a:srgbClr val="FF0000"/>
                </a:solidFill>
                <a:latin typeface="Arial" panose="020B0604020202020204" pitchFamily="34" charset="0"/>
              </a:rPr>
              <a:t>(</a:t>
            </a:r>
            <a:r>
              <a:rPr lang="zh-CN" altLang="en-US" sz="2400" b="1" dirty="0">
                <a:solidFill>
                  <a:srgbClr val="FF0000"/>
                </a:solidFill>
                <a:latin typeface="Arial" panose="020B0604020202020204" pitchFamily="34" charset="0"/>
              </a:rPr>
              <a:t>相当于当时的</a:t>
            </a:r>
            <a:r>
              <a:rPr lang="en-US" altLang="zh-CN" sz="2400" b="1" dirty="0">
                <a:solidFill>
                  <a:srgbClr val="FF0000"/>
                </a:solidFill>
                <a:latin typeface="Arial" panose="020B0604020202020204" pitchFamily="34" charset="0"/>
              </a:rPr>
              <a:t>1</a:t>
            </a:r>
            <a:r>
              <a:rPr lang="zh-CN" altLang="en-US" sz="2400" b="1" dirty="0">
                <a:solidFill>
                  <a:srgbClr val="FF0000"/>
                </a:solidFill>
                <a:latin typeface="Arial" panose="020B0604020202020204" pitchFamily="34" charset="0"/>
              </a:rPr>
              <a:t>万亩</a:t>
            </a:r>
            <a:r>
              <a:rPr lang="en-US" altLang="zh-CN" sz="2400" b="1" dirty="0">
                <a:solidFill>
                  <a:srgbClr val="FF0000"/>
                </a:solidFill>
                <a:latin typeface="Arial" panose="020B0604020202020204" pitchFamily="34" charset="0"/>
              </a:rPr>
              <a:t>)</a:t>
            </a:r>
            <a:r>
              <a:rPr lang="zh-CN" altLang="en-US" sz="2400" b="1" dirty="0">
                <a:solidFill>
                  <a:srgbClr val="FF0000"/>
                </a:solidFill>
                <a:latin typeface="Arial" panose="020B0604020202020204" pitchFamily="34" charset="0"/>
              </a:rPr>
              <a:t>，核定各户占有土地的数量，然后按照地势、土质等条件分成五等</a:t>
            </a:r>
            <a:r>
              <a:rPr lang="en-US" altLang="zh-CN" sz="2400" b="1" dirty="0">
                <a:solidFill>
                  <a:srgbClr val="FF0000"/>
                </a:solidFill>
                <a:latin typeface="Arial" panose="020B0604020202020204" pitchFamily="34" charset="0"/>
              </a:rPr>
              <a:t>(</a:t>
            </a:r>
            <a:r>
              <a:rPr lang="zh-CN" altLang="en-US" sz="2400" b="1" dirty="0">
                <a:solidFill>
                  <a:srgbClr val="FF0000"/>
                </a:solidFill>
                <a:latin typeface="Arial" panose="020B0604020202020204" pitchFamily="34" charset="0"/>
              </a:rPr>
              <a:t>次年又改成十等</a:t>
            </a:r>
            <a:r>
              <a:rPr lang="en-US" altLang="zh-CN" sz="2400" b="1" dirty="0">
                <a:solidFill>
                  <a:srgbClr val="FF0000"/>
                </a:solidFill>
                <a:latin typeface="Arial" panose="020B0604020202020204" pitchFamily="34" charset="0"/>
              </a:rPr>
              <a:t>)</a:t>
            </a:r>
            <a:r>
              <a:rPr lang="zh-CN" altLang="en-US" sz="2400" b="1" dirty="0">
                <a:solidFill>
                  <a:srgbClr val="FF0000"/>
                </a:solidFill>
                <a:latin typeface="Arial" panose="020B0604020202020204" pitchFamily="34" charset="0"/>
              </a:rPr>
              <a:t>编制地籍及各项簿册，并确定各等地的每亩税额</a:t>
            </a:r>
            <a:r>
              <a:rPr lang="zh-CN" altLang="en-US" sz="2400" b="1" dirty="0" smtClean="0">
                <a:solidFill>
                  <a:srgbClr val="FF0000"/>
                </a:solidFill>
                <a:latin typeface="Arial" panose="020B0604020202020204" pitchFamily="34" charset="0"/>
              </a:rPr>
              <a:t>。</a:t>
            </a:r>
            <a:endParaRPr lang="zh-CN" altLang="en-US" sz="2400" b="1" dirty="0">
              <a:solidFill>
                <a:srgbClr val="FF0000"/>
              </a:solidFill>
            </a:endParaRPr>
          </a:p>
        </p:txBody>
      </p:sp>
      <p:pic>
        <p:nvPicPr>
          <p:cNvPr id="9" name="图片 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68740" y="2745315"/>
            <a:ext cx="777922" cy="801318"/>
          </a:xfrm>
          <a:prstGeom prst="rect">
            <a:avLst/>
          </a:prstGeom>
        </p:spPr>
      </p:pic>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70532" y="285338"/>
            <a:ext cx="10852237" cy="5041355"/>
          </a:xfrm>
        </p:spPr>
        <p:txBody>
          <a:bodyPr/>
          <a:lstStyle/>
          <a:p>
            <a:r>
              <a:rPr lang="en-US" altLang="zh-CN" dirty="0"/>
              <a:t>3</a:t>
            </a:r>
            <a:r>
              <a:rPr lang="zh-CN" altLang="en-US" dirty="0"/>
              <a:t>．</a:t>
            </a:r>
            <a:r>
              <a:rPr lang="en-US" altLang="zh-CN" dirty="0"/>
              <a:t>(2019•</a:t>
            </a:r>
            <a:r>
              <a:rPr lang="zh-CN" altLang="en-US" dirty="0"/>
              <a:t>北京海淀高三上学期期中</a:t>
            </a:r>
            <a:r>
              <a:rPr lang="en-US" altLang="zh-CN" dirty="0"/>
              <a:t>•10)</a:t>
            </a:r>
            <a:r>
              <a:rPr lang="zh-CN" altLang="en-US" dirty="0"/>
              <a:t>北魏太和八年</a:t>
            </a:r>
            <a:r>
              <a:rPr lang="en-US" altLang="zh-CN" dirty="0"/>
              <a:t>(484</a:t>
            </a:r>
            <a:r>
              <a:rPr lang="zh-CN" altLang="en-US" dirty="0"/>
              <a:t>年</a:t>
            </a:r>
            <a:r>
              <a:rPr lang="en-US" altLang="zh-CN" dirty="0"/>
              <a:t>)</a:t>
            </a:r>
            <a:r>
              <a:rPr lang="zh-CN" altLang="en-US" dirty="0"/>
              <a:t>六月颁布俸禄制，诏云：“置官班禄，行之尚矣。</a:t>
            </a:r>
            <a:r>
              <a:rPr lang="en-US" altLang="zh-CN" dirty="0"/>
              <a:t>《</a:t>
            </a:r>
            <a:r>
              <a:rPr lang="zh-CN" altLang="en-US" dirty="0"/>
              <a:t>周礼</a:t>
            </a:r>
            <a:r>
              <a:rPr lang="en-US" altLang="zh-CN" dirty="0"/>
              <a:t>》</a:t>
            </a:r>
            <a:r>
              <a:rPr lang="zh-CN" altLang="en-US" dirty="0"/>
              <a:t>有食禄之典，二汉著受俸之秩</a:t>
            </a:r>
            <a:r>
              <a:rPr lang="en-US" altLang="zh-CN" dirty="0"/>
              <a:t>……</a:t>
            </a:r>
            <a:r>
              <a:rPr lang="zh-CN" altLang="en-US" dirty="0"/>
              <a:t>自中原丧乱，兹制中绝，先朝因循，未遑厘改。朕</a:t>
            </a:r>
            <a:r>
              <a:rPr lang="en-US" altLang="zh-CN" dirty="0"/>
              <a:t>……</a:t>
            </a:r>
            <a:r>
              <a:rPr lang="zh-CN" altLang="en-US" dirty="0"/>
              <a:t>宪章</a:t>
            </a:r>
            <a:r>
              <a:rPr lang="en-US" altLang="zh-CN" dirty="0"/>
              <a:t>(</a:t>
            </a:r>
            <a:r>
              <a:rPr lang="zh-CN" altLang="en-US" dirty="0"/>
              <a:t>效法</a:t>
            </a:r>
            <a:r>
              <a:rPr lang="en-US" altLang="zh-CN" dirty="0"/>
              <a:t>)</a:t>
            </a:r>
            <a:r>
              <a:rPr lang="zh-CN" altLang="en-US" dirty="0"/>
              <a:t>旧典，始班俸禄。”这反映了</a:t>
            </a:r>
            <a:r>
              <a:rPr lang="en-US" altLang="zh-CN" dirty="0"/>
              <a:t>(</a:t>
            </a:r>
            <a:r>
              <a:rPr lang="zh-CN" altLang="en-US" dirty="0"/>
              <a:t>　　</a:t>
            </a:r>
            <a:r>
              <a:rPr lang="en-US" altLang="zh-CN" dirty="0"/>
              <a:t>)</a:t>
            </a:r>
            <a:endParaRPr lang="en-US" altLang="zh-CN" dirty="0"/>
          </a:p>
          <a:p>
            <a:r>
              <a:rPr lang="en-US" altLang="zh-CN" dirty="0"/>
              <a:t>A</a:t>
            </a:r>
            <a:r>
              <a:rPr lang="zh-CN" altLang="en-US" dirty="0"/>
              <a:t>．改革借鉴了汉族的官僚制度                </a:t>
            </a:r>
            <a:endParaRPr lang="en-US" altLang="zh-CN" dirty="0" smtClean="0"/>
          </a:p>
          <a:p>
            <a:r>
              <a:rPr lang="en-US" altLang="zh-CN" dirty="0" smtClean="0"/>
              <a:t>B</a:t>
            </a:r>
            <a:r>
              <a:rPr lang="zh-CN" altLang="en-US" dirty="0"/>
              <a:t>．旧势力阻碍改革的顺利进行</a:t>
            </a:r>
            <a:endParaRPr lang="zh-CN" altLang="en-US" dirty="0"/>
          </a:p>
          <a:p>
            <a:r>
              <a:rPr lang="en-US" altLang="zh-CN" dirty="0"/>
              <a:t>C</a:t>
            </a:r>
            <a:r>
              <a:rPr lang="zh-CN" altLang="en-US" dirty="0"/>
              <a:t>．战乱导致典章文书大量毁坏                </a:t>
            </a:r>
            <a:endParaRPr lang="en-US" altLang="zh-CN" dirty="0" smtClean="0"/>
          </a:p>
          <a:p>
            <a:r>
              <a:rPr lang="en-US" altLang="zh-CN" dirty="0" smtClean="0"/>
              <a:t>D</a:t>
            </a:r>
            <a:r>
              <a:rPr lang="zh-CN" altLang="en-US" dirty="0"/>
              <a:t>．俸禄制导致官员的贪污腐败</a:t>
            </a:r>
            <a:endParaRPr lang="zh-CN" altLang="en-US" dirty="0"/>
          </a:p>
        </p:txBody>
      </p:sp>
      <p:sp>
        <p:nvSpPr>
          <p:cNvPr id="4" name="矩形 3"/>
          <p:cNvSpPr/>
          <p:nvPr/>
        </p:nvSpPr>
        <p:spPr>
          <a:xfrm>
            <a:off x="5815795" y="3885712"/>
            <a:ext cx="3877985" cy="461665"/>
          </a:xfrm>
          <a:prstGeom prst="rect">
            <a:avLst/>
          </a:prstGeom>
        </p:spPr>
        <p:txBody>
          <a:bodyPr wrap="none">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题干未提及旧势力阻挠改革</a:t>
            </a:r>
            <a:endParaRPr lang="zh-CN" altLang="en-US" sz="2400" b="1" dirty="0">
              <a:solidFill>
                <a:srgbClr val="FF0000"/>
              </a:solidFill>
            </a:endParaRPr>
          </a:p>
        </p:txBody>
      </p:sp>
      <p:sp>
        <p:nvSpPr>
          <p:cNvPr id="5" name="矩形 4"/>
          <p:cNvSpPr/>
          <p:nvPr/>
        </p:nvSpPr>
        <p:spPr>
          <a:xfrm>
            <a:off x="5698435" y="4347377"/>
            <a:ext cx="6096000" cy="830997"/>
          </a:xfrm>
          <a:prstGeom prst="rect">
            <a:avLst/>
          </a:prstGeom>
        </p:spPr>
        <p:txBody>
          <a:bodyPr>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“自中原丧乱，兹制中绝”指的是制度被战乱破坏，非文书被毁坏</a:t>
            </a:r>
            <a:endParaRPr lang="zh-CN" altLang="en-US" sz="2400" b="1" dirty="0">
              <a:solidFill>
                <a:srgbClr val="FF0000"/>
              </a:solidFill>
            </a:endParaRPr>
          </a:p>
        </p:txBody>
      </p:sp>
      <p:sp>
        <p:nvSpPr>
          <p:cNvPr id="6" name="矩形 5"/>
          <p:cNvSpPr/>
          <p:nvPr/>
        </p:nvSpPr>
        <p:spPr>
          <a:xfrm>
            <a:off x="3254740" y="5876974"/>
            <a:ext cx="7879080" cy="461665"/>
          </a:xfrm>
          <a:prstGeom prst="rect">
            <a:avLst/>
          </a:prstGeom>
        </p:spPr>
        <p:txBody>
          <a:bodyPr wrap="none">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北魏实行俸禄制以前官员腐败，而俸禄制是为了遏制腐败</a:t>
            </a:r>
            <a:endParaRPr lang="zh-CN" altLang="en-US" sz="2400" b="1" dirty="0">
              <a:solidFill>
                <a:srgbClr val="FF0000"/>
              </a:solidFill>
            </a:endParaRPr>
          </a:p>
        </p:txBody>
      </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18615" y="2526951"/>
            <a:ext cx="777922" cy="801318"/>
          </a:xfrm>
          <a:prstGeom prst="rect">
            <a:avLst/>
          </a:prstGeom>
        </p:spPr>
      </p:pic>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74348" y="252923"/>
            <a:ext cx="10852237" cy="5697501"/>
          </a:xfrm>
        </p:spPr>
        <p:txBody>
          <a:bodyPr/>
          <a:lstStyle/>
          <a:p>
            <a:r>
              <a:rPr lang="en-US" altLang="zh-CN" dirty="0"/>
              <a:t>4</a:t>
            </a:r>
            <a:r>
              <a:rPr lang="zh-CN" altLang="en-US" dirty="0"/>
              <a:t>．</a:t>
            </a:r>
            <a:r>
              <a:rPr lang="en-US" altLang="zh-CN" dirty="0"/>
              <a:t>(2019•</a:t>
            </a:r>
            <a:r>
              <a:rPr lang="zh-CN" altLang="en-US" dirty="0"/>
              <a:t>四川德阳高二第二学期期末</a:t>
            </a:r>
            <a:r>
              <a:rPr lang="en-US" altLang="zh-CN" dirty="0"/>
              <a:t>•23)</a:t>
            </a:r>
            <a:r>
              <a:rPr lang="zh-CN" altLang="en-US" dirty="0"/>
              <a:t>有人认为，北魏孝文帝改革完成了北魏社会的封建化，推动了民族融合；有人则认为，孝文帝的汉化是迂腐的儒化和消极的汉化，最终导致国家的衰亡；也有人在肯定他汉化改革的同时，又对其不加区别的吸收汉文化表示批评。这些认识说明</a:t>
            </a:r>
            <a:r>
              <a:rPr lang="en-US" altLang="zh-CN" dirty="0"/>
              <a:t>(</a:t>
            </a:r>
            <a:r>
              <a:rPr lang="zh-CN" altLang="en-US" dirty="0"/>
              <a:t>　　</a:t>
            </a:r>
            <a:r>
              <a:rPr lang="en-US" altLang="zh-CN" dirty="0"/>
              <a:t>)</a:t>
            </a:r>
            <a:endParaRPr lang="en-US" altLang="zh-CN" dirty="0"/>
          </a:p>
          <a:p>
            <a:r>
              <a:rPr lang="en-US" altLang="zh-CN" dirty="0"/>
              <a:t>A</a:t>
            </a:r>
            <a:r>
              <a:rPr lang="zh-CN" altLang="en-US" dirty="0"/>
              <a:t>．研究者叙述历史的主观性                    </a:t>
            </a:r>
            <a:endParaRPr lang="en-US" altLang="zh-CN" dirty="0" smtClean="0"/>
          </a:p>
          <a:p>
            <a:r>
              <a:rPr lang="en-US" altLang="zh-CN" dirty="0" smtClean="0"/>
              <a:t>B</a:t>
            </a:r>
            <a:r>
              <a:rPr lang="zh-CN" altLang="en-US" dirty="0"/>
              <a:t>．历史事实随史料变化而变化</a:t>
            </a:r>
            <a:endParaRPr lang="zh-CN" altLang="en-US" dirty="0"/>
          </a:p>
          <a:p>
            <a:r>
              <a:rPr lang="en-US" altLang="zh-CN" dirty="0"/>
              <a:t>C</a:t>
            </a:r>
            <a:r>
              <a:rPr lang="zh-CN" altLang="en-US" dirty="0"/>
              <a:t>．历史评价缺乏一定的标准                    </a:t>
            </a:r>
            <a:endParaRPr lang="en-US" altLang="zh-CN" dirty="0" smtClean="0"/>
          </a:p>
          <a:p>
            <a:r>
              <a:rPr lang="en-US" altLang="zh-CN" dirty="0" smtClean="0"/>
              <a:t>D</a:t>
            </a:r>
            <a:r>
              <a:rPr lang="zh-CN" altLang="en-US" dirty="0"/>
              <a:t>．从不同评价中就能发现真相</a:t>
            </a:r>
            <a:endParaRPr lang="zh-CN" altLang="en-US" dirty="0"/>
          </a:p>
        </p:txBody>
      </p:sp>
      <p:sp>
        <p:nvSpPr>
          <p:cNvPr id="4" name="矩形 3"/>
          <p:cNvSpPr/>
          <p:nvPr/>
        </p:nvSpPr>
        <p:spPr>
          <a:xfrm>
            <a:off x="6000466" y="3671968"/>
            <a:ext cx="6096000" cy="830997"/>
          </a:xfrm>
          <a:prstGeom prst="rect">
            <a:avLst/>
          </a:prstGeom>
        </p:spPr>
        <p:txBody>
          <a:bodyPr>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历史事实不会变，史料的变化是因为记载历史的角度不同而导致的</a:t>
            </a:r>
            <a:endParaRPr lang="zh-CN" altLang="en-US" sz="2400" b="1" dirty="0">
              <a:solidFill>
                <a:srgbClr val="FF0000"/>
              </a:solidFill>
            </a:endParaRPr>
          </a:p>
        </p:txBody>
      </p:sp>
      <p:sp>
        <p:nvSpPr>
          <p:cNvPr id="5" name="矩形 4"/>
          <p:cNvSpPr/>
          <p:nvPr/>
        </p:nvSpPr>
        <p:spPr>
          <a:xfrm>
            <a:off x="5679029" y="4502965"/>
            <a:ext cx="6096000" cy="830997"/>
          </a:xfrm>
          <a:prstGeom prst="rect">
            <a:avLst/>
          </a:prstGeom>
        </p:spPr>
        <p:txBody>
          <a:bodyPr>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评价历史还是有一定的标准，例如历史唯物主义和辩证唯物主义等</a:t>
            </a:r>
            <a:endParaRPr lang="zh-CN" altLang="en-US" sz="2400" b="1" dirty="0">
              <a:solidFill>
                <a:srgbClr val="FF0000"/>
              </a:solidFill>
            </a:endParaRPr>
          </a:p>
        </p:txBody>
      </p:sp>
      <p:sp>
        <p:nvSpPr>
          <p:cNvPr id="6" name="矩形 5"/>
          <p:cNvSpPr/>
          <p:nvPr/>
        </p:nvSpPr>
        <p:spPr>
          <a:xfrm>
            <a:off x="928048" y="5841793"/>
            <a:ext cx="9689910" cy="461665"/>
          </a:xfrm>
          <a:prstGeom prst="rect">
            <a:avLst/>
          </a:prstGeom>
        </p:spPr>
        <p:txBody>
          <a:bodyPr wrap="square">
            <a:spAutoFit/>
          </a:bodyPr>
          <a:lstStyle/>
          <a:p>
            <a:r>
              <a:rPr lang="zh-CN" altLang="zh-CN" sz="2400" b="1" kern="100" dirty="0">
                <a:solidFill>
                  <a:srgbClr val="FF0000"/>
                </a:solidFill>
                <a:latin typeface="Times New Roman" panose="02020603050405020304" pitchFamily="18" charset="0"/>
                <a:ea typeface="楷体_GB2312"/>
                <a:cs typeface="Times New Roman" panose="02020603050405020304" pitchFamily="18" charset="0"/>
              </a:rPr>
              <a:t>材料强调反映的角度不同就会有不同的评价，与“发现真相”无关</a:t>
            </a:r>
            <a:endParaRPr lang="zh-CN" altLang="en-US" sz="2400" b="1" dirty="0">
              <a:solidFill>
                <a:srgbClr val="FF0000"/>
              </a:solidFill>
            </a:endParaRPr>
          </a:p>
        </p:txBody>
      </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74348" y="3101673"/>
            <a:ext cx="777922" cy="801318"/>
          </a:xfrm>
          <a:prstGeom prst="rect">
            <a:avLst/>
          </a:prstGeom>
        </p:spPr>
      </p:pic>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267618" y="266991"/>
            <a:ext cx="11605895" cy="6299835"/>
          </a:xfrm>
        </p:spPr>
        <p:txBody>
          <a:bodyPr/>
          <a:lstStyle/>
          <a:p>
            <a:pPr marL="0">
              <a:lnSpc>
                <a:spcPct val="125000"/>
              </a:lnSpc>
              <a:spcAft>
                <a:spcPts val="0"/>
              </a:spcAft>
            </a:pPr>
            <a:r>
              <a:rPr lang="en-US" altLang="zh-CN" sz="2400" dirty="0"/>
              <a:t>(2019•</a:t>
            </a:r>
            <a:r>
              <a:rPr lang="zh-CN" altLang="en-US" sz="2400" dirty="0"/>
              <a:t>江苏“百校大联考”高三第二次考试</a:t>
            </a:r>
            <a:r>
              <a:rPr lang="en-US" altLang="zh-CN" sz="2400" dirty="0"/>
              <a:t>•24)(10</a:t>
            </a:r>
            <a:r>
              <a:rPr lang="zh-CN" altLang="en-US" sz="2400" dirty="0"/>
              <a:t>分</a:t>
            </a:r>
            <a:r>
              <a:rPr lang="en-US" altLang="zh-CN" sz="2400" dirty="0"/>
              <a:t>)</a:t>
            </a:r>
            <a:r>
              <a:rPr lang="zh-CN" altLang="en-US" sz="2400" dirty="0"/>
              <a:t>北魏孝文帝改革，对北魏社会的变化和中国历史发展进程都带来深远影响。阅读下列材料： </a:t>
            </a:r>
            <a:endParaRPr lang="zh-CN" altLang="en-US" sz="2400" dirty="0"/>
          </a:p>
          <a:p>
            <a:pPr marL="0">
              <a:lnSpc>
                <a:spcPct val="125000"/>
              </a:lnSpc>
              <a:spcAft>
                <a:spcPts val="0"/>
              </a:spcAft>
            </a:pPr>
            <a:r>
              <a:rPr lang="zh-CN" altLang="en-US" dirty="0"/>
              <a:t>材料一 通过把部分国有土地、户绝田、罪没田、无主荒地分配给无地少地农民，适当限制土地的占有、买卖与继承，从而有效调控了全境的土地占有关系，解决了因田业无主或产权纠纷而产生的大量农田抛荒问题，遏制了土地兼并与土地集中势头，扶植了人数众多的自耕农</a:t>
            </a:r>
            <a:r>
              <a:rPr lang="en-US" altLang="zh-CN" dirty="0"/>
              <a:t>(</a:t>
            </a:r>
            <a:r>
              <a:rPr lang="zh-CN" altLang="en-US" dirty="0"/>
              <a:t>包括汉族和内迁各族农户</a:t>
            </a:r>
            <a:r>
              <a:rPr lang="en-US" altLang="zh-CN" dirty="0"/>
              <a:t>)</a:t>
            </a:r>
            <a:r>
              <a:rPr lang="zh-CN" altLang="en-US" dirty="0"/>
              <a:t>，同时又有力地加强了对基层社会的控制，使国家掌握了大量的劳动人口和赋役负担者，增加了财政收入。到孝明帝正光年间</a:t>
            </a:r>
            <a:r>
              <a:rPr lang="en-US" altLang="zh-CN" dirty="0"/>
              <a:t>(520—524</a:t>
            </a:r>
            <a:r>
              <a:rPr lang="zh-CN" altLang="en-US" dirty="0"/>
              <a:t>年</a:t>
            </a:r>
            <a:r>
              <a:rPr lang="en-US" altLang="zh-CN" dirty="0"/>
              <a:t>)</a:t>
            </a:r>
            <a:r>
              <a:rPr lang="zh-CN" altLang="en-US" dirty="0"/>
              <a:t>，北魏全境国家所控制的户口数量已超过西晋武帝太康元年全国户口的一倍，史载“于时国家殷富，库藏盈溢，钱绢露积于廊者，不可较数”。 </a:t>
            </a:r>
            <a:endParaRPr lang="zh-CN" altLang="en-US" dirty="0"/>
          </a:p>
          <a:p>
            <a:pPr marL="0">
              <a:lnSpc>
                <a:spcPct val="125000"/>
              </a:lnSpc>
              <a:spcAft>
                <a:spcPts val="0"/>
              </a:spcAft>
            </a:pPr>
            <a:r>
              <a:rPr lang="en-US" altLang="zh-CN" dirty="0"/>
              <a:t>——</a:t>
            </a:r>
            <a:r>
              <a:rPr lang="zh-CN" altLang="en-US" dirty="0"/>
              <a:t>摘编自</a:t>
            </a:r>
            <a:r>
              <a:rPr lang="en-US" altLang="zh-CN" dirty="0"/>
              <a:t>《</a:t>
            </a:r>
            <a:r>
              <a:rPr lang="zh-CN" altLang="en-US" dirty="0"/>
              <a:t>简明中国历史读本</a:t>
            </a:r>
            <a:r>
              <a:rPr lang="en-US" altLang="zh-CN" dirty="0"/>
              <a:t>》 </a:t>
            </a:r>
            <a:endParaRPr lang="en-US" altLang="zh-CN" dirty="0"/>
          </a:p>
        </p:txBody>
      </p:sp>
      <p:sp>
        <p:nvSpPr>
          <p:cNvPr id="5" name="矩形 4"/>
          <p:cNvSpPr/>
          <p:nvPr/>
        </p:nvSpPr>
        <p:spPr>
          <a:xfrm>
            <a:off x="267618" y="266991"/>
            <a:ext cx="11206339" cy="954107"/>
          </a:xfrm>
          <a:prstGeom prst="rect">
            <a:avLst/>
          </a:prstGeom>
          <a:solidFill>
            <a:schemeClr val="accent2">
              <a:lumMod val="40000"/>
              <a:lumOff val="60000"/>
            </a:schemeClr>
          </a:solidFill>
        </p:spPr>
        <p:txBody>
          <a:bodyPr wrap="square">
            <a:spAutoFit/>
          </a:bodyPr>
          <a:lstStyle/>
          <a:p>
            <a:pPr marL="266700" algn="just">
              <a:spcAft>
                <a:spcPts val="0"/>
              </a:spcAft>
            </a:pPr>
            <a:r>
              <a:rPr lang="en-US" altLang="zh-CN" sz="2800" b="1"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zh-CN" sz="2800" b="1"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据材料一并结合所学知识，概括孝文帝改革的措施，并分析其影响。</a:t>
            </a:r>
            <a:r>
              <a:rPr lang="en-US" altLang="zh-CN" sz="2800" b="1"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(6</a:t>
            </a:r>
            <a:r>
              <a:rPr lang="zh-CN" altLang="zh-CN" sz="2800" b="1"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分</a:t>
            </a:r>
            <a:r>
              <a:rPr lang="en-US" altLang="zh-CN" sz="2800" b="1"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 </a:t>
            </a:r>
            <a:endParaRPr lang="zh-CN" altLang="zh-CN" sz="2800" b="1" kern="100" dirty="0">
              <a:effectLst/>
              <a:latin typeface="Calibri" panose="020F0502020204030204" charset="0"/>
              <a:ea typeface="宋体" panose="02010600030101010101" pitchFamily="2" charset="-122"/>
              <a:cs typeface="Times New Roman" panose="02020603050405020304" pitchFamily="18" charset="0"/>
            </a:endParaRPr>
          </a:p>
        </p:txBody>
      </p:sp>
      <p:cxnSp>
        <p:nvCxnSpPr>
          <p:cNvPr id="7" name="直接连接符 6"/>
          <p:cNvCxnSpPr/>
          <p:nvPr/>
        </p:nvCxnSpPr>
        <p:spPr>
          <a:xfrm flipV="1">
            <a:off x="2770496" y="1719618"/>
            <a:ext cx="8703461" cy="1364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267618" y="2231786"/>
            <a:ext cx="2195195" cy="68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672898" y="4380973"/>
            <a:ext cx="6583998" cy="68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770406" y="3854737"/>
            <a:ext cx="485829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1365215" y="1085440"/>
            <a:ext cx="1280160" cy="56924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solidFill>
                  <a:schemeClr val="tx1"/>
                </a:solidFill>
              </a:rPr>
              <a:t>均田制</a:t>
            </a:r>
            <a:endParaRPr lang="zh-CN" altLang="en-US" sz="2800" b="1" dirty="0">
              <a:solidFill>
                <a:schemeClr val="tx1"/>
              </a:solidFill>
            </a:endParaRPr>
          </a:p>
        </p:txBody>
      </p:sp>
      <p:sp>
        <p:nvSpPr>
          <p:cNvPr id="15" name="矩形 14"/>
          <p:cNvSpPr/>
          <p:nvPr/>
        </p:nvSpPr>
        <p:spPr>
          <a:xfrm>
            <a:off x="6482146" y="3250125"/>
            <a:ext cx="1280160" cy="56924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solidFill>
                  <a:schemeClr val="tx1"/>
                </a:solidFill>
              </a:rPr>
              <a:t>三长制</a:t>
            </a:r>
            <a:endParaRPr lang="zh-CN" altLang="en-US" sz="2800" b="1" dirty="0">
              <a:solidFill>
                <a:schemeClr val="tx1"/>
              </a:solidFill>
            </a:endParaRPr>
          </a:p>
        </p:txBody>
      </p:sp>
      <p:sp>
        <p:nvSpPr>
          <p:cNvPr id="16" name="矩形 15"/>
          <p:cNvSpPr/>
          <p:nvPr/>
        </p:nvSpPr>
        <p:spPr>
          <a:xfrm>
            <a:off x="906527" y="3836117"/>
            <a:ext cx="1280160" cy="56924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solidFill>
                  <a:schemeClr val="tx1"/>
                </a:solidFill>
              </a:rPr>
              <a:t>租调制</a:t>
            </a:r>
            <a:endParaRPr lang="zh-CN" altLang="en-US" sz="2800" b="1" dirty="0">
              <a:solidFill>
                <a:schemeClr val="tx1"/>
              </a:solidFill>
            </a:endParaRPr>
          </a:p>
        </p:txBody>
      </p:sp>
      <p:sp>
        <p:nvSpPr>
          <p:cNvPr id="18" name="任意多边形 17"/>
          <p:cNvSpPr/>
          <p:nvPr/>
        </p:nvSpPr>
        <p:spPr>
          <a:xfrm>
            <a:off x="2320171" y="3259785"/>
            <a:ext cx="2644726" cy="158406"/>
          </a:xfrm>
          <a:custGeom>
            <a:avLst/>
            <a:gdLst>
              <a:gd name="connsiteX0" fmla="*/ 0 w 2644726"/>
              <a:gd name="connsiteY0" fmla="*/ 70339 h 158406"/>
              <a:gd name="connsiteX1" fmla="*/ 98474 w 2644726"/>
              <a:gd name="connsiteY1" fmla="*/ 84406 h 158406"/>
              <a:gd name="connsiteX2" fmla="*/ 140677 w 2644726"/>
              <a:gd name="connsiteY2" fmla="*/ 98474 h 158406"/>
              <a:gd name="connsiteX3" fmla="*/ 211016 w 2644726"/>
              <a:gd name="connsiteY3" fmla="*/ 42203 h 158406"/>
              <a:gd name="connsiteX4" fmla="*/ 253219 w 2644726"/>
              <a:gd name="connsiteY4" fmla="*/ 28136 h 158406"/>
              <a:gd name="connsiteX5" fmla="*/ 281354 w 2644726"/>
              <a:gd name="connsiteY5" fmla="*/ 0 h 158406"/>
              <a:gd name="connsiteX6" fmla="*/ 337625 w 2644726"/>
              <a:gd name="connsiteY6" fmla="*/ 84406 h 158406"/>
              <a:gd name="connsiteX7" fmla="*/ 407963 w 2644726"/>
              <a:gd name="connsiteY7" fmla="*/ 56271 h 158406"/>
              <a:gd name="connsiteX8" fmla="*/ 450166 w 2644726"/>
              <a:gd name="connsiteY8" fmla="*/ 42203 h 158406"/>
              <a:gd name="connsiteX9" fmla="*/ 492369 w 2644726"/>
              <a:gd name="connsiteY9" fmla="*/ 70339 h 158406"/>
              <a:gd name="connsiteX10" fmla="*/ 520505 w 2644726"/>
              <a:gd name="connsiteY10" fmla="*/ 112542 h 158406"/>
              <a:gd name="connsiteX11" fmla="*/ 618979 w 2644726"/>
              <a:gd name="connsiteY11" fmla="*/ 112542 h 158406"/>
              <a:gd name="connsiteX12" fmla="*/ 675249 w 2644726"/>
              <a:gd name="connsiteY12" fmla="*/ 84406 h 158406"/>
              <a:gd name="connsiteX13" fmla="*/ 745588 w 2644726"/>
              <a:gd name="connsiteY13" fmla="*/ 28136 h 158406"/>
              <a:gd name="connsiteX14" fmla="*/ 787791 w 2644726"/>
              <a:gd name="connsiteY14" fmla="*/ 84406 h 158406"/>
              <a:gd name="connsiteX15" fmla="*/ 801859 w 2644726"/>
              <a:gd name="connsiteY15" fmla="*/ 126610 h 158406"/>
              <a:gd name="connsiteX16" fmla="*/ 844062 w 2644726"/>
              <a:gd name="connsiteY16" fmla="*/ 112542 h 158406"/>
              <a:gd name="connsiteX17" fmla="*/ 872197 w 2644726"/>
              <a:gd name="connsiteY17" fmla="*/ 84406 h 158406"/>
              <a:gd name="connsiteX18" fmla="*/ 1012874 w 2644726"/>
              <a:gd name="connsiteY18" fmla="*/ 84406 h 158406"/>
              <a:gd name="connsiteX19" fmla="*/ 1041009 w 2644726"/>
              <a:gd name="connsiteY19" fmla="*/ 112542 h 158406"/>
              <a:gd name="connsiteX20" fmla="*/ 1055077 w 2644726"/>
              <a:gd name="connsiteY20" fmla="*/ 70339 h 158406"/>
              <a:gd name="connsiteX21" fmla="*/ 1139483 w 2644726"/>
              <a:gd name="connsiteY21" fmla="*/ 42203 h 158406"/>
              <a:gd name="connsiteX22" fmla="*/ 1195754 w 2644726"/>
              <a:gd name="connsiteY22" fmla="*/ 56271 h 158406"/>
              <a:gd name="connsiteX23" fmla="*/ 1280160 w 2644726"/>
              <a:gd name="connsiteY23" fmla="*/ 84406 h 158406"/>
              <a:gd name="connsiteX24" fmla="*/ 1308296 w 2644726"/>
              <a:gd name="connsiteY24" fmla="*/ 56271 h 158406"/>
              <a:gd name="connsiteX25" fmla="*/ 1477108 w 2644726"/>
              <a:gd name="connsiteY25" fmla="*/ 84406 h 158406"/>
              <a:gd name="connsiteX26" fmla="*/ 1519311 w 2644726"/>
              <a:gd name="connsiteY26" fmla="*/ 112542 h 158406"/>
              <a:gd name="connsiteX27" fmla="*/ 1575582 w 2644726"/>
              <a:gd name="connsiteY27" fmla="*/ 84406 h 158406"/>
              <a:gd name="connsiteX28" fmla="*/ 1589649 w 2644726"/>
              <a:gd name="connsiteY28" fmla="*/ 42203 h 158406"/>
              <a:gd name="connsiteX29" fmla="*/ 1674056 w 2644726"/>
              <a:gd name="connsiteY29" fmla="*/ 98474 h 158406"/>
              <a:gd name="connsiteX30" fmla="*/ 1716259 w 2644726"/>
              <a:gd name="connsiteY30" fmla="*/ 112542 h 158406"/>
              <a:gd name="connsiteX31" fmla="*/ 1744394 w 2644726"/>
              <a:gd name="connsiteY31" fmla="*/ 84406 h 158406"/>
              <a:gd name="connsiteX32" fmla="*/ 1758462 w 2644726"/>
              <a:gd name="connsiteY32" fmla="*/ 42203 h 158406"/>
              <a:gd name="connsiteX33" fmla="*/ 1800665 w 2644726"/>
              <a:gd name="connsiteY33" fmla="*/ 28136 h 158406"/>
              <a:gd name="connsiteX34" fmla="*/ 1899139 w 2644726"/>
              <a:gd name="connsiteY34" fmla="*/ 154745 h 158406"/>
              <a:gd name="connsiteX35" fmla="*/ 1955409 w 2644726"/>
              <a:gd name="connsiteY35" fmla="*/ 140677 h 158406"/>
              <a:gd name="connsiteX36" fmla="*/ 2025748 w 2644726"/>
              <a:gd name="connsiteY36" fmla="*/ 126610 h 158406"/>
              <a:gd name="connsiteX37" fmla="*/ 2067951 w 2644726"/>
              <a:gd name="connsiteY37" fmla="*/ 98474 h 158406"/>
              <a:gd name="connsiteX38" fmla="*/ 2082019 w 2644726"/>
              <a:gd name="connsiteY38" fmla="*/ 28136 h 158406"/>
              <a:gd name="connsiteX39" fmla="*/ 2194560 w 2644726"/>
              <a:gd name="connsiteY39" fmla="*/ 28136 h 158406"/>
              <a:gd name="connsiteX40" fmla="*/ 2293034 w 2644726"/>
              <a:gd name="connsiteY40" fmla="*/ 84406 h 158406"/>
              <a:gd name="connsiteX41" fmla="*/ 2335237 w 2644726"/>
              <a:gd name="connsiteY41" fmla="*/ 56271 h 158406"/>
              <a:gd name="connsiteX42" fmla="*/ 2377440 w 2644726"/>
              <a:gd name="connsiteY42" fmla="*/ 42203 h 158406"/>
              <a:gd name="connsiteX43" fmla="*/ 2447779 w 2644726"/>
              <a:gd name="connsiteY43" fmla="*/ 84406 h 158406"/>
              <a:gd name="connsiteX44" fmla="*/ 2461846 w 2644726"/>
              <a:gd name="connsiteY44" fmla="*/ 126610 h 158406"/>
              <a:gd name="connsiteX45" fmla="*/ 2532185 w 2644726"/>
              <a:gd name="connsiteY45" fmla="*/ 56271 h 158406"/>
              <a:gd name="connsiteX46" fmla="*/ 2602523 w 2644726"/>
              <a:gd name="connsiteY46" fmla="*/ 0 h 158406"/>
              <a:gd name="connsiteX47" fmla="*/ 2630659 w 2644726"/>
              <a:gd name="connsiteY47" fmla="*/ 70339 h 158406"/>
              <a:gd name="connsiteX48" fmla="*/ 2644726 w 2644726"/>
              <a:gd name="connsiteY48" fmla="*/ 112542 h 15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644726" h="158406">
                <a:moveTo>
                  <a:pt x="0" y="70339"/>
                </a:moveTo>
                <a:cubicBezTo>
                  <a:pt x="32825" y="75028"/>
                  <a:pt x="65960" y="77903"/>
                  <a:pt x="98474" y="84406"/>
                </a:cubicBezTo>
                <a:cubicBezTo>
                  <a:pt x="113015" y="87314"/>
                  <a:pt x="126050" y="100912"/>
                  <a:pt x="140677" y="98474"/>
                </a:cubicBezTo>
                <a:cubicBezTo>
                  <a:pt x="179661" y="91977"/>
                  <a:pt x="182108" y="59548"/>
                  <a:pt x="211016" y="42203"/>
                </a:cubicBezTo>
                <a:cubicBezTo>
                  <a:pt x="223731" y="34574"/>
                  <a:pt x="239151" y="32825"/>
                  <a:pt x="253219" y="28136"/>
                </a:cubicBezTo>
                <a:cubicBezTo>
                  <a:pt x="262597" y="18757"/>
                  <a:pt x="268091" y="0"/>
                  <a:pt x="281354" y="0"/>
                </a:cubicBezTo>
                <a:cubicBezTo>
                  <a:pt x="302834" y="0"/>
                  <a:pt x="337525" y="84206"/>
                  <a:pt x="337625" y="84406"/>
                </a:cubicBezTo>
                <a:cubicBezTo>
                  <a:pt x="361071" y="75028"/>
                  <a:pt x="384319" y="65138"/>
                  <a:pt x="407963" y="56271"/>
                </a:cubicBezTo>
                <a:cubicBezTo>
                  <a:pt x="421847" y="51064"/>
                  <a:pt x="435539" y="39765"/>
                  <a:pt x="450166" y="42203"/>
                </a:cubicBezTo>
                <a:cubicBezTo>
                  <a:pt x="466843" y="44983"/>
                  <a:pt x="478301" y="60960"/>
                  <a:pt x="492369" y="70339"/>
                </a:cubicBezTo>
                <a:cubicBezTo>
                  <a:pt x="501748" y="84407"/>
                  <a:pt x="507303" y="101980"/>
                  <a:pt x="520505" y="112542"/>
                </a:cubicBezTo>
                <a:cubicBezTo>
                  <a:pt x="554142" y="139451"/>
                  <a:pt x="583406" y="121435"/>
                  <a:pt x="618979" y="112542"/>
                </a:cubicBezTo>
                <a:cubicBezTo>
                  <a:pt x="637736" y="103163"/>
                  <a:pt x="659139" y="97831"/>
                  <a:pt x="675249" y="84406"/>
                </a:cubicBezTo>
                <a:cubicBezTo>
                  <a:pt x="760087" y="13707"/>
                  <a:pt x="644829" y="61721"/>
                  <a:pt x="745588" y="28136"/>
                </a:cubicBezTo>
                <a:cubicBezTo>
                  <a:pt x="759656" y="46893"/>
                  <a:pt x="776159" y="64049"/>
                  <a:pt x="787791" y="84406"/>
                </a:cubicBezTo>
                <a:cubicBezTo>
                  <a:pt x="795148" y="97281"/>
                  <a:pt x="788596" y="119978"/>
                  <a:pt x="801859" y="126610"/>
                </a:cubicBezTo>
                <a:cubicBezTo>
                  <a:pt x="815122" y="133242"/>
                  <a:pt x="829994" y="117231"/>
                  <a:pt x="844062" y="112542"/>
                </a:cubicBezTo>
                <a:cubicBezTo>
                  <a:pt x="853440" y="103163"/>
                  <a:pt x="860334" y="90337"/>
                  <a:pt x="872197" y="84406"/>
                </a:cubicBezTo>
                <a:cubicBezTo>
                  <a:pt x="924659" y="58175"/>
                  <a:pt x="955840" y="74901"/>
                  <a:pt x="1012874" y="84406"/>
                </a:cubicBezTo>
                <a:lnTo>
                  <a:pt x="1041009" y="112542"/>
                </a:lnTo>
                <a:cubicBezTo>
                  <a:pt x="1045698" y="98474"/>
                  <a:pt x="1043010" y="78958"/>
                  <a:pt x="1055077" y="70339"/>
                </a:cubicBezTo>
                <a:cubicBezTo>
                  <a:pt x="1079210" y="53101"/>
                  <a:pt x="1139483" y="42203"/>
                  <a:pt x="1139483" y="42203"/>
                </a:cubicBezTo>
                <a:cubicBezTo>
                  <a:pt x="1158240" y="46892"/>
                  <a:pt x="1178967" y="46678"/>
                  <a:pt x="1195754" y="56271"/>
                </a:cubicBezTo>
                <a:cubicBezTo>
                  <a:pt x="1273400" y="100640"/>
                  <a:pt x="1200481" y="110966"/>
                  <a:pt x="1280160" y="84406"/>
                </a:cubicBezTo>
                <a:cubicBezTo>
                  <a:pt x="1289539" y="75028"/>
                  <a:pt x="1295087" y="57472"/>
                  <a:pt x="1308296" y="56271"/>
                </a:cubicBezTo>
                <a:cubicBezTo>
                  <a:pt x="1382332" y="49541"/>
                  <a:pt x="1418127" y="64747"/>
                  <a:pt x="1477108" y="84406"/>
                </a:cubicBezTo>
                <a:cubicBezTo>
                  <a:pt x="1501183" y="204779"/>
                  <a:pt x="1473182" y="150984"/>
                  <a:pt x="1519311" y="112542"/>
                </a:cubicBezTo>
                <a:cubicBezTo>
                  <a:pt x="1535421" y="99117"/>
                  <a:pt x="1556825" y="93785"/>
                  <a:pt x="1575582" y="84406"/>
                </a:cubicBezTo>
                <a:cubicBezTo>
                  <a:pt x="1580271" y="70338"/>
                  <a:pt x="1575881" y="47710"/>
                  <a:pt x="1589649" y="42203"/>
                </a:cubicBezTo>
                <a:cubicBezTo>
                  <a:pt x="1648879" y="18511"/>
                  <a:pt x="1646951" y="76790"/>
                  <a:pt x="1674056" y="98474"/>
                </a:cubicBezTo>
                <a:cubicBezTo>
                  <a:pt x="1685635" y="107737"/>
                  <a:pt x="1702191" y="107853"/>
                  <a:pt x="1716259" y="112542"/>
                </a:cubicBezTo>
                <a:cubicBezTo>
                  <a:pt x="1725637" y="103163"/>
                  <a:pt x="1737570" y="95779"/>
                  <a:pt x="1744394" y="84406"/>
                </a:cubicBezTo>
                <a:cubicBezTo>
                  <a:pt x="1752023" y="71690"/>
                  <a:pt x="1747976" y="52688"/>
                  <a:pt x="1758462" y="42203"/>
                </a:cubicBezTo>
                <a:cubicBezTo>
                  <a:pt x="1768947" y="31718"/>
                  <a:pt x="1786597" y="32825"/>
                  <a:pt x="1800665" y="28136"/>
                </a:cubicBezTo>
                <a:cubicBezTo>
                  <a:pt x="1867972" y="129095"/>
                  <a:pt x="1833026" y="88632"/>
                  <a:pt x="1899139" y="154745"/>
                </a:cubicBezTo>
                <a:cubicBezTo>
                  <a:pt x="1917896" y="150056"/>
                  <a:pt x="1936535" y="144871"/>
                  <a:pt x="1955409" y="140677"/>
                </a:cubicBezTo>
                <a:cubicBezTo>
                  <a:pt x="1978750" y="135490"/>
                  <a:pt x="2003360" y="135006"/>
                  <a:pt x="2025748" y="126610"/>
                </a:cubicBezTo>
                <a:cubicBezTo>
                  <a:pt x="2041579" y="120673"/>
                  <a:pt x="2053883" y="107853"/>
                  <a:pt x="2067951" y="98474"/>
                </a:cubicBezTo>
                <a:cubicBezTo>
                  <a:pt x="2072640" y="75028"/>
                  <a:pt x="2066712" y="46504"/>
                  <a:pt x="2082019" y="28136"/>
                </a:cubicBezTo>
                <a:cubicBezTo>
                  <a:pt x="2107891" y="-2910"/>
                  <a:pt x="2168688" y="21668"/>
                  <a:pt x="2194560" y="28136"/>
                </a:cubicBezTo>
                <a:cubicBezTo>
                  <a:pt x="2211043" y="39125"/>
                  <a:pt x="2275185" y="84406"/>
                  <a:pt x="2293034" y="84406"/>
                </a:cubicBezTo>
                <a:cubicBezTo>
                  <a:pt x="2309941" y="84406"/>
                  <a:pt x="2320115" y="63832"/>
                  <a:pt x="2335237" y="56271"/>
                </a:cubicBezTo>
                <a:cubicBezTo>
                  <a:pt x="2348500" y="49639"/>
                  <a:pt x="2363372" y="46892"/>
                  <a:pt x="2377440" y="42203"/>
                </a:cubicBezTo>
                <a:cubicBezTo>
                  <a:pt x="2400886" y="56271"/>
                  <a:pt x="2428445" y="65072"/>
                  <a:pt x="2447779" y="84406"/>
                </a:cubicBezTo>
                <a:cubicBezTo>
                  <a:pt x="2458265" y="94892"/>
                  <a:pt x="2447778" y="131299"/>
                  <a:pt x="2461846" y="126610"/>
                </a:cubicBezTo>
                <a:cubicBezTo>
                  <a:pt x="2493303" y="116125"/>
                  <a:pt x="2506293" y="76985"/>
                  <a:pt x="2532185" y="56271"/>
                </a:cubicBezTo>
                <a:lnTo>
                  <a:pt x="2602523" y="0"/>
                </a:lnTo>
                <a:cubicBezTo>
                  <a:pt x="2611902" y="23446"/>
                  <a:pt x="2621792" y="46694"/>
                  <a:pt x="2630659" y="70339"/>
                </a:cubicBezTo>
                <a:cubicBezTo>
                  <a:pt x="2635866" y="84223"/>
                  <a:pt x="2644726" y="112542"/>
                  <a:pt x="2644726" y="112542"/>
                </a:cubicBezTo>
              </a:path>
            </a:pathLst>
          </a:custGeom>
          <a:noFill/>
          <a:ln w="38100">
            <a:solidFill>
              <a:srgbClr val="66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8563882" y="4287702"/>
            <a:ext cx="2644726" cy="158406"/>
          </a:xfrm>
          <a:custGeom>
            <a:avLst/>
            <a:gdLst>
              <a:gd name="connsiteX0" fmla="*/ 0 w 2644726"/>
              <a:gd name="connsiteY0" fmla="*/ 70339 h 158406"/>
              <a:gd name="connsiteX1" fmla="*/ 98474 w 2644726"/>
              <a:gd name="connsiteY1" fmla="*/ 84406 h 158406"/>
              <a:gd name="connsiteX2" fmla="*/ 140677 w 2644726"/>
              <a:gd name="connsiteY2" fmla="*/ 98474 h 158406"/>
              <a:gd name="connsiteX3" fmla="*/ 211016 w 2644726"/>
              <a:gd name="connsiteY3" fmla="*/ 42203 h 158406"/>
              <a:gd name="connsiteX4" fmla="*/ 253219 w 2644726"/>
              <a:gd name="connsiteY4" fmla="*/ 28136 h 158406"/>
              <a:gd name="connsiteX5" fmla="*/ 281354 w 2644726"/>
              <a:gd name="connsiteY5" fmla="*/ 0 h 158406"/>
              <a:gd name="connsiteX6" fmla="*/ 337625 w 2644726"/>
              <a:gd name="connsiteY6" fmla="*/ 84406 h 158406"/>
              <a:gd name="connsiteX7" fmla="*/ 407963 w 2644726"/>
              <a:gd name="connsiteY7" fmla="*/ 56271 h 158406"/>
              <a:gd name="connsiteX8" fmla="*/ 450166 w 2644726"/>
              <a:gd name="connsiteY8" fmla="*/ 42203 h 158406"/>
              <a:gd name="connsiteX9" fmla="*/ 492369 w 2644726"/>
              <a:gd name="connsiteY9" fmla="*/ 70339 h 158406"/>
              <a:gd name="connsiteX10" fmla="*/ 520505 w 2644726"/>
              <a:gd name="connsiteY10" fmla="*/ 112542 h 158406"/>
              <a:gd name="connsiteX11" fmla="*/ 618979 w 2644726"/>
              <a:gd name="connsiteY11" fmla="*/ 112542 h 158406"/>
              <a:gd name="connsiteX12" fmla="*/ 675249 w 2644726"/>
              <a:gd name="connsiteY12" fmla="*/ 84406 h 158406"/>
              <a:gd name="connsiteX13" fmla="*/ 745588 w 2644726"/>
              <a:gd name="connsiteY13" fmla="*/ 28136 h 158406"/>
              <a:gd name="connsiteX14" fmla="*/ 787791 w 2644726"/>
              <a:gd name="connsiteY14" fmla="*/ 84406 h 158406"/>
              <a:gd name="connsiteX15" fmla="*/ 801859 w 2644726"/>
              <a:gd name="connsiteY15" fmla="*/ 126610 h 158406"/>
              <a:gd name="connsiteX16" fmla="*/ 844062 w 2644726"/>
              <a:gd name="connsiteY16" fmla="*/ 112542 h 158406"/>
              <a:gd name="connsiteX17" fmla="*/ 872197 w 2644726"/>
              <a:gd name="connsiteY17" fmla="*/ 84406 h 158406"/>
              <a:gd name="connsiteX18" fmla="*/ 1012874 w 2644726"/>
              <a:gd name="connsiteY18" fmla="*/ 84406 h 158406"/>
              <a:gd name="connsiteX19" fmla="*/ 1041009 w 2644726"/>
              <a:gd name="connsiteY19" fmla="*/ 112542 h 158406"/>
              <a:gd name="connsiteX20" fmla="*/ 1055077 w 2644726"/>
              <a:gd name="connsiteY20" fmla="*/ 70339 h 158406"/>
              <a:gd name="connsiteX21" fmla="*/ 1139483 w 2644726"/>
              <a:gd name="connsiteY21" fmla="*/ 42203 h 158406"/>
              <a:gd name="connsiteX22" fmla="*/ 1195754 w 2644726"/>
              <a:gd name="connsiteY22" fmla="*/ 56271 h 158406"/>
              <a:gd name="connsiteX23" fmla="*/ 1280160 w 2644726"/>
              <a:gd name="connsiteY23" fmla="*/ 84406 h 158406"/>
              <a:gd name="connsiteX24" fmla="*/ 1308296 w 2644726"/>
              <a:gd name="connsiteY24" fmla="*/ 56271 h 158406"/>
              <a:gd name="connsiteX25" fmla="*/ 1477108 w 2644726"/>
              <a:gd name="connsiteY25" fmla="*/ 84406 h 158406"/>
              <a:gd name="connsiteX26" fmla="*/ 1519311 w 2644726"/>
              <a:gd name="connsiteY26" fmla="*/ 112542 h 158406"/>
              <a:gd name="connsiteX27" fmla="*/ 1575582 w 2644726"/>
              <a:gd name="connsiteY27" fmla="*/ 84406 h 158406"/>
              <a:gd name="connsiteX28" fmla="*/ 1589649 w 2644726"/>
              <a:gd name="connsiteY28" fmla="*/ 42203 h 158406"/>
              <a:gd name="connsiteX29" fmla="*/ 1674056 w 2644726"/>
              <a:gd name="connsiteY29" fmla="*/ 98474 h 158406"/>
              <a:gd name="connsiteX30" fmla="*/ 1716259 w 2644726"/>
              <a:gd name="connsiteY30" fmla="*/ 112542 h 158406"/>
              <a:gd name="connsiteX31" fmla="*/ 1744394 w 2644726"/>
              <a:gd name="connsiteY31" fmla="*/ 84406 h 158406"/>
              <a:gd name="connsiteX32" fmla="*/ 1758462 w 2644726"/>
              <a:gd name="connsiteY32" fmla="*/ 42203 h 158406"/>
              <a:gd name="connsiteX33" fmla="*/ 1800665 w 2644726"/>
              <a:gd name="connsiteY33" fmla="*/ 28136 h 158406"/>
              <a:gd name="connsiteX34" fmla="*/ 1899139 w 2644726"/>
              <a:gd name="connsiteY34" fmla="*/ 154745 h 158406"/>
              <a:gd name="connsiteX35" fmla="*/ 1955409 w 2644726"/>
              <a:gd name="connsiteY35" fmla="*/ 140677 h 158406"/>
              <a:gd name="connsiteX36" fmla="*/ 2025748 w 2644726"/>
              <a:gd name="connsiteY36" fmla="*/ 126610 h 158406"/>
              <a:gd name="connsiteX37" fmla="*/ 2067951 w 2644726"/>
              <a:gd name="connsiteY37" fmla="*/ 98474 h 158406"/>
              <a:gd name="connsiteX38" fmla="*/ 2082019 w 2644726"/>
              <a:gd name="connsiteY38" fmla="*/ 28136 h 158406"/>
              <a:gd name="connsiteX39" fmla="*/ 2194560 w 2644726"/>
              <a:gd name="connsiteY39" fmla="*/ 28136 h 158406"/>
              <a:gd name="connsiteX40" fmla="*/ 2293034 w 2644726"/>
              <a:gd name="connsiteY40" fmla="*/ 84406 h 158406"/>
              <a:gd name="connsiteX41" fmla="*/ 2335237 w 2644726"/>
              <a:gd name="connsiteY41" fmla="*/ 56271 h 158406"/>
              <a:gd name="connsiteX42" fmla="*/ 2377440 w 2644726"/>
              <a:gd name="connsiteY42" fmla="*/ 42203 h 158406"/>
              <a:gd name="connsiteX43" fmla="*/ 2447779 w 2644726"/>
              <a:gd name="connsiteY43" fmla="*/ 84406 h 158406"/>
              <a:gd name="connsiteX44" fmla="*/ 2461846 w 2644726"/>
              <a:gd name="connsiteY44" fmla="*/ 126610 h 158406"/>
              <a:gd name="connsiteX45" fmla="*/ 2532185 w 2644726"/>
              <a:gd name="connsiteY45" fmla="*/ 56271 h 158406"/>
              <a:gd name="connsiteX46" fmla="*/ 2602523 w 2644726"/>
              <a:gd name="connsiteY46" fmla="*/ 0 h 158406"/>
              <a:gd name="connsiteX47" fmla="*/ 2630659 w 2644726"/>
              <a:gd name="connsiteY47" fmla="*/ 70339 h 158406"/>
              <a:gd name="connsiteX48" fmla="*/ 2644726 w 2644726"/>
              <a:gd name="connsiteY48" fmla="*/ 112542 h 15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644726" h="158406">
                <a:moveTo>
                  <a:pt x="0" y="70339"/>
                </a:moveTo>
                <a:cubicBezTo>
                  <a:pt x="32825" y="75028"/>
                  <a:pt x="65960" y="77903"/>
                  <a:pt x="98474" y="84406"/>
                </a:cubicBezTo>
                <a:cubicBezTo>
                  <a:pt x="113015" y="87314"/>
                  <a:pt x="126050" y="100912"/>
                  <a:pt x="140677" y="98474"/>
                </a:cubicBezTo>
                <a:cubicBezTo>
                  <a:pt x="179661" y="91977"/>
                  <a:pt x="182108" y="59548"/>
                  <a:pt x="211016" y="42203"/>
                </a:cubicBezTo>
                <a:cubicBezTo>
                  <a:pt x="223731" y="34574"/>
                  <a:pt x="239151" y="32825"/>
                  <a:pt x="253219" y="28136"/>
                </a:cubicBezTo>
                <a:cubicBezTo>
                  <a:pt x="262597" y="18757"/>
                  <a:pt x="268091" y="0"/>
                  <a:pt x="281354" y="0"/>
                </a:cubicBezTo>
                <a:cubicBezTo>
                  <a:pt x="302834" y="0"/>
                  <a:pt x="337525" y="84206"/>
                  <a:pt x="337625" y="84406"/>
                </a:cubicBezTo>
                <a:cubicBezTo>
                  <a:pt x="361071" y="75028"/>
                  <a:pt x="384319" y="65138"/>
                  <a:pt x="407963" y="56271"/>
                </a:cubicBezTo>
                <a:cubicBezTo>
                  <a:pt x="421847" y="51064"/>
                  <a:pt x="435539" y="39765"/>
                  <a:pt x="450166" y="42203"/>
                </a:cubicBezTo>
                <a:cubicBezTo>
                  <a:pt x="466843" y="44983"/>
                  <a:pt x="478301" y="60960"/>
                  <a:pt x="492369" y="70339"/>
                </a:cubicBezTo>
                <a:cubicBezTo>
                  <a:pt x="501748" y="84407"/>
                  <a:pt x="507303" y="101980"/>
                  <a:pt x="520505" y="112542"/>
                </a:cubicBezTo>
                <a:cubicBezTo>
                  <a:pt x="554142" y="139451"/>
                  <a:pt x="583406" y="121435"/>
                  <a:pt x="618979" y="112542"/>
                </a:cubicBezTo>
                <a:cubicBezTo>
                  <a:pt x="637736" y="103163"/>
                  <a:pt x="659139" y="97831"/>
                  <a:pt x="675249" y="84406"/>
                </a:cubicBezTo>
                <a:cubicBezTo>
                  <a:pt x="760087" y="13707"/>
                  <a:pt x="644829" y="61721"/>
                  <a:pt x="745588" y="28136"/>
                </a:cubicBezTo>
                <a:cubicBezTo>
                  <a:pt x="759656" y="46893"/>
                  <a:pt x="776159" y="64049"/>
                  <a:pt x="787791" y="84406"/>
                </a:cubicBezTo>
                <a:cubicBezTo>
                  <a:pt x="795148" y="97281"/>
                  <a:pt x="788596" y="119978"/>
                  <a:pt x="801859" y="126610"/>
                </a:cubicBezTo>
                <a:cubicBezTo>
                  <a:pt x="815122" y="133242"/>
                  <a:pt x="829994" y="117231"/>
                  <a:pt x="844062" y="112542"/>
                </a:cubicBezTo>
                <a:cubicBezTo>
                  <a:pt x="853440" y="103163"/>
                  <a:pt x="860334" y="90337"/>
                  <a:pt x="872197" y="84406"/>
                </a:cubicBezTo>
                <a:cubicBezTo>
                  <a:pt x="924659" y="58175"/>
                  <a:pt x="955840" y="74901"/>
                  <a:pt x="1012874" y="84406"/>
                </a:cubicBezTo>
                <a:lnTo>
                  <a:pt x="1041009" y="112542"/>
                </a:lnTo>
                <a:cubicBezTo>
                  <a:pt x="1045698" y="98474"/>
                  <a:pt x="1043010" y="78958"/>
                  <a:pt x="1055077" y="70339"/>
                </a:cubicBezTo>
                <a:cubicBezTo>
                  <a:pt x="1079210" y="53101"/>
                  <a:pt x="1139483" y="42203"/>
                  <a:pt x="1139483" y="42203"/>
                </a:cubicBezTo>
                <a:cubicBezTo>
                  <a:pt x="1158240" y="46892"/>
                  <a:pt x="1178967" y="46678"/>
                  <a:pt x="1195754" y="56271"/>
                </a:cubicBezTo>
                <a:cubicBezTo>
                  <a:pt x="1273400" y="100640"/>
                  <a:pt x="1200481" y="110966"/>
                  <a:pt x="1280160" y="84406"/>
                </a:cubicBezTo>
                <a:cubicBezTo>
                  <a:pt x="1289539" y="75028"/>
                  <a:pt x="1295087" y="57472"/>
                  <a:pt x="1308296" y="56271"/>
                </a:cubicBezTo>
                <a:cubicBezTo>
                  <a:pt x="1382332" y="49541"/>
                  <a:pt x="1418127" y="64747"/>
                  <a:pt x="1477108" y="84406"/>
                </a:cubicBezTo>
                <a:cubicBezTo>
                  <a:pt x="1501183" y="204779"/>
                  <a:pt x="1473182" y="150984"/>
                  <a:pt x="1519311" y="112542"/>
                </a:cubicBezTo>
                <a:cubicBezTo>
                  <a:pt x="1535421" y="99117"/>
                  <a:pt x="1556825" y="93785"/>
                  <a:pt x="1575582" y="84406"/>
                </a:cubicBezTo>
                <a:cubicBezTo>
                  <a:pt x="1580271" y="70338"/>
                  <a:pt x="1575881" y="47710"/>
                  <a:pt x="1589649" y="42203"/>
                </a:cubicBezTo>
                <a:cubicBezTo>
                  <a:pt x="1648879" y="18511"/>
                  <a:pt x="1646951" y="76790"/>
                  <a:pt x="1674056" y="98474"/>
                </a:cubicBezTo>
                <a:cubicBezTo>
                  <a:pt x="1685635" y="107737"/>
                  <a:pt x="1702191" y="107853"/>
                  <a:pt x="1716259" y="112542"/>
                </a:cubicBezTo>
                <a:cubicBezTo>
                  <a:pt x="1725637" y="103163"/>
                  <a:pt x="1737570" y="95779"/>
                  <a:pt x="1744394" y="84406"/>
                </a:cubicBezTo>
                <a:cubicBezTo>
                  <a:pt x="1752023" y="71690"/>
                  <a:pt x="1747976" y="52688"/>
                  <a:pt x="1758462" y="42203"/>
                </a:cubicBezTo>
                <a:cubicBezTo>
                  <a:pt x="1768947" y="31718"/>
                  <a:pt x="1786597" y="32825"/>
                  <a:pt x="1800665" y="28136"/>
                </a:cubicBezTo>
                <a:cubicBezTo>
                  <a:pt x="1867972" y="129095"/>
                  <a:pt x="1833026" y="88632"/>
                  <a:pt x="1899139" y="154745"/>
                </a:cubicBezTo>
                <a:cubicBezTo>
                  <a:pt x="1917896" y="150056"/>
                  <a:pt x="1936535" y="144871"/>
                  <a:pt x="1955409" y="140677"/>
                </a:cubicBezTo>
                <a:cubicBezTo>
                  <a:pt x="1978750" y="135490"/>
                  <a:pt x="2003360" y="135006"/>
                  <a:pt x="2025748" y="126610"/>
                </a:cubicBezTo>
                <a:cubicBezTo>
                  <a:pt x="2041579" y="120673"/>
                  <a:pt x="2053883" y="107853"/>
                  <a:pt x="2067951" y="98474"/>
                </a:cubicBezTo>
                <a:cubicBezTo>
                  <a:pt x="2072640" y="75028"/>
                  <a:pt x="2066712" y="46504"/>
                  <a:pt x="2082019" y="28136"/>
                </a:cubicBezTo>
                <a:cubicBezTo>
                  <a:pt x="2107891" y="-2910"/>
                  <a:pt x="2168688" y="21668"/>
                  <a:pt x="2194560" y="28136"/>
                </a:cubicBezTo>
                <a:cubicBezTo>
                  <a:pt x="2211043" y="39125"/>
                  <a:pt x="2275185" y="84406"/>
                  <a:pt x="2293034" y="84406"/>
                </a:cubicBezTo>
                <a:cubicBezTo>
                  <a:pt x="2309941" y="84406"/>
                  <a:pt x="2320115" y="63832"/>
                  <a:pt x="2335237" y="56271"/>
                </a:cubicBezTo>
                <a:cubicBezTo>
                  <a:pt x="2348500" y="49639"/>
                  <a:pt x="2363372" y="46892"/>
                  <a:pt x="2377440" y="42203"/>
                </a:cubicBezTo>
                <a:cubicBezTo>
                  <a:pt x="2400886" y="56271"/>
                  <a:pt x="2428445" y="65072"/>
                  <a:pt x="2447779" y="84406"/>
                </a:cubicBezTo>
                <a:cubicBezTo>
                  <a:pt x="2458265" y="94892"/>
                  <a:pt x="2447778" y="131299"/>
                  <a:pt x="2461846" y="126610"/>
                </a:cubicBezTo>
                <a:cubicBezTo>
                  <a:pt x="2493303" y="116125"/>
                  <a:pt x="2506293" y="76985"/>
                  <a:pt x="2532185" y="56271"/>
                </a:cubicBezTo>
                <a:lnTo>
                  <a:pt x="2602523" y="0"/>
                </a:lnTo>
                <a:cubicBezTo>
                  <a:pt x="2611902" y="23446"/>
                  <a:pt x="2621792" y="46694"/>
                  <a:pt x="2630659" y="70339"/>
                </a:cubicBezTo>
                <a:cubicBezTo>
                  <a:pt x="2635866" y="84223"/>
                  <a:pt x="2644726" y="112542"/>
                  <a:pt x="2644726" y="112542"/>
                </a:cubicBezTo>
              </a:path>
            </a:pathLst>
          </a:custGeom>
          <a:noFill/>
          <a:ln w="38100">
            <a:solidFill>
              <a:srgbClr val="66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8563882" y="5371710"/>
            <a:ext cx="2644726" cy="158406"/>
          </a:xfrm>
          <a:custGeom>
            <a:avLst/>
            <a:gdLst>
              <a:gd name="connsiteX0" fmla="*/ 0 w 2644726"/>
              <a:gd name="connsiteY0" fmla="*/ 70339 h 158406"/>
              <a:gd name="connsiteX1" fmla="*/ 98474 w 2644726"/>
              <a:gd name="connsiteY1" fmla="*/ 84406 h 158406"/>
              <a:gd name="connsiteX2" fmla="*/ 140677 w 2644726"/>
              <a:gd name="connsiteY2" fmla="*/ 98474 h 158406"/>
              <a:gd name="connsiteX3" fmla="*/ 211016 w 2644726"/>
              <a:gd name="connsiteY3" fmla="*/ 42203 h 158406"/>
              <a:gd name="connsiteX4" fmla="*/ 253219 w 2644726"/>
              <a:gd name="connsiteY4" fmla="*/ 28136 h 158406"/>
              <a:gd name="connsiteX5" fmla="*/ 281354 w 2644726"/>
              <a:gd name="connsiteY5" fmla="*/ 0 h 158406"/>
              <a:gd name="connsiteX6" fmla="*/ 337625 w 2644726"/>
              <a:gd name="connsiteY6" fmla="*/ 84406 h 158406"/>
              <a:gd name="connsiteX7" fmla="*/ 407963 w 2644726"/>
              <a:gd name="connsiteY7" fmla="*/ 56271 h 158406"/>
              <a:gd name="connsiteX8" fmla="*/ 450166 w 2644726"/>
              <a:gd name="connsiteY8" fmla="*/ 42203 h 158406"/>
              <a:gd name="connsiteX9" fmla="*/ 492369 w 2644726"/>
              <a:gd name="connsiteY9" fmla="*/ 70339 h 158406"/>
              <a:gd name="connsiteX10" fmla="*/ 520505 w 2644726"/>
              <a:gd name="connsiteY10" fmla="*/ 112542 h 158406"/>
              <a:gd name="connsiteX11" fmla="*/ 618979 w 2644726"/>
              <a:gd name="connsiteY11" fmla="*/ 112542 h 158406"/>
              <a:gd name="connsiteX12" fmla="*/ 675249 w 2644726"/>
              <a:gd name="connsiteY12" fmla="*/ 84406 h 158406"/>
              <a:gd name="connsiteX13" fmla="*/ 745588 w 2644726"/>
              <a:gd name="connsiteY13" fmla="*/ 28136 h 158406"/>
              <a:gd name="connsiteX14" fmla="*/ 787791 w 2644726"/>
              <a:gd name="connsiteY14" fmla="*/ 84406 h 158406"/>
              <a:gd name="connsiteX15" fmla="*/ 801859 w 2644726"/>
              <a:gd name="connsiteY15" fmla="*/ 126610 h 158406"/>
              <a:gd name="connsiteX16" fmla="*/ 844062 w 2644726"/>
              <a:gd name="connsiteY16" fmla="*/ 112542 h 158406"/>
              <a:gd name="connsiteX17" fmla="*/ 872197 w 2644726"/>
              <a:gd name="connsiteY17" fmla="*/ 84406 h 158406"/>
              <a:gd name="connsiteX18" fmla="*/ 1012874 w 2644726"/>
              <a:gd name="connsiteY18" fmla="*/ 84406 h 158406"/>
              <a:gd name="connsiteX19" fmla="*/ 1041009 w 2644726"/>
              <a:gd name="connsiteY19" fmla="*/ 112542 h 158406"/>
              <a:gd name="connsiteX20" fmla="*/ 1055077 w 2644726"/>
              <a:gd name="connsiteY20" fmla="*/ 70339 h 158406"/>
              <a:gd name="connsiteX21" fmla="*/ 1139483 w 2644726"/>
              <a:gd name="connsiteY21" fmla="*/ 42203 h 158406"/>
              <a:gd name="connsiteX22" fmla="*/ 1195754 w 2644726"/>
              <a:gd name="connsiteY22" fmla="*/ 56271 h 158406"/>
              <a:gd name="connsiteX23" fmla="*/ 1280160 w 2644726"/>
              <a:gd name="connsiteY23" fmla="*/ 84406 h 158406"/>
              <a:gd name="connsiteX24" fmla="*/ 1308296 w 2644726"/>
              <a:gd name="connsiteY24" fmla="*/ 56271 h 158406"/>
              <a:gd name="connsiteX25" fmla="*/ 1477108 w 2644726"/>
              <a:gd name="connsiteY25" fmla="*/ 84406 h 158406"/>
              <a:gd name="connsiteX26" fmla="*/ 1519311 w 2644726"/>
              <a:gd name="connsiteY26" fmla="*/ 112542 h 158406"/>
              <a:gd name="connsiteX27" fmla="*/ 1575582 w 2644726"/>
              <a:gd name="connsiteY27" fmla="*/ 84406 h 158406"/>
              <a:gd name="connsiteX28" fmla="*/ 1589649 w 2644726"/>
              <a:gd name="connsiteY28" fmla="*/ 42203 h 158406"/>
              <a:gd name="connsiteX29" fmla="*/ 1674056 w 2644726"/>
              <a:gd name="connsiteY29" fmla="*/ 98474 h 158406"/>
              <a:gd name="connsiteX30" fmla="*/ 1716259 w 2644726"/>
              <a:gd name="connsiteY30" fmla="*/ 112542 h 158406"/>
              <a:gd name="connsiteX31" fmla="*/ 1744394 w 2644726"/>
              <a:gd name="connsiteY31" fmla="*/ 84406 h 158406"/>
              <a:gd name="connsiteX32" fmla="*/ 1758462 w 2644726"/>
              <a:gd name="connsiteY32" fmla="*/ 42203 h 158406"/>
              <a:gd name="connsiteX33" fmla="*/ 1800665 w 2644726"/>
              <a:gd name="connsiteY33" fmla="*/ 28136 h 158406"/>
              <a:gd name="connsiteX34" fmla="*/ 1899139 w 2644726"/>
              <a:gd name="connsiteY34" fmla="*/ 154745 h 158406"/>
              <a:gd name="connsiteX35" fmla="*/ 1955409 w 2644726"/>
              <a:gd name="connsiteY35" fmla="*/ 140677 h 158406"/>
              <a:gd name="connsiteX36" fmla="*/ 2025748 w 2644726"/>
              <a:gd name="connsiteY36" fmla="*/ 126610 h 158406"/>
              <a:gd name="connsiteX37" fmla="*/ 2067951 w 2644726"/>
              <a:gd name="connsiteY37" fmla="*/ 98474 h 158406"/>
              <a:gd name="connsiteX38" fmla="*/ 2082019 w 2644726"/>
              <a:gd name="connsiteY38" fmla="*/ 28136 h 158406"/>
              <a:gd name="connsiteX39" fmla="*/ 2194560 w 2644726"/>
              <a:gd name="connsiteY39" fmla="*/ 28136 h 158406"/>
              <a:gd name="connsiteX40" fmla="*/ 2293034 w 2644726"/>
              <a:gd name="connsiteY40" fmla="*/ 84406 h 158406"/>
              <a:gd name="connsiteX41" fmla="*/ 2335237 w 2644726"/>
              <a:gd name="connsiteY41" fmla="*/ 56271 h 158406"/>
              <a:gd name="connsiteX42" fmla="*/ 2377440 w 2644726"/>
              <a:gd name="connsiteY42" fmla="*/ 42203 h 158406"/>
              <a:gd name="connsiteX43" fmla="*/ 2447779 w 2644726"/>
              <a:gd name="connsiteY43" fmla="*/ 84406 h 158406"/>
              <a:gd name="connsiteX44" fmla="*/ 2461846 w 2644726"/>
              <a:gd name="connsiteY44" fmla="*/ 126610 h 158406"/>
              <a:gd name="connsiteX45" fmla="*/ 2532185 w 2644726"/>
              <a:gd name="connsiteY45" fmla="*/ 56271 h 158406"/>
              <a:gd name="connsiteX46" fmla="*/ 2602523 w 2644726"/>
              <a:gd name="connsiteY46" fmla="*/ 0 h 158406"/>
              <a:gd name="connsiteX47" fmla="*/ 2630659 w 2644726"/>
              <a:gd name="connsiteY47" fmla="*/ 70339 h 158406"/>
              <a:gd name="connsiteX48" fmla="*/ 2644726 w 2644726"/>
              <a:gd name="connsiteY48" fmla="*/ 112542 h 15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644726" h="158406">
                <a:moveTo>
                  <a:pt x="0" y="70339"/>
                </a:moveTo>
                <a:cubicBezTo>
                  <a:pt x="32825" y="75028"/>
                  <a:pt x="65960" y="77903"/>
                  <a:pt x="98474" y="84406"/>
                </a:cubicBezTo>
                <a:cubicBezTo>
                  <a:pt x="113015" y="87314"/>
                  <a:pt x="126050" y="100912"/>
                  <a:pt x="140677" y="98474"/>
                </a:cubicBezTo>
                <a:cubicBezTo>
                  <a:pt x="179661" y="91977"/>
                  <a:pt x="182108" y="59548"/>
                  <a:pt x="211016" y="42203"/>
                </a:cubicBezTo>
                <a:cubicBezTo>
                  <a:pt x="223731" y="34574"/>
                  <a:pt x="239151" y="32825"/>
                  <a:pt x="253219" y="28136"/>
                </a:cubicBezTo>
                <a:cubicBezTo>
                  <a:pt x="262597" y="18757"/>
                  <a:pt x="268091" y="0"/>
                  <a:pt x="281354" y="0"/>
                </a:cubicBezTo>
                <a:cubicBezTo>
                  <a:pt x="302834" y="0"/>
                  <a:pt x="337525" y="84206"/>
                  <a:pt x="337625" y="84406"/>
                </a:cubicBezTo>
                <a:cubicBezTo>
                  <a:pt x="361071" y="75028"/>
                  <a:pt x="384319" y="65138"/>
                  <a:pt x="407963" y="56271"/>
                </a:cubicBezTo>
                <a:cubicBezTo>
                  <a:pt x="421847" y="51064"/>
                  <a:pt x="435539" y="39765"/>
                  <a:pt x="450166" y="42203"/>
                </a:cubicBezTo>
                <a:cubicBezTo>
                  <a:pt x="466843" y="44983"/>
                  <a:pt x="478301" y="60960"/>
                  <a:pt x="492369" y="70339"/>
                </a:cubicBezTo>
                <a:cubicBezTo>
                  <a:pt x="501748" y="84407"/>
                  <a:pt x="507303" y="101980"/>
                  <a:pt x="520505" y="112542"/>
                </a:cubicBezTo>
                <a:cubicBezTo>
                  <a:pt x="554142" y="139451"/>
                  <a:pt x="583406" y="121435"/>
                  <a:pt x="618979" y="112542"/>
                </a:cubicBezTo>
                <a:cubicBezTo>
                  <a:pt x="637736" y="103163"/>
                  <a:pt x="659139" y="97831"/>
                  <a:pt x="675249" y="84406"/>
                </a:cubicBezTo>
                <a:cubicBezTo>
                  <a:pt x="760087" y="13707"/>
                  <a:pt x="644829" y="61721"/>
                  <a:pt x="745588" y="28136"/>
                </a:cubicBezTo>
                <a:cubicBezTo>
                  <a:pt x="759656" y="46893"/>
                  <a:pt x="776159" y="64049"/>
                  <a:pt x="787791" y="84406"/>
                </a:cubicBezTo>
                <a:cubicBezTo>
                  <a:pt x="795148" y="97281"/>
                  <a:pt x="788596" y="119978"/>
                  <a:pt x="801859" y="126610"/>
                </a:cubicBezTo>
                <a:cubicBezTo>
                  <a:pt x="815122" y="133242"/>
                  <a:pt x="829994" y="117231"/>
                  <a:pt x="844062" y="112542"/>
                </a:cubicBezTo>
                <a:cubicBezTo>
                  <a:pt x="853440" y="103163"/>
                  <a:pt x="860334" y="90337"/>
                  <a:pt x="872197" y="84406"/>
                </a:cubicBezTo>
                <a:cubicBezTo>
                  <a:pt x="924659" y="58175"/>
                  <a:pt x="955840" y="74901"/>
                  <a:pt x="1012874" y="84406"/>
                </a:cubicBezTo>
                <a:lnTo>
                  <a:pt x="1041009" y="112542"/>
                </a:lnTo>
                <a:cubicBezTo>
                  <a:pt x="1045698" y="98474"/>
                  <a:pt x="1043010" y="78958"/>
                  <a:pt x="1055077" y="70339"/>
                </a:cubicBezTo>
                <a:cubicBezTo>
                  <a:pt x="1079210" y="53101"/>
                  <a:pt x="1139483" y="42203"/>
                  <a:pt x="1139483" y="42203"/>
                </a:cubicBezTo>
                <a:cubicBezTo>
                  <a:pt x="1158240" y="46892"/>
                  <a:pt x="1178967" y="46678"/>
                  <a:pt x="1195754" y="56271"/>
                </a:cubicBezTo>
                <a:cubicBezTo>
                  <a:pt x="1273400" y="100640"/>
                  <a:pt x="1200481" y="110966"/>
                  <a:pt x="1280160" y="84406"/>
                </a:cubicBezTo>
                <a:cubicBezTo>
                  <a:pt x="1289539" y="75028"/>
                  <a:pt x="1295087" y="57472"/>
                  <a:pt x="1308296" y="56271"/>
                </a:cubicBezTo>
                <a:cubicBezTo>
                  <a:pt x="1382332" y="49541"/>
                  <a:pt x="1418127" y="64747"/>
                  <a:pt x="1477108" y="84406"/>
                </a:cubicBezTo>
                <a:cubicBezTo>
                  <a:pt x="1501183" y="204779"/>
                  <a:pt x="1473182" y="150984"/>
                  <a:pt x="1519311" y="112542"/>
                </a:cubicBezTo>
                <a:cubicBezTo>
                  <a:pt x="1535421" y="99117"/>
                  <a:pt x="1556825" y="93785"/>
                  <a:pt x="1575582" y="84406"/>
                </a:cubicBezTo>
                <a:cubicBezTo>
                  <a:pt x="1580271" y="70338"/>
                  <a:pt x="1575881" y="47710"/>
                  <a:pt x="1589649" y="42203"/>
                </a:cubicBezTo>
                <a:cubicBezTo>
                  <a:pt x="1648879" y="18511"/>
                  <a:pt x="1646951" y="76790"/>
                  <a:pt x="1674056" y="98474"/>
                </a:cubicBezTo>
                <a:cubicBezTo>
                  <a:pt x="1685635" y="107737"/>
                  <a:pt x="1702191" y="107853"/>
                  <a:pt x="1716259" y="112542"/>
                </a:cubicBezTo>
                <a:cubicBezTo>
                  <a:pt x="1725637" y="103163"/>
                  <a:pt x="1737570" y="95779"/>
                  <a:pt x="1744394" y="84406"/>
                </a:cubicBezTo>
                <a:cubicBezTo>
                  <a:pt x="1752023" y="71690"/>
                  <a:pt x="1747976" y="52688"/>
                  <a:pt x="1758462" y="42203"/>
                </a:cubicBezTo>
                <a:cubicBezTo>
                  <a:pt x="1768947" y="31718"/>
                  <a:pt x="1786597" y="32825"/>
                  <a:pt x="1800665" y="28136"/>
                </a:cubicBezTo>
                <a:cubicBezTo>
                  <a:pt x="1867972" y="129095"/>
                  <a:pt x="1833026" y="88632"/>
                  <a:pt x="1899139" y="154745"/>
                </a:cubicBezTo>
                <a:cubicBezTo>
                  <a:pt x="1917896" y="150056"/>
                  <a:pt x="1936535" y="144871"/>
                  <a:pt x="1955409" y="140677"/>
                </a:cubicBezTo>
                <a:cubicBezTo>
                  <a:pt x="1978750" y="135490"/>
                  <a:pt x="2003360" y="135006"/>
                  <a:pt x="2025748" y="126610"/>
                </a:cubicBezTo>
                <a:cubicBezTo>
                  <a:pt x="2041579" y="120673"/>
                  <a:pt x="2053883" y="107853"/>
                  <a:pt x="2067951" y="98474"/>
                </a:cubicBezTo>
                <a:cubicBezTo>
                  <a:pt x="2072640" y="75028"/>
                  <a:pt x="2066712" y="46504"/>
                  <a:pt x="2082019" y="28136"/>
                </a:cubicBezTo>
                <a:cubicBezTo>
                  <a:pt x="2107891" y="-2910"/>
                  <a:pt x="2168688" y="21668"/>
                  <a:pt x="2194560" y="28136"/>
                </a:cubicBezTo>
                <a:cubicBezTo>
                  <a:pt x="2211043" y="39125"/>
                  <a:pt x="2275185" y="84406"/>
                  <a:pt x="2293034" y="84406"/>
                </a:cubicBezTo>
                <a:cubicBezTo>
                  <a:pt x="2309941" y="84406"/>
                  <a:pt x="2320115" y="63832"/>
                  <a:pt x="2335237" y="56271"/>
                </a:cubicBezTo>
                <a:cubicBezTo>
                  <a:pt x="2348500" y="49639"/>
                  <a:pt x="2363372" y="46892"/>
                  <a:pt x="2377440" y="42203"/>
                </a:cubicBezTo>
                <a:cubicBezTo>
                  <a:pt x="2400886" y="56271"/>
                  <a:pt x="2428445" y="65072"/>
                  <a:pt x="2447779" y="84406"/>
                </a:cubicBezTo>
                <a:cubicBezTo>
                  <a:pt x="2458265" y="94892"/>
                  <a:pt x="2447778" y="131299"/>
                  <a:pt x="2461846" y="126610"/>
                </a:cubicBezTo>
                <a:cubicBezTo>
                  <a:pt x="2493303" y="116125"/>
                  <a:pt x="2506293" y="76985"/>
                  <a:pt x="2532185" y="56271"/>
                </a:cubicBezTo>
                <a:lnTo>
                  <a:pt x="2602523" y="0"/>
                </a:lnTo>
                <a:cubicBezTo>
                  <a:pt x="2611902" y="23446"/>
                  <a:pt x="2621792" y="46694"/>
                  <a:pt x="2630659" y="70339"/>
                </a:cubicBezTo>
                <a:cubicBezTo>
                  <a:pt x="2635866" y="84223"/>
                  <a:pt x="2644726" y="112542"/>
                  <a:pt x="2644726" y="112542"/>
                </a:cubicBezTo>
              </a:path>
            </a:pathLst>
          </a:custGeom>
          <a:noFill/>
          <a:ln w="38100">
            <a:solidFill>
              <a:srgbClr val="66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267618" y="5879591"/>
            <a:ext cx="5964370" cy="180152"/>
          </a:xfrm>
          <a:custGeom>
            <a:avLst/>
            <a:gdLst>
              <a:gd name="connsiteX0" fmla="*/ 0 w 2644726"/>
              <a:gd name="connsiteY0" fmla="*/ 70339 h 158406"/>
              <a:gd name="connsiteX1" fmla="*/ 98474 w 2644726"/>
              <a:gd name="connsiteY1" fmla="*/ 84406 h 158406"/>
              <a:gd name="connsiteX2" fmla="*/ 140677 w 2644726"/>
              <a:gd name="connsiteY2" fmla="*/ 98474 h 158406"/>
              <a:gd name="connsiteX3" fmla="*/ 211016 w 2644726"/>
              <a:gd name="connsiteY3" fmla="*/ 42203 h 158406"/>
              <a:gd name="connsiteX4" fmla="*/ 253219 w 2644726"/>
              <a:gd name="connsiteY4" fmla="*/ 28136 h 158406"/>
              <a:gd name="connsiteX5" fmla="*/ 281354 w 2644726"/>
              <a:gd name="connsiteY5" fmla="*/ 0 h 158406"/>
              <a:gd name="connsiteX6" fmla="*/ 337625 w 2644726"/>
              <a:gd name="connsiteY6" fmla="*/ 84406 h 158406"/>
              <a:gd name="connsiteX7" fmla="*/ 407963 w 2644726"/>
              <a:gd name="connsiteY7" fmla="*/ 56271 h 158406"/>
              <a:gd name="connsiteX8" fmla="*/ 450166 w 2644726"/>
              <a:gd name="connsiteY8" fmla="*/ 42203 h 158406"/>
              <a:gd name="connsiteX9" fmla="*/ 492369 w 2644726"/>
              <a:gd name="connsiteY9" fmla="*/ 70339 h 158406"/>
              <a:gd name="connsiteX10" fmla="*/ 520505 w 2644726"/>
              <a:gd name="connsiteY10" fmla="*/ 112542 h 158406"/>
              <a:gd name="connsiteX11" fmla="*/ 618979 w 2644726"/>
              <a:gd name="connsiteY11" fmla="*/ 112542 h 158406"/>
              <a:gd name="connsiteX12" fmla="*/ 675249 w 2644726"/>
              <a:gd name="connsiteY12" fmla="*/ 84406 h 158406"/>
              <a:gd name="connsiteX13" fmla="*/ 745588 w 2644726"/>
              <a:gd name="connsiteY13" fmla="*/ 28136 h 158406"/>
              <a:gd name="connsiteX14" fmla="*/ 787791 w 2644726"/>
              <a:gd name="connsiteY14" fmla="*/ 84406 h 158406"/>
              <a:gd name="connsiteX15" fmla="*/ 801859 w 2644726"/>
              <a:gd name="connsiteY15" fmla="*/ 126610 h 158406"/>
              <a:gd name="connsiteX16" fmla="*/ 844062 w 2644726"/>
              <a:gd name="connsiteY16" fmla="*/ 112542 h 158406"/>
              <a:gd name="connsiteX17" fmla="*/ 872197 w 2644726"/>
              <a:gd name="connsiteY17" fmla="*/ 84406 h 158406"/>
              <a:gd name="connsiteX18" fmla="*/ 1012874 w 2644726"/>
              <a:gd name="connsiteY18" fmla="*/ 84406 h 158406"/>
              <a:gd name="connsiteX19" fmla="*/ 1041009 w 2644726"/>
              <a:gd name="connsiteY19" fmla="*/ 112542 h 158406"/>
              <a:gd name="connsiteX20" fmla="*/ 1055077 w 2644726"/>
              <a:gd name="connsiteY20" fmla="*/ 70339 h 158406"/>
              <a:gd name="connsiteX21" fmla="*/ 1139483 w 2644726"/>
              <a:gd name="connsiteY21" fmla="*/ 42203 h 158406"/>
              <a:gd name="connsiteX22" fmla="*/ 1195754 w 2644726"/>
              <a:gd name="connsiteY22" fmla="*/ 56271 h 158406"/>
              <a:gd name="connsiteX23" fmla="*/ 1280160 w 2644726"/>
              <a:gd name="connsiteY23" fmla="*/ 84406 h 158406"/>
              <a:gd name="connsiteX24" fmla="*/ 1308296 w 2644726"/>
              <a:gd name="connsiteY24" fmla="*/ 56271 h 158406"/>
              <a:gd name="connsiteX25" fmla="*/ 1477108 w 2644726"/>
              <a:gd name="connsiteY25" fmla="*/ 84406 h 158406"/>
              <a:gd name="connsiteX26" fmla="*/ 1519311 w 2644726"/>
              <a:gd name="connsiteY26" fmla="*/ 112542 h 158406"/>
              <a:gd name="connsiteX27" fmla="*/ 1575582 w 2644726"/>
              <a:gd name="connsiteY27" fmla="*/ 84406 h 158406"/>
              <a:gd name="connsiteX28" fmla="*/ 1589649 w 2644726"/>
              <a:gd name="connsiteY28" fmla="*/ 42203 h 158406"/>
              <a:gd name="connsiteX29" fmla="*/ 1674056 w 2644726"/>
              <a:gd name="connsiteY29" fmla="*/ 98474 h 158406"/>
              <a:gd name="connsiteX30" fmla="*/ 1716259 w 2644726"/>
              <a:gd name="connsiteY30" fmla="*/ 112542 h 158406"/>
              <a:gd name="connsiteX31" fmla="*/ 1744394 w 2644726"/>
              <a:gd name="connsiteY31" fmla="*/ 84406 h 158406"/>
              <a:gd name="connsiteX32" fmla="*/ 1758462 w 2644726"/>
              <a:gd name="connsiteY32" fmla="*/ 42203 h 158406"/>
              <a:gd name="connsiteX33" fmla="*/ 1800665 w 2644726"/>
              <a:gd name="connsiteY33" fmla="*/ 28136 h 158406"/>
              <a:gd name="connsiteX34" fmla="*/ 1899139 w 2644726"/>
              <a:gd name="connsiteY34" fmla="*/ 154745 h 158406"/>
              <a:gd name="connsiteX35" fmla="*/ 1955409 w 2644726"/>
              <a:gd name="connsiteY35" fmla="*/ 140677 h 158406"/>
              <a:gd name="connsiteX36" fmla="*/ 2025748 w 2644726"/>
              <a:gd name="connsiteY36" fmla="*/ 126610 h 158406"/>
              <a:gd name="connsiteX37" fmla="*/ 2067951 w 2644726"/>
              <a:gd name="connsiteY37" fmla="*/ 98474 h 158406"/>
              <a:gd name="connsiteX38" fmla="*/ 2082019 w 2644726"/>
              <a:gd name="connsiteY38" fmla="*/ 28136 h 158406"/>
              <a:gd name="connsiteX39" fmla="*/ 2194560 w 2644726"/>
              <a:gd name="connsiteY39" fmla="*/ 28136 h 158406"/>
              <a:gd name="connsiteX40" fmla="*/ 2293034 w 2644726"/>
              <a:gd name="connsiteY40" fmla="*/ 84406 h 158406"/>
              <a:gd name="connsiteX41" fmla="*/ 2335237 w 2644726"/>
              <a:gd name="connsiteY41" fmla="*/ 56271 h 158406"/>
              <a:gd name="connsiteX42" fmla="*/ 2377440 w 2644726"/>
              <a:gd name="connsiteY42" fmla="*/ 42203 h 158406"/>
              <a:gd name="connsiteX43" fmla="*/ 2447779 w 2644726"/>
              <a:gd name="connsiteY43" fmla="*/ 84406 h 158406"/>
              <a:gd name="connsiteX44" fmla="*/ 2461846 w 2644726"/>
              <a:gd name="connsiteY44" fmla="*/ 126610 h 158406"/>
              <a:gd name="connsiteX45" fmla="*/ 2532185 w 2644726"/>
              <a:gd name="connsiteY45" fmla="*/ 56271 h 158406"/>
              <a:gd name="connsiteX46" fmla="*/ 2602523 w 2644726"/>
              <a:gd name="connsiteY46" fmla="*/ 0 h 158406"/>
              <a:gd name="connsiteX47" fmla="*/ 2630659 w 2644726"/>
              <a:gd name="connsiteY47" fmla="*/ 70339 h 158406"/>
              <a:gd name="connsiteX48" fmla="*/ 2644726 w 2644726"/>
              <a:gd name="connsiteY48" fmla="*/ 112542 h 15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644726" h="158406">
                <a:moveTo>
                  <a:pt x="0" y="70339"/>
                </a:moveTo>
                <a:cubicBezTo>
                  <a:pt x="32825" y="75028"/>
                  <a:pt x="65960" y="77903"/>
                  <a:pt x="98474" y="84406"/>
                </a:cubicBezTo>
                <a:cubicBezTo>
                  <a:pt x="113015" y="87314"/>
                  <a:pt x="126050" y="100912"/>
                  <a:pt x="140677" y="98474"/>
                </a:cubicBezTo>
                <a:cubicBezTo>
                  <a:pt x="179661" y="91977"/>
                  <a:pt x="182108" y="59548"/>
                  <a:pt x="211016" y="42203"/>
                </a:cubicBezTo>
                <a:cubicBezTo>
                  <a:pt x="223731" y="34574"/>
                  <a:pt x="239151" y="32825"/>
                  <a:pt x="253219" y="28136"/>
                </a:cubicBezTo>
                <a:cubicBezTo>
                  <a:pt x="262597" y="18757"/>
                  <a:pt x="268091" y="0"/>
                  <a:pt x="281354" y="0"/>
                </a:cubicBezTo>
                <a:cubicBezTo>
                  <a:pt x="302834" y="0"/>
                  <a:pt x="337525" y="84206"/>
                  <a:pt x="337625" y="84406"/>
                </a:cubicBezTo>
                <a:cubicBezTo>
                  <a:pt x="361071" y="75028"/>
                  <a:pt x="384319" y="65138"/>
                  <a:pt x="407963" y="56271"/>
                </a:cubicBezTo>
                <a:cubicBezTo>
                  <a:pt x="421847" y="51064"/>
                  <a:pt x="435539" y="39765"/>
                  <a:pt x="450166" y="42203"/>
                </a:cubicBezTo>
                <a:cubicBezTo>
                  <a:pt x="466843" y="44983"/>
                  <a:pt x="478301" y="60960"/>
                  <a:pt x="492369" y="70339"/>
                </a:cubicBezTo>
                <a:cubicBezTo>
                  <a:pt x="501748" y="84407"/>
                  <a:pt x="507303" y="101980"/>
                  <a:pt x="520505" y="112542"/>
                </a:cubicBezTo>
                <a:cubicBezTo>
                  <a:pt x="554142" y="139451"/>
                  <a:pt x="583406" y="121435"/>
                  <a:pt x="618979" y="112542"/>
                </a:cubicBezTo>
                <a:cubicBezTo>
                  <a:pt x="637736" y="103163"/>
                  <a:pt x="659139" y="97831"/>
                  <a:pt x="675249" y="84406"/>
                </a:cubicBezTo>
                <a:cubicBezTo>
                  <a:pt x="760087" y="13707"/>
                  <a:pt x="644829" y="61721"/>
                  <a:pt x="745588" y="28136"/>
                </a:cubicBezTo>
                <a:cubicBezTo>
                  <a:pt x="759656" y="46893"/>
                  <a:pt x="776159" y="64049"/>
                  <a:pt x="787791" y="84406"/>
                </a:cubicBezTo>
                <a:cubicBezTo>
                  <a:pt x="795148" y="97281"/>
                  <a:pt x="788596" y="119978"/>
                  <a:pt x="801859" y="126610"/>
                </a:cubicBezTo>
                <a:cubicBezTo>
                  <a:pt x="815122" y="133242"/>
                  <a:pt x="829994" y="117231"/>
                  <a:pt x="844062" y="112542"/>
                </a:cubicBezTo>
                <a:cubicBezTo>
                  <a:pt x="853440" y="103163"/>
                  <a:pt x="860334" y="90337"/>
                  <a:pt x="872197" y="84406"/>
                </a:cubicBezTo>
                <a:cubicBezTo>
                  <a:pt x="924659" y="58175"/>
                  <a:pt x="955840" y="74901"/>
                  <a:pt x="1012874" y="84406"/>
                </a:cubicBezTo>
                <a:lnTo>
                  <a:pt x="1041009" y="112542"/>
                </a:lnTo>
                <a:cubicBezTo>
                  <a:pt x="1045698" y="98474"/>
                  <a:pt x="1043010" y="78958"/>
                  <a:pt x="1055077" y="70339"/>
                </a:cubicBezTo>
                <a:cubicBezTo>
                  <a:pt x="1079210" y="53101"/>
                  <a:pt x="1139483" y="42203"/>
                  <a:pt x="1139483" y="42203"/>
                </a:cubicBezTo>
                <a:cubicBezTo>
                  <a:pt x="1158240" y="46892"/>
                  <a:pt x="1178967" y="46678"/>
                  <a:pt x="1195754" y="56271"/>
                </a:cubicBezTo>
                <a:cubicBezTo>
                  <a:pt x="1273400" y="100640"/>
                  <a:pt x="1200481" y="110966"/>
                  <a:pt x="1280160" y="84406"/>
                </a:cubicBezTo>
                <a:cubicBezTo>
                  <a:pt x="1289539" y="75028"/>
                  <a:pt x="1295087" y="57472"/>
                  <a:pt x="1308296" y="56271"/>
                </a:cubicBezTo>
                <a:cubicBezTo>
                  <a:pt x="1382332" y="49541"/>
                  <a:pt x="1418127" y="64747"/>
                  <a:pt x="1477108" y="84406"/>
                </a:cubicBezTo>
                <a:cubicBezTo>
                  <a:pt x="1501183" y="204779"/>
                  <a:pt x="1473182" y="150984"/>
                  <a:pt x="1519311" y="112542"/>
                </a:cubicBezTo>
                <a:cubicBezTo>
                  <a:pt x="1535421" y="99117"/>
                  <a:pt x="1556825" y="93785"/>
                  <a:pt x="1575582" y="84406"/>
                </a:cubicBezTo>
                <a:cubicBezTo>
                  <a:pt x="1580271" y="70338"/>
                  <a:pt x="1575881" y="47710"/>
                  <a:pt x="1589649" y="42203"/>
                </a:cubicBezTo>
                <a:cubicBezTo>
                  <a:pt x="1648879" y="18511"/>
                  <a:pt x="1646951" y="76790"/>
                  <a:pt x="1674056" y="98474"/>
                </a:cubicBezTo>
                <a:cubicBezTo>
                  <a:pt x="1685635" y="107737"/>
                  <a:pt x="1702191" y="107853"/>
                  <a:pt x="1716259" y="112542"/>
                </a:cubicBezTo>
                <a:cubicBezTo>
                  <a:pt x="1725637" y="103163"/>
                  <a:pt x="1737570" y="95779"/>
                  <a:pt x="1744394" y="84406"/>
                </a:cubicBezTo>
                <a:cubicBezTo>
                  <a:pt x="1752023" y="71690"/>
                  <a:pt x="1747976" y="52688"/>
                  <a:pt x="1758462" y="42203"/>
                </a:cubicBezTo>
                <a:cubicBezTo>
                  <a:pt x="1768947" y="31718"/>
                  <a:pt x="1786597" y="32825"/>
                  <a:pt x="1800665" y="28136"/>
                </a:cubicBezTo>
                <a:cubicBezTo>
                  <a:pt x="1867972" y="129095"/>
                  <a:pt x="1833026" y="88632"/>
                  <a:pt x="1899139" y="154745"/>
                </a:cubicBezTo>
                <a:cubicBezTo>
                  <a:pt x="1917896" y="150056"/>
                  <a:pt x="1936535" y="144871"/>
                  <a:pt x="1955409" y="140677"/>
                </a:cubicBezTo>
                <a:cubicBezTo>
                  <a:pt x="1978750" y="135490"/>
                  <a:pt x="2003360" y="135006"/>
                  <a:pt x="2025748" y="126610"/>
                </a:cubicBezTo>
                <a:cubicBezTo>
                  <a:pt x="2041579" y="120673"/>
                  <a:pt x="2053883" y="107853"/>
                  <a:pt x="2067951" y="98474"/>
                </a:cubicBezTo>
                <a:cubicBezTo>
                  <a:pt x="2072640" y="75028"/>
                  <a:pt x="2066712" y="46504"/>
                  <a:pt x="2082019" y="28136"/>
                </a:cubicBezTo>
                <a:cubicBezTo>
                  <a:pt x="2107891" y="-2910"/>
                  <a:pt x="2168688" y="21668"/>
                  <a:pt x="2194560" y="28136"/>
                </a:cubicBezTo>
                <a:cubicBezTo>
                  <a:pt x="2211043" y="39125"/>
                  <a:pt x="2275185" y="84406"/>
                  <a:pt x="2293034" y="84406"/>
                </a:cubicBezTo>
                <a:cubicBezTo>
                  <a:pt x="2309941" y="84406"/>
                  <a:pt x="2320115" y="63832"/>
                  <a:pt x="2335237" y="56271"/>
                </a:cubicBezTo>
                <a:cubicBezTo>
                  <a:pt x="2348500" y="49639"/>
                  <a:pt x="2363372" y="46892"/>
                  <a:pt x="2377440" y="42203"/>
                </a:cubicBezTo>
                <a:cubicBezTo>
                  <a:pt x="2400886" y="56271"/>
                  <a:pt x="2428445" y="65072"/>
                  <a:pt x="2447779" y="84406"/>
                </a:cubicBezTo>
                <a:cubicBezTo>
                  <a:pt x="2458265" y="94892"/>
                  <a:pt x="2447778" y="131299"/>
                  <a:pt x="2461846" y="126610"/>
                </a:cubicBezTo>
                <a:cubicBezTo>
                  <a:pt x="2493303" y="116125"/>
                  <a:pt x="2506293" y="76985"/>
                  <a:pt x="2532185" y="56271"/>
                </a:cubicBezTo>
                <a:lnTo>
                  <a:pt x="2602523" y="0"/>
                </a:lnTo>
                <a:cubicBezTo>
                  <a:pt x="2611902" y="23446"/>
                  <a:pt x="2621792" y="46694"/>
                  <a:pt x="2630659" y="70339"/>
                </a:cubicBezTo>
                <a:cubicBezTo>
                  <a:pt x="2635866" y="84223"/>
                  <a:pt x="2644726" y="112542"/>
                  <a:pt x="2644726" y="112542"/>
                </a:cubicBezTo>
              </a:path>
            </a:pathLst>
          </a:custGeom>
          <a:noFill/>
          <a:ln w="38100">
            <a:solidFill>
              <a:srgbClr val="66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395763" y="956151"/>
            <a:ext cx="6733085" cy="1384995"/>
          </a:xfrm>
          <a:prstGeom prst="rect">
            <a:avLst/>
          </a:prstGeom>
          <a:solidFill>
            <a:schemeClr val="accent4">
              <a:lumMod val="20000"/>
              <a:lumOff val="80000"/>
            </a:schemeClr>
          </a:solidFill>
        </p:spPr>
        <p:txBody>
          <a:bodyPr wrap="square" rtlCol="0">
            <a:spAutoFit/>
          </a:bodyPr>
          <a:lstStyle/>
          <a:p>
            <a:r>
              <a:rPr lang="zh-CN" altLang="en-US" sz="2800" b="1" dirty="0">
                <a:solidFill>
                  <a:srgbClr val="FF0000"/>
                </a:solidFill>
              </a:rPr>
              <a:t>影响：有利于抑制土地兼并；促进北方经济的恢复与发展，增加国家财政收入；稳定社会秩序，缓和社会矛盾。</a:t>
            </a:r>
            <a:r>
              <a:rPr lang="en-US" altLang="zh-CN" sz="2800" b="1" dirty="0">
                <a:solidFill>
                  <a:srgbClr val="FF0000"/>
                </a:solidFill>
              </a:rPr>
              <a:t>(3</a:t>
            </a:r>
            <a:r>
              <a:rPr lang="zh-CN" altLang="en-US" sz="2800" b="1" dirty="0">
                <a:solidFill>
                  <a:srgbClr val="FF0000"/>
                </a:solidFill>
              </a:rPr>
              <a:t>分</a:t>
            </a:r>
            <a:r>
              <a:rPr lang="en-US" altLang="zh-CN" sz="2800" b="1" dirty="0">
                <a:solidFill>
                  <a:srgbClr val="FF0000"/>
                </a:solidFill>
              </a:rPr>
              <a:t>) </a:t>
            </a:r>
            <a:endParaRPr lang="zh-CN" altLang="en-US" sz="2800" b="1" dirty="0">
              <a:solidFill>
                <a:srgbClr val="FF0000"/>
              </a:solidFill>
            </a:endParaRPr>
          </a:p>
        </p:txBody>
      </p:sp>
      <p:sp>
        <p:nvSpPr>
          <p:cNvPr id="3" name="文本框 2"/>
          <p:cNvSpPr txBox="1"/>
          <p:nvPr/>
        </p:nvSpPr>
        <p:spPr>
          <a:xfrm>
            <a:off x="6818218" y="5588957"/>
            <a:ext cx="4390390" cy="954107"/>
          </a:xfrm>
          <a:prstGeom prst="rect">
            <a:avLst/>
          </a:prstGeom>
          <a:solidFill>
            <a:schemeClr val="accent4">
              <a:lumMod val="20000"/>
              <a:lumOff val="80000"/>
            </a:schemeClr>
          </a:solidFill>
        </p:spPr>
        <p:txBody>
          <a:bodyPr wrap="square" rtlCol="0">
            <a:spAutoFit/>
          </a:bodyPr>
          <a:lstStyle/>
          <a:p>
            <a:r>
              <a:rPr lang="zh-CN" altLang="en-US" sz="2800" b="1" dirty="0">
                <a:solidFill>
                  <a:srgbClr val="FF0000"/>
                </a:solidFill>
              </a:rPr>
              <a:t>(1)措施：均田制、新的租调制、三长制。</a:t>
            </a:r>
            <a:r>
              <a:rPr lang="en-US" altLang="zh-CN" sz="2800" b="1" dirty="0">
                <a:solidFill>
                  <a:srgbClr val="FF0000"/>
                </a:solidFill>
              </a:rPr>
              <a:t>(3</a:t>
            </a:r>
            <a:r>
              <a:rPr lang="zh-CN" altLang="en-US" sz="2800" b="1" dirty="0">
                <a:solidFill>
                  <a:srgbClr val="FF0000"/>
                </a:solidFill>
              </a:rPr>
              <a:t>分</a:t>
            </a:r>
            <a:r>
              <a:rPr lang="en-US" altLang="zh-CN" sz="2800" b="1" dirty="0">
                <a:solidFill>
                  <a:srgbClr val="FF0000"/>
                </a:solidFill>
              </a:rPr>
              <a:t>)</a:t>
            </a:r>
            <a:endParaRPr lang="zh-CN" altLang="en-US" sz="2800" b="1" dirty="0">
              <a:solidFill>
                <a:srgbClr val="FF0000"/>
              </a:solidFill>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2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down)">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down)">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down)">
                                      <p:cBhvr>
                                        <p:cTn id="35" dur="5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down)">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blinds(horizontal)">
                                      <p:cBhvr>
                                        <p:cTn id="45" dur="500"/>
                                        <p:tgtEl>
                                          <p:spTgt spid="3"/>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down)">
                                      <p:cBhvr>
                                        <p:cTn id="50" dur="500"/>
                                        <p:tgtEl>
                                          <p:spTgt spid="1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down)">
                                      <p:cBhvr>
                                        <p:cTn id="55" dur="500"/>
                                        <p:tgtEl>
                                          <p:spTgt spid="19"/>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wipe(down)">
                                      <p:cBhvr>
                                        <p:cTn id="60" dur="500"/>
                                        <p:tgtEl>
                                          <p:spTgt spid="20"/>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down)">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4"/>
                                        </p:tgtEl>
                                        <p:attrNameLst>
                                          <p:attrName>style.visibility</p:attrName>
                                        </p:attrNameLst>
                                      </p:cBhvr>
                                      <p:to>
                                        <p:strVal val="visible"/>
                                      </p:to>
                                    </p:set>
                                    <p:animEffect transition="in" filter="blinds(horizontal)">
                                      <p:cBhvr>
                                        <p:cTn id="6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15" grpId="0" animBg="1"/>
      <p:bldP spid="16" grpId="0" animBg="1"/>
      <p:bldP spid="18" grpId="0" animBg="1"/>
      <p:bldP spid="19" grpId="0" animBg="1"/>
      <p:bldP spid="20" grpId="0" animBg="1"/>
      <p:bldP spid="21" grpId="0" animBg="1"/>
      <p:bldP spid="4" grpId="0" animBg="1"/>
      <p:bldP spid="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627379" y="194750"/>
            <a:ext cx="10852150" cy="5931535"/>
          </a:xfrm>
        </p:spPr>
        <p:txBody>
          <a:bodyPr/>
          <a:lstStyle/>
          <a:p>
            <a:r>
              <a:rPr lang="zh-CN" altLang="en-US" dirty="0"/>
              <a:t>材料二 孝文帝只追求与汉文化相吻合，而忘掉了自己国家政权存在的基础，它对于中国历史进程宏观而言，无论怎样肯定都不为过。但对于北魏王朝、拓跋鲜卑前途命运而言，则怎样贬斥之也合情合理。 </a:t>
            </a:r>
            <a:endParaRPr lang="zh-CN" altLang="en-US" dirty="0"/>
          </a:p>
          <a:p>
            <a:r>
              <a:rPr lang="en-US" altLang="zh-CN" dirty="0"/>
              <a:t>——</a:t>
            </a:r>
            <a:r>
              <a:rPr lang="zh-CN" altLang="en-US" dirty="0"/>
              <a:t>周建江</a:t>
            </a:r>
            <a:r>
              <a:rPr lang="en-US" altLang="zh-CN" dirty="0"/>
              <a:t>《</a:t>
            </a:r>
            <a:r>
              <a:rPr lang="zh-CN" altLang="en-US" dirty="0"/>
              <a:t>太和十五年：北魏政治文化变革研究</a:t>
            </a:r>
            <a:r>
              <a:rPr lang="en-US" altLang="zh-CN" dirty="0"/>
              <a:t>》 </a:t>
            </a:r>
            <a:endParaRPr lang="en-US" altLang="zh-CN" dirty="0"/>
          </a:p>
          <a:p>
            <a:r>
              <a:rPr lang="zh-CN" altLang="en-US" dirty="0" smtClean="0"/>
              <a:t>(</a:t>
            </a:r>
            <a:r>
              <a:rPr lang="zh-CN" altLang="en-US" dirty="0"/>
              <a:t>2)孝文帝为“追求与汉文化吻合”采取了哪些措施</a:t>
            </a:r>
            <a:r>
              <a:rPr lang="en-US" altLang="zh-CN" dirty="0"/>
              <a:t>?</a:t>
            </a:r>
            <a:r>
              <a:rPr lang="zh-CN" altLang="en-US" dirty="0"/>
              <a:t>材料二的作者是如何评价孝文帝改革的</a:t>
            </a:r>
            <a:r>
              <a:rPr lang="en-US" altLang="zh-CN" dirty="0"/>
              <a:t>?(4</a:t>
            </a:r>
            <a:r>
              <a:rPr lang="zh-CN" altLang="en-US" dirty="0"/>
              <a:t>分</a:t>
            </a:r>
            <a:r>
              <a:rPr lang="en-US" altLang="zh-CN" dirty="0"/>
              <a:t>)</a:t>
            </a:r>
            <a:endParaRPr lang="zh-CN" altLang="en-US" dirty="0"/>
          </a:p>
        </p:txBody>
      </p:sp>
      <p:sp>
        <p:nvSpPr>
          <p:cNvPr id="3" name="文本框 2"/>
          <p:cNvSpPr txBox="1"/>
          <p:nvPr/>
        </p:nvSpPr>
        <p:spPr>
          <a:xfrm>
            <a:off x="1394654" y="4479680"/>
            <a:ext cx="9317599" cy="523220"/>
          </a:xfrm>
          <a:prstGeom prst="rect">
            <a:avLst/>
          </a:prstGeom>
          <a:solidFill>
            <a:schemeClr val="accent4">
              <a:lumMod val="20000"/>
              <a:lumOff val="80000"/>
            </a:schemeClr>
          </a:solidFill>
        </p:spPr>
        <p:txBody>
          <a:bodyPr wrap="square" rtlCol="0">
            <a:spAutoFit/>
          </a:bodyPr>
          <a:lstStyle/>
          <a:p>
            <a:r>
              <a:rPr lang="zh-CN" altLang="en-US" sz="2800" b="1" dirty="0" smtClean="0">
                <a:solidFill>
                  <a:srgbClr val="FF0000"/>
                </a:solidFill>
              </a:rPr>
              <a:t>措施</a:t>
            </a:r>
            <a:r>
              <a:rPr lang="zh-CN" altLang="en-US" sz="2800" b="1" dirty="0">
                <a:solidFill>
                  <a:srgbClr val="FF0000"/>
                </a:solidFill>
              </a:rPr>
              <a:t>：迁都洛阳；推行汉化</a:t>
            </a:r>
            <a:r>
              <a:rPr lang="en-US" altLang="zh-CN" sz="2800" b="1" dirty="0">
                <a:solidFill>
                  <a:srgbClr val="FF0000"/>
                </a:solidFill>
              </a:rPr>
              <a:t>(</a:t>
            </a:r>
            <a:r>
              <a:rPr lang="zh-CN" altLang="en-US" sz="2800" b="1" dirty="0">
                <a:solidFill>
                  <a:srgbClr val="FF0000"/>
                </a:solidFill>
              </a:rPr>
              <a:t>或汉化的具体措施</a:t>
            </a:r>
            <a:r>
              <a:rPr lang="en-US" altLang="zh-CN" sz="2800" b="1" dirty="0">
                <a:solidFill>
                  <a:srgbClr val="FF0000"/>
                </a:solidFill>
              </a:rPr>
              <a:t>)</a:t>
            </a:r>
            <a:r>
              <a:rPr lang="zh-CN" altLang="en-US" sz="2800" b="1" dirty="0">
                <a:solidFill>
                  <a:srgbClr val="FF0000"/>
                </a:solidFill>
              </a:rPr>
              <a:t>。</a:t>
            </a:r>
            <a:r>
              <a:rPr lang="en-US" altLang="zh-CN" sz="2800" b="1" dirty="0">
                <a:solidFill>
                  <a:srgbClr val="FF0000"/>
                </a:solidFill>
              </a:rPr>
              <a:t>(2</a:t>
            </a:r>
            <a:r>
              <a:rPr lang="zh-CN" altLang="en-US" sz="2800" b="1" dirty="0">
                <a:solidFill>
                  <a:srgbClr val="FF0000"/>
                </a:solidFill>
              </a:rPr>
              <a:t>分</a:t>
            </a:r>
            <a:r>
              <a:rPr lang="en-US" altLang="zh-CN" sz="2800" b="1" dirty="0">
                <a:solidFill>
                  <a:srgbClr val="FF0000"/>
                </a:solidFill>
              </a:rPr>
              <a:t>)</a:t>
            </a:r>
            <a:endParaRPr lang="zh-CN" altLang="en-US" sz="2800" b="1" dirty="0">
              <a:solidFill>
                <a:srgbClr val="FF0000"/>
              </a:solidFill>
            </a:endParaRPr>
          </a:p>
        </p:txBody>
      </p:sp>
      <p:sp>
        <p:nvSpPr>
          <p:cNvPr id="4" name="文本框 3"/>
          <p:cNvSpPr txBox="1"/>
          <p:nvPr/>
        </p:nvSpPr>
        <p:spPr>
          <a:xfrm>
            <a:off x="369788" y="5158593"/>
            <a:ext cx="11367330" cy="1384995"/>
          </a:xfrm>
          <a:prstGeom prst="rect">
            <a:avLst/>
          </a:prstGeom>
          <a:solidFill>
            <a:schemeClr val="accent4">
              <a:lumMod val="20000"/>
              <a:lumOff val="80000"/>
            </a:schemeClr>
          </a:solidFill>
        </p:spPr>
        <p:txBody>
          <a:bodyPr wrap="square" rtlCol="0">
            <a:spAutoFit/>
          </a:bodyPr>
          <a:lstStyle/>
          <a:p>
            <a:r>
              <a:rPr lang="zh-CN" altLang="en-US" sz="2800" b="1" dirty="0">
                <a:solidFill>
                  <a:srgbClr val="FF0000"/>
                </a:solidFill>
              </a:rPr>
              <a:t>评价：对中国历史进程而言，孝文帝改革促进了民族融合，为中华民族的重新统一奠定了基础；对北魏和鲜卑的前途命运而言，孝文帝改革使鲜卑族失去主体性和话语权，加速了北魏政权的灭亡。</a:t>
            </a:r>
            <a:r>
              <a:rPr lang="en-US" altLang="zh-CN" sz="2800" b="1" dirty="0">
                <a:solidFill>
                  <a:srgbClr val="FF0000"/>
                </a:solidFill>
              </a:rPr>
              <a:t>(2</a:t>
            </a:r>
            <a:r>
              <a:rPr lang="zh-CN" altLang="en-US" sz="2800" b="1" dirty="0">
                <a:solidFill>
                  <a:srgbClr val="FF0000"/>
                </a:solidFill>
              </a:rPr>
              <a:t>分</a:t>
            </a:r>
            <a:r>
              <a:rPr lang="en-US" altLang="zh-CN" sz="2800" b="1" dirty="0">
                <a:solidFill>
                  <a:srgbClr val="FF0000"/>
                </a:solidFill>
              </a:rPr>
              <a:t>)</a:t>
            </a:r>
            <a:endParaRPr lang="zh-CN" altLang="en-US" sz="2800" b="1" dirty="0">
              <a:solidFill>
                <a:srgbClr val="FF0000"/>
              </a:solidFill>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srcRect l="2388" t="4045" r="2388" b="3927"/>
          <a:stretch>
            <a:fillRect/>
          </a:stretch>
        </p:blipFill>
        <p:spPr>
          <a:xfrm>
            <a:off x="1497810" y="586854"/>
            <a:ext cx="9170190" cy="5677469"/>
          </a:xfrm>
          <a:prstGeom prst="rect">
            <a:avLst/>
          </a:prstGeom>
        </p:spPr>
      </p:pic>
      <p:sp>
        <p:nvSpPr>
          <p:cNvPr id="5" name="任意多边形 4"/>
          <p:cNvSpPr/>
          <p:nvPr/>
        </p:nvSpPr>
        <p:spPr>
          <a:xfrm>
            <a:off x="4209026" y="2811439"/>
            <a:ext cx="2937853" cy="3125337"/>
          </a:xfrm>
          <a:custGeom>
            <a:avLst/>
            <a:gdLst>
              <a:gd name="connsiteX0" fmla="*/ 1600373 w 2937853"/>
              <a:gd name="connsiteY0" fmla="*/ 136477 h 3125337"/>
              <a:gd name="connsiteX1" fmla="*/ 1573077 w 2937853"/>
              <a:gd name="connsiteY1" fmla="*/ 204716 h 3125337"/>
              <a:gd name="connsiteX2" fmla="*/ 1559429 w 2937853"/>
              <a:gd name="connsiteY2" fmla="*/ 259307 h 3125337"/>
              <a:gd name="connsiteX3" fmla="*/ 1532134 w 2937853"/>
              <a:gd name="connsiteY3" fmla="*/ 300250 h 3125337"/>
              <a:gd name="connsiteX4" fmla="*/ 1518486 w 2937853"/>
              <a:gd name="connsiteY4" fmla="*/ 341194 h 3125337"/>
              <a:gd name="connsiteX5" fmla="*/ 1532134 w 2937853"/>
              <a:gd name="connsiteY5" fmla="*/ 559558 h 3125337"/>
              <a:gd name="connsiteX6" fmla="*/ 1545782 w 2937853"/>
              <a:gd name="connsiteY6" fmla="*/ 600501 h 3125337"/>
              <a:gd name="connsiteX7" fmla="*/ 1518486 w 2937853"/>
              <a:gd name="connsiteY7" fmla="*/ 832513 h 3125337"/>
              <a:gd name="connsiteX8" fmla="*/ 1491191 w 2937853"/>
              <a:gd name="connsiteY8" fmla="*/ 873456 h 3125337"/>
              <a:gd name="connsiteX9" fmla="*/ 1450247 w 2937853"/>
              <a:gd name="connsiteY9" fmla="*/ 968991 h 3125337"/>
              <a:gd name="connsiteX10" fmla="*/ 1409304 w 2937853"/>
              <a:gd name="connsiteY10" fmla="*/ 1009934 h 3125337"/>
              <a:gd name="connsiteX11" fmla="*/ 1382009 w 2937853"/>
              <a:gd name="connsiteY11" fmla="*/ 1050877 h 3125337"/>
              <a:gd name="connsiteX12" fmla="*/ 1368361 w 2937853"/>
              <a:gd name="connsiteY12" fmla="*/ 1173707 h 3125337"/>
              <a:gd name="connsiteX13" fmla="*/ 1341065 w 2937853"/>
              <a:gd name="connsiteY13" fmla="*/ 1214650 h 3125337"/>
              <a:gd name="connsiteX14" fmla="*/ 1204588 w 2937853"/>
              <a:gd name="connsiteY14" fmla="*/ 1282889 h 3125337"/>
              <a:gd name="connsiteX15" fmla="*/ 1190940 w 2937853"/>
              <a:gd name="connsiteY15" fmla="*/ 1337480 h 3125337"/>
              <a:gd name="connsiteX16" fmla="*/ 1177292 w 2937853"/>
              <a:gd name="connsiteY16" fmla="*/ 1419367 h 3125337"/>
              <a:gd name="connsiteX17" fmla="*/ 1149997 w 2937853"/>
              <a:gd name="connsiteY17" fmla="*/ 1460310 h 3125337"/>
              <a:gd name="connsiteX18" fmla="*/ 1122701 w 2937853"/>
              <a:gd name="connsiteY18" fmla="*/ 1542197 h 3125337"/>
              <a:gd name="connsiteX19" fmla="*/ 1109053 w 2937853"/>
              <a:gd name="connsiteY19" fmla="*/ 1583140 h 3125337"/>
              <a:gd name="connsiteX20" fmla="*/ 1095406 w 2937853"/>
              <a:gd name="connsiteY20" fmla="*/ 1637731 h 3125337"/>
              <a:gd name="connsiteX21" fmla="*/ 1054462 w 2937853"/>
              <a:gd name="connsiteY21" fmla="*/ 1746913 h 3125337"/>
              <a:gd name="connsiteX22" fmla="*/ 1013519 w 2937853"/>
              <a:gd name="connsiteY22" fmla="*/ 1760561 h 3125337"/>
              <a:gd name="connsiteX23" fmla="*/ 972576 w 2937853"/>
              <a:gd name="connsiteY23" fmla="*/ 1787856 h 3125337"/>
              <a:gd name="connsiteX24" fmla="*/ 945280 w 2937853"/>
              <a:gd name="connsiteY24" fmla="*/ 1828800 h 3125337"/>
              <a:gd name="connsiteX25" fmla="*/ 863394 w 2937853"/>
              <a:gd name="connsiteY25" fmla="*/ 1801504 h 3125337"/>
              <a:gd name="connsiteX26" fmla="*/ 808803 w 2937853"/>
              <a:gd name="connsiteY26" fmla="*/ 1760561 h 3125337"/>
              <a:gd name="connsiteX27" fmla="*/ 795155 w 2937853"/>
              <a:gd name="connsiteY27" fmla="*/ 1665026 h 3125337"/>
              <a:gd name="connsiteX28" fmla="*/ 754212 w 2937853"/>
              <a:gd name="connsiteY28" fmla="*/ 1624083 h 3125337"/>
              <a:gd name="connsiteX29" fmla="*/ 740564 w 2937853"/>
              <a:gd name="connsiteY29" fmla="*/ 1583140 h 3125337"/>
              <a:gd name="connsiteX30" fmla="*/ 699621 w 2937853"/>
              <a:gd name="connsiteY30" fmla="*/ 1555844 h 3125337"/>
              <a:gd name="connsiteX31" fmla="*/ 549495 w 2937853"/>
              <a:gd name="connsiteY31" fmla="*/ 1514901 h 3125337"/>
              <a:gd name="connsiteX32" fmla="*/ 440313 w 2937853"/>
              <a:gd name="connsiteY32" fmla="*/ 1542197 h 3125337"/>
              <a:gd name="connsiteX33" fmla="*/ 399370 w 2937853"/>
              <a:gd name="connsiteY33" fmla="*/ 1569492 h 3125337"/>
              <a:gd name="connsiteX34" fmla="*/ 413018 w 2937853"/>
              <a:gd name="connsiteY34" fmla="*/ 1651379 h 3125337"/>
              <a:gd name="connsiteX35" fmla="*/ 440313 w 2937853"/>
              <a:gd name="connsiteY35" fmla="*/ 1692322 h 3125337"/>
              <a:gd name="connsiteX36" fmla="*/ 385722 w 2937853"/>
              <a:gd name="connsiteY36" fmla="*/ 1733265 h 3125337"/>
              <a:gd name="connsiteX37" fmla="*/ 235597 w 2937853"/>
              <a:gd name="connsiteY37" fmla="*/ 1733265 h 3125337"/>
              <a:gd name="connsiteX38" fmla="*/ 99119 w 2937853"/>
              <a:gd name="connsiteY38" fmla="*/ 1774209 h 3125337"/>
              <a:gd name="connsiteX39" fmla="*/ 44528 w 2937853"/>
              <a:gd name="connsiteY39" fmla="*/ 1842447 h 3125337"/>
              <a:gd name="connsiteX40" fmla="*/ 30880 w 2937853"/>
              <a:gd name="connsiteY40" fmla="*/ 2060812 h 3125337"/>
              <a:gd name="connsiteX41" fmla="*/ 85471 w 2937853"/>
              <a:gd name="connsiteY41" fmla="*/ 2088107 h 3125337"/>
              <a:gd name="connsiteX42" fmla="*/ 126415 w 2937853"/>
              <a:gd name="connsiteY42" fmla="*/ 2129050 h 3125337"/>
              <a:gd name="connsiteX43" fmla="*/ 140062 w 2937853"/>
              <a:gd name="connsiteY43" fmla="*/ 2183641 h 3125337"/>
              <a:gd name="connsiteX44" fmla="*/ 153710 w 2937853"/>
              <a:gd name="connsiteY44" fmla="*/ 2251880 h 3125337"/>
              <a:gd name="connsiteX45" fmla="*/ 167358 w 2937853"/>
              <a:gd name="connsiteY45" fmla="*/ 2292823 h 3125337"/>
              <a:gd name="connsiteX46" fmla="*/ 194653 w 2937853"/>
              <a:gd name="connsiteY46" fmla="*/ 2538483 h 3125337"/>
              <a:gd name="connsiteX47" fmla="*/ 208301 w 2937853"/>
              <a:gd name="connsiteY47" fmla="*/ 2579426 h 3125337"/>
              <a:gd name="connsiteX48" fmla="*/ 235597 w 2937853"/>
              <a:gd name="connsiteY48" fmla="*/ 2620370 h 3125337"/>
              <a:gd name="connsiteX49" fmla="*/ 317483 w 2937853"/>
              <a:gd name="connsiteY49" fmla="*/ 2634017 h 3125337"/>
              <a:gd name="connsiteX50" fmla="*/ 453961 w 2937853"/>
              <a:gd name="connsiteY50" fmla="*/ 2620370 h 3125337"/>
              <a:gd name="connsiteX51" fmla="*/ 535847 w 2937853"/>
              <a:gd name="connsiteY51" fmla="*/ 2579426 h 3125337"/>
              <a:gd name="connsiteX52" fmla="*/ 576791 w 2937853"/>
              <a:gd name="connsiteY52" fmla="*/ 2565779 h 3125337"/>
              <a:gd name="connsiteX53" fmla="*/ 604086 w 2937853"/>
              <a:gd name="connsiteY53" fmla="*/ 2524835 h 3125337"/>
              <a:gd name="connsiteX54" fmla="*/ 631382 w 2937853"/>
              <a:gd name="connsiteY54" fmla="*/ 2524835 h 3125337"/>
              <a:gd name="connsiteX55" fmla="*/ 590438 w 2937853"/>
              <a:gd name="connsiteY55" fmla="*/ 2647665 h 3125337"/>
              <a:gd name="connsiteX56" fmla="*/ 631382 w 2937853"/>
              <a:gd name="connsiteY56" fmla="*/ 2674961 h 3125337"/>
              <a:gd name="connsiteX57" fmla="*/ 604086 w 2937853"/>
              <a:gd name="connsiteY57" fmla="*/ 2756847 h 3125337"/>
              <a:gd name="connsiteX58" fmla="*/ 617734 w 2937853"/>
              <a:gd name="connsiteY58" fmla="*/ 2852382 h 3125337"/>
              <a:gd name="connsiteX59" fmla="*/ 645029 w 2937853"/>
              <a:gd name="connsiteY59" fmla="*/ 2893325 h 3125337"/>
              <a:gd name="connsiteX60" fmla="*/ 726916 w 2937853"/>
              <a:gd name="connsiteY60" fmla="*/ 2947916 h 3125337"/>
              <a:gd name="connsiteX61" fmla="*/ 808803 w 2937853"/>
              <a:gd name="connsiteY61" fmla="*/ 2906973 h 3125337"/>
              <a:gd name="connsiteX62" fmla="*/ 849746 w 2937853"/>
              <a:gd name="connsiteY62" fmla="*/ 2893325 h 3125337"/>
              <a:gd name="connsiteX63" fmla="*/ 904337 w 2937853"/>
              <a:gd name="connsiteY63" fmla="*/ 2988859 h 3125337"/>
              <a:gd name="connsiteX64" fmla="*/ 958928 w 2937853"/>
              <a:gd name="connsiteY64" fmla="*/ 3002507 h 3125337"/>
              <a:gd name="connsiteX65" fmla="*/ 1163644 w 2937853"/>
              <a:gd name="connsiteY65" fmla="*/ 3057098 h 3125337"/>
              <a:gd name="connsiteX66" fmla="*/ 1245531 w 2937853"/>
              <a:gd name="connsiteY66" fmla="*/ 3125337 h 3125337"/>
              <a:gd name="connsiteX67" fmla="*/ 1327418 w 2937853"/>
              <a:gd name="connsiteY67" fmla="*/ 3111689 h 3125337"/>
              <a:gd name="connsiteX68" fmla="*/ 1313770 w 2937853"/>
              <a:gd name="connsiteY68" fmla="*/ 3070746 h 3125337"/>
              <a:gd name="connsiteX69" fmla="*/ 1286474 w 2937853"/>
              <a:gd name="connsiteY69" fmla="*/ 3029803 h 3125337"/>
              <a:gd name="connsiteX70" fmla="*/ 1300122 w 2937853"/>
              <a:gd name="connsiteY70" fmla="*/ 2988859 h 3125337"/>
              <a:gd name="connsiteX71" fmla="*/ 1354713 w 2937853"/>
              <a:gd name="connsiteY71" fmla="*/ 2975212 h 3125337"/>
              <a:gd name="connsiteX72" fmla="*/ 1463895 w 2937853"/>
              <a:gd name="connsiteY72" fmla="*/ 2934268 h 3125337"/>
              <a:gd name="connsiteX73" fmla="*/ 1586725 w 2937853"/>
              <a:gd name="connsiteY73" fmla="*/ 2975212 h 3125337"/>
              <a:gd name="connsiteX74" fmla="*/ 1668612 w 2937853"/>
              <a:gd name="connsiteY74" fmla="*/ 3057098 h 3125337"/>
              <a:gd name="connsiteX75" fmla="*/ 1805089 w 2937853"/>
              <a:gd name="connsiteY75" fmla="*/ 3016155 h 3125337"/>
              <a:gd name="connsiteX76" fmla="*/ 1832385 w 2937853"/>
              <a:gd name="connsiteY76" fmla="*/ 2975212 h 3125337"/>
              <a:gd name="connsiteX77" fmla="*/ 1846032 w 2937853"/>
              <a:gd name="connsiteY77" fmla="*/ 2920620 h 3125337"/>
              <a:gd name="connsiteX78" fmla="*/ 1873328 w 2937853"/>
              <a:gd name="connsiteY78" fmla="*/ 2879677 h 3125337"/>
              <a:gd name="connsiteX79" fmla="*/ 1818737 w 2937853"/>
              <a:gd name="connsiteY79" fmla="*/ 2866029 h 3125337"/>
              <a:gd name="connsiteX80" fmla="*/ 1777794 w 2937853"/>
              <a:gd name="connsiteY80" fmla="*/ 2852382 h 3125337"/>
              <a:gd name="connsiteX81" fmla="*/ 1805089 w 2937853"/>
              <a:gd name="connsiteY81" fmla="*/ 2811438 h 3125337"/>
              <a:gd name="connsiteX82" fmla="*/ 1846032 w 2937853"/>
              <a:gd name="connsiteY82" fmla="*/ 2797791 h 3125337"/>
              <a:gd name="connsiteX83" fmla="*/ 1996158 w 2937853"/>
              <a:gd name="connsiteY83" fmla="*/ 2756847 h 3125337"/>
              <a:gd name="connsiteX84" fmla="*/ 2050749 w 2937853"/>
              <a:gd name="connsiteY84" fmla="*/ 2729552 h 3125337"/>
              <a:gd name="connsiteX85" fmla="*/ 2132635 w 2937853"/>
              <a:gd name="connsiteY85" fmla="*/ 2674961 h 3125337"/>
              <a:gd name="connsiteX86" fmla="*/ 2187227 w 2937853"/>
              <a:gd name="connsiteY86" fmla="*/ 2688609 h 3125337"/>
              <a:gd name="connsiteX87" fmla="*/ 2282761 w 2937853"/>
              <a:gd name="connsiteY87" fmla="*/ 2756847 h 3125337"/>
              <a:gd name="connsiteX88" fmla="*/ 2364647 w 2937853"/>
              <a:gd name="connsiteY88" fmla="*/ 2797791 h 3125337"/>
              <a:gd name="connsiteX89" fmla="*/ 2446534 w 2937853"/>
              <a:gd name="connsiteY89" fmla="*/ 2756847 h 3125337"/>
              <a:gd name="connsiteX90" fmla="*/ 2460182 w 2937853"/>
              <a:gd name="connsiteY90" fmla="*/ 2702256 h 3125337"/>
              <a:gd name="connsiteX91" fmla="*/ 2364647 w 2937853"/>
              <a:gd name="connsiteY91" fmla="*/ 2661313 h 3125337"/>
              <a:gd name="connsiteX92" fmla="*/ 2296409 w 2937853"/>
              <a:gd name="connsiteY92" fmla="*/ 2579426 h 3125337"/>
              <a:gd name="connsiteX93" fmla="*/ 2282761 w 2937853"/>
              <a:gd name="connsiteY93" fmla="*/ 2538483 h 3125337"/>
              <a:gd name="connsiteX94" fmla="*/ 2296409 w 2937853"/>
              <a:gd name="connsiteY94" fmla="*/ 2402006 h 3125337"/>
              <a:gd name="connsiteX95" fmla="*/ 2391943 w 2937853"/>
              <a:gd name="connsiteY95" fmla="*/ 2361062 h 3125337"/>
              <a:gd name="connsiteX96" fmla="*/ 2610307 w 2937853"/>
              <a:gd name="connsiteY96" fmla="*/ 2347414 h 3125337"/>
              <a:gd name="connsiteX97" fmla="*/ 2651250 w 2937853"/>
              <a:gd name="connsiteY97" fmla="*/ 2251880 h 3125337"/>
              <a:gd name="connsiteX98" fmla="*/ 2664898 w 2937853"/>
              <a:gd name="connsiteY98" fmla="*/ 2210937 h 3125337"/>
              <a:gd name="connsiteX99" fmla="*/ 2664898 w 2937853"/>
              <a:gd name="connsiteY99" fmla="*/ 1883391 h 3125337"/>
              <a:gd name="connsiteX100" fmla="*/ 2651250 w 2937853"/>
              <a:gd name="connsiteY100" fmla="*/ 1842447 h 3125337"/>
              <a:gd name="connsiteX101" fmla="*/ 2623955 w 2937853"/>
              <a:gd name="connsiteY101" fmla="*/ 1801504 h 3125337"/>
              <a:gd name="connsiteX102" fmla="*/ 2610307 w 2937853"/>
              <a:gd name="connsiteY102" fmla="*/ 1746913 h 3125337"/>
              <a:gd name="connsiteX103" fmla="*/ 2596659 w 2937853"/>
              <a:gd name="connsiteY103" fmla="*/ 1678674 h 3125337"/>
              <a:gd name="connsiteX104" fmla="*/ 2555716 w 2937853"/>
              <a:gd name="connsiteY104" fmla="*/ 1637731 h 3125337"/>
              <a:gd name="connsiteX105" fmla="*/ 2501125 w 2937853"/>
              <a:gd name="connsiteY105" fmla="*/ 1555844 h 3125337"/>
              <a:gd name="connsiteX106" fmla="*/ 2473829 w 2937853"/>
              <a:gd name="connsiteY106" fmla="*/ 1514901 h 3125337"/>
              <a:gd name="connsiteX107" fmla="*/ 2487477 w 2937853"/>
              <a:gd name="connsiteY107" fmla="*/ 1419367 h 3125337"/>
              <a:gd name="connsiteX108" fmla="*/ 2501125 w 2937853"/>
              <a:gd name="connsiteY108" fmla="*/ 1378423 h 3125337"/>
              <a:gd name="connsiteX109" fmla="*/ 2583012 w 2937853"/>
              <a:gd name="connsiteY109" fmla="*/ 1351128 h 3125337"/>
              <a:gd name="connsiteX110" fmla="*/ 2733137 w 2937853"/>
              <a:gd name="connsiteY110" fmla="*/ 1392071 h 3125337"/>
              <a:gd name="connsiteX111" fmla="*/ 2760432 w 2937853"/>
              <a:gd name="connsiteY111" fmla="*/ 1433014 h 3125337"/>
              <a:gd name="connsiteX112" fmla="*/ 2719489 w 2937853"/>
              <a:gd name="connsiteY112" fmla="*/ 1050877 h 3125337"/>
              <a:gd name="connsiteX113" fmla="*/ 2705841 w 2937853"/>
              <a:gd name="connsiteY113" fmla="*/ 996286 h 3125337"/>
              <a:gd name="connsiteX114" fmla="*/ 2719489 w 2937853"/>
              <a:gd name="connsiteY114" fmla="*/ 914400 h 3125337"/>
              <a:gd name="connsiteX115" fmla="*/ 2801376 w 2937853"/>
              <a:gd name="connsiteY115" fmla="*/ 873456 h 3125337"/>
              <a:gd name="connsiteX116" fmla="*/ 2869615 w 2937853"/>
              <a:gd name="connsiteY116" fmla="*/ 818865 h 3125337"/>
              <a:gd name="connsiteX117" fmla="*/ 2937853 w 2937853"/>
              <a:gd name="connsiteY117" fmla="*/ 764274 h 3125337"/>
              <a:gd name="connsiteX118" fmla="*/ 2896910 w 2937853"/>
              <a:gd name="connsiteY118" fmla="*/ 736979 h 3125337"/>
              <a:gd name="connsiteX119" fmla="*/ 2869615 w 2937853"/>
              <a:gd name="connsiteY119" fmla="*/ 696035 h 3125337"/>
              <a:gd name="connsiteX120" fmla="*/ 2828671 w 2937853"/>
              <a:gd name="connsiteY120" fmla="*/ 682388 h 3125337"/>
              <a:gd name="connsiteX121" fmla="*/ 2746785 w 2937853"/>
              <a:gd name="connsiteY121" fmla="*/ 627797 h 3125337"/>
              <a:gd name="connsiteX122" fmla="*/ 2596659 w 2937853"/>
              <a:gd name="connsiteY122" fmla="*/ 545910 h 3125337"/>
              <a:gd name="connsiteX123" fmla="*/ 2542068 w 2937853"/>
              <a:gd name="connsiteY123" fmla="*/ 491319 h 3125337"/>
              <a:gd name="connsiteX124" fmla="*/ 2514773 w 2937853"/>
              <a:gd name="connsiteY124" fmla="*/ 450376 h 3125337"/>
              <a:gd name="connsiteX125" fmla="*/ 2501125 w 2937853"/>
              <a:gd name="connsiteY125" fmla="*/ 409432 h 3125337"/>
              <a:gd name="connsiteX126" fmla="*/ 2514773 w 2937853"/>
              <a:gd name="connsiteY126" fmla="*/ 68238 h 3125337"/>
              <a:gd name="connsiteX127" fmla="*/ 2473829 w 2937853"/>
              <a:gd name="connsiteY127" fmla="*/ 54591 h 3125337"/>
              <a:gd name="connsiteX128" fmla="*/ 2173579 w 2937853"/>
              <a:gd name="connsiteY128" fmla="*/ 68238 h 3125337"/>
              <a:gd name="connsiteX129" fmla="*/ 2091692 w 2937853"/>
              <a:gd name="connsiteY129" fmla="*/ 81886 h 3125337"/>
              <a:gd name="connsiteX130" fmla="*/ 2050749 w 2937853"/>
              <a:gd name="connsiteY130" fmla="*/ 122829 h 3125337"/>
              <a:gd name="connsiteX131" fmla="*/ 1968862 w 2937853"/>
              <a:gd name="connsiteY131" fmla="*/ 163773 h 3125337"/>
              <a:gd name="connsiteX132" fmla="*/ 1709555 w 2937853"/>
              <a:gd name="connsiteY132" fmla="*/ 150125 h 3125337"/>
              <a:gd name="connsiteX133" fmla="*/ 1682259 w 2937853"/>
              <a:gd name="connsiteY133" fmla="*/ 109182 h 3125337"/>
              <a:gd name="connsiteX134" fmla="*/ 1600373 w 2937853"/>
              <a:gd name="connsiteY134" fmla="*/ 54591 h 3125337"/>
              <a:gd name="connsiteX135" fmla="*/ 1559429 w 2937853"/>
              <a:gd name="connsiteY135" fmla="*/ 27295 h 3125337"/>
              <a:gd name="connsiteX136" fmla="*/ 1518486 w 2937853"/>
              <a:gd name="connsiteY136" fmla="*/ 0 h 3125337"/>
              <a:gd name="connsiteX137" fmla="*/ 1559429 w 2937853"/>
              <a:gd name="connsiteY137" fmla="*/ 232012 h 3125337"/>
              <a:gd name="connsiteX138" fmla="*/ 1600373 w 2937853"/>
              <a:gd name="connsiteY138" fmla="*/ 245659 h 3125337"/>
              <a:gd name="connsiteX139" fmla="*/ 1586725 w 2937853"/>
              <a:gd name="connsiteY139" fmla="*/ 286603 h 3125337"/>
              <a:gd name="connsiteX140" fmla="*/ 1545782 w 2937853"/>
              <a:gd name="connsiteY140" fmla="*/ 313898 h 312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937853" h="3125337">
                <a:moveTo>
                  <a:pt x="1600373" y="136477"/>
                </a:moveTo>
                <a:cubicBezTo>
                  <a:pt x="1591274" y="159223"/>
                  <a:pt x="1580824" y="181475"/>
                  <a:pt x="1573077" y="204716"/>
                </a:cubicBezTo>
                <a:cubicBezTo>
                  <a:pt x="1567145" y="222510"/>
                  <a:pt x="1566818" y="242067"/>
                  <a:pt x="1559429" y="259307"/>
                </a:cubicBezTo>
                <a:cubicBezTo>
                  <a:pt x="1552968" y="274383"/>
                  <a:pt x="1539469" y="285579"/>
                  <a:pt x="1532134" y="300250"/>
                </a:cubicBezTo>
                <a:cubicBezTo>
                  <a:pt x="1525700" y="313117"/>
                  <a:pt x="1523035" y="327546"/>
                  <a:pt x="1518486" y="341194"/>
                </a:cubicBezTo>
                <a:cubicBezTo>
                  <a:pt x="1523035" y="413982"/>
                  <a:pt x="1524499" y="487029"/>
                  <a:pt x="1532134" y="559558"/>
                </a:cubicBezTo>
                <a:cubicBezTo>
                  <a:pt x="1533640" y="573865"/>
                  <a:pt x="1545782" y="586115"/>
                  <a:pt x="1545782" y="600501"/>
                </a:cubicBezTo>
                <a:cubicBezTo>
                  <a:pt x="1545782" y="611461"/>
                  <a:pt x="1536282" y="785056"/>
                  <a:pt x="1518486" y="832513"/>
                </a:cubicBezTo>
                <a:cubicBezTo>
                  <a:pt x="1512727" y="847871"/>
                  <a:pt x="1498526" y="858785"/>
                  <a:pt x="1491191" y="873456"/>
                </a:cubicBezTo>
                <a:cubicBezTo>
                  <a:pt x="1461491" y="932856"/>
                  <a:pt x="1497579" y="902727"/>
                  <a:pt x="1450247" y="968991"/>
                </a:cubicBezTo>
                <a:cubicBezTo>
                  <a:pt x="1439029" y="984697"/>
                  <a:pt x="1421660" y="995107"/>
                  <a:pt x="1409304" y="1009934"/>
                </a:cubicBezTo>
                <a:cubicBezTo>
                  <a:pt x="1398803" y="1022535"/>
                  <a:pt x="1391107" y="1037229"/>
                  <a:pt x="1382009" y="1050877"/>
                </a:cubicBezTo>
                <a:cubicBezTo>
                  <a:pt x="1377460" y="1091820"/>
                  <a:pt x="1378353" y="1133742"/>
                  <a:pt x="1368361" y="1173707"/>
                </a:cubicBezTo>
                <a:cubicBezTo>
                  <a:pt x="1364383" y="1189620"/>
                  <a:pt x="1353409" y="1203849"/>
                  <a:pt x="1341065" y="1214650"/>
                </a:cubicBezTo>
                <a:cubicBezTo>
                  <a:pt x="1276069" y="1271521"/>
                  <a:pt x="1272424" y="1265930"/>
                  <a:pt x="1204588" y="1282889"/>
                </a:cubicBezTo>
                <a:cubicBezTo>
                  <a:pt x="1200039" y="1301086"/>
                  <a:pt x="1194619" y="1319087"/>
                  <a:pt x="1190940" y="1337480"/>
                </a:cubicBezTo>
                <a:cubicBezTo>
                  <a:pt x="1185513" y="1364615"/>
                  <a:pt x="1186043" y="1393115"/>
                  <a:pt x="1177292" y="1419367"/>
                </a:cubicBezTo>
                <a:cubicBezTo>
                  <a:pt x="1172105" y="1434928"/>
                  <a:pt x="1156659" y="1445321"/>
                  <a:pt x="1149997" y="1460310"/>
                </a:cubicBezTo>
                <a:cubicBezTo>
                  <a:pt x="1138312" y="1486602"/>
                  <a:pt x="1131800" y="1514901"/>
                  <a:pt x="1122701" y="1542197"/>
                </a:cubicBezTo>
                <a:cubicBezTo>
                  <a:pt x="1118152" y="1555845"/>
                  <a:pt x="1112542" y="1569184"/>
                  <a:pt x="1109053" y="1583140"/>
                </a:cubicBezTo>
                <a:cubicBezTo>
                  <a:pt x="1104504" y="1601337"/>
                  <a:pt x="1099475" y="1619421"/>
                  <a:pt x="1095406" y="1637731"/>
                </a:cubicBezTo>
                <a:cubicBezTo>
                  <a:pt x="1087008" y="1675523"/>
                  <a:pt x="1088638" y="1719572"/>
                  <a:pt x="1054462" y="1746913"/>
                </a:cubicBezTo>
                <a:cubicBezTo>
                  <a:pt x="1043228" y="1755900"/>
                  <a:pt x="1026386" y="1754127"/>
                  <a:pt x="1013519" y="1760561"/>
                </a:cubicBezTo>
                <a:cubicBezTo>
                  <a:pt x="998848" y="1767896"/>
                  <a:pt x="986224" y="1778758"/>
                  <a:pt x="972576" y="1787856"/>
                </a:cubicBezTo>
                <a:cubicBezTo>
                  <a:pt x="963477" y="1801504"/>
                  <a:pt x="958088" y="1818553"/>
                  <a:pt x="945280" y="1828800"/>
                </a:cubicBezTo>
                <a:cubicBezTo>
                  <a:pt x="899429" y="1865481"/>
                  <a:pt x="896528" y="1829905"/>
                  <a:pt x="863394" y="1801504"/>
                </a:cubicBezTo>
                <a:cubicBezTo>
                  <a:pt x="846124" y="1786701"/>
                  <a:pt x="827000" y="1774209"/>
                  <a:pt x="808803" y="1760561"/>
                </a:cubicBezTo>
                <a:cubicBezTo>
                  <a:pt x="804254" y="1728716"/>
                  <a:pt x="807102" y="1694894"/>
                  <a:pt x="795155" y="1665026"/>
                </a:cubicBezTo>
                <a:cubicBezTo>
                  <a:pt x="787987" y="1647106"/>
                  <a:pt x="764918" y="1640142"/>
                  <a:pt x="754212" y="1624083"/>
                </a:cubicBezTo>
                <a:cubicBezTo>
                  <a:pt x="746232" y="1612113"/>
                  <a:pt x="749551" y="1594374"/>
                  <a:pt x="740564" y="1583140"/>
                </a:cubicBezTo>
                <a:cubicBezTo>
                  <a:pt x="730317" y="1570332"/>
                  <a:pt x="714610" y="1562506"/>
                  <a:pt x="699621" y="1555844"/>
                </a:cubicBezTo>
                <a:cubicBezTo>
                  <a:pt x="642956" y="1530659"/>
                  <a:pt x="607871" y="1526576"/>
                  <a:pt x="549495" y="1514901"/>
                </a:cubicBezTo>
                <a:cubicBezTo>
                  <a:pt x="513101" y="1524000"/>
                  <a:pt x="475569" y="1529377"/>
                  <a:pt x="440313" y="1542197"/>
                </a:cubicBezTo>
                <a:cubicBezTo>
                  <a:pt x="424898" y="1547802"/>
                  <a:pt x="403348" y="1553579"/>
                  <a:pt x="399370" y="1569492"/>
                </a:cubicBezTo>
                <a:cubicBezTo>
                  <a:pt x="392659" y="1596338"/>
                  <a:pt x="404267" y="1625127"/>
                  <a:pt x="413018" y="1651379"/>
                </a:cubicBezTo>
                <a:cubicBezTo>
                  <a:pt x="418205" y="1666940"/>
                  <a:pt x="431215" y="1678674"/>
                  <a:pt x="440313" y="1692322"/>
                </a:cubicBezTo>
                <a:cubicBezTo>
                  <a:pt x="422116" y="1705970"/>
                  <a:pt x="406067" y="1723093"/>
                  <a:pt x="385722" y="1733265"/>
                </a:cubicBezTo>
                <a:cubicBezTo>
                  <a:pt x="333289" y="1759482"/>
                  <a:pt x="292479" y="1741391"/>
                  <a:pt x="235597" y="1733265"/>
                </a:cubicBezTo>
                <a:cubicBezTo>
                  <a:pt x="205360" y="1737585"/>
                  <a:pt x="125253" y="1735008"/>
                  <a:pt x="99119" y="1774209"/>
                </a:cubicBezTo>
                <a:cubicBezTo>
                  <a:pt x="45261" y="1854996"/>
                  <a:pt x="131429" y="1813482"/>
                  <a:pt x="44528" y="1842447"/>
                </a:cubicBezTo>
                <a:cubicBezTo>
                  <a:pt x="-6510" y="1919004"/>
                  <a:pt x="-17150" y="1916722"/>
                  <a:pt x="30880" y="2060812"/>
                </a:cubicBezTo>
                <a:cubicBezTo>
                  <a:pt x="37314" y="2080113"/>
                  <a:pt x="68916" y="2076282"/>
                  <a:pt x="85471" y="2088107"/>
                </a:cubicBezTo>
                <a:cubicBezTo>
                  <a:pt x="101177" y="2099325"/>
                  <a:pt x="112767" y="2115402"/>
                  <a:pt x="126415" y="2129050"/>
                </a:cubicBezTo>
                <a:cubicBezTo>
                  <a:pt x="130964" y="2147247"/>
                  <a:pt x="135993" y="2165331"/>
                  <a:pt x="140062" y="2183641"/>
                </a:cubicBezTo>
                <a:cubicBezTo>
                  <a:pt x="145094" y="2206285"/>
                  <a:pt x="148084" y="2229376"/>
                  <a:pt x="153710" y="2251880"/>
                </a:cubicBezTo>
                <a:cubicBezTo>
                  <a:pt x="157199" y="2265836"/>
                  <a:pt x="162809" y="2279175"/>
                  <a:pt x="167358" y="2292823"/>
                </a:cubicBezTo>
                <a:cubicBezTo>
                  <a:pt x="177618" y="2436464"/>
                  <a:pt x="166908" y="2441375"/>
                  <a:pt x="194653" y="2538483"/>
                </a:cubicBezTo>
                <a:cubicBezTo>
                  <a:pt x="198605" y="2552315"/>
                  <a:pt x="201867" y="2566559"/>
                  <a:pt x="208301" y="2579426"/>
                </a:cubicBezTo>
                <a:cubicBezTo>
                  <a:pt x="215637" y="2594097"/>
                  <a:pt x="220926" y="2613034"/>
                  <a:pt x="235597" y="2620370"/>
                </a:cubicBezTo>
                <a:cubicBezTo>
                  <a:pt x="260347" y="2632745"/>
                  <a:pt x="290188" y="2629468"/>
                  <a:pt x="317483" y="2634017"/>
                </a:cubicBezTo>
                <a:cubicBezTo>
                  <a:pt x="362976" y="2629468"/>
                  <a:pt x="408773" y="2627322"/>
                  <a:pt x="453961" y="2620370"/>
                </a:cubicBezTo>
                <a:cubicBezTo>
                  <a:pt x="503512" y="2612747"/>
                  <a:pt x="490862" y="2601918"/>
                  <a:pt x="535847" y="2579426"/>
                </a:cubicBezTo>
                <a:cubicBezTo>
                  <a:pt x="548714" y="2572992"/>
                  <a:pt x="563143" y="2570328"/>
                  <a:pt x="576791" y="2565779"/>
                </a:cubicBezTo>
                <a:cubicBezTo>
                  <a:pt x="585889" y="2552131"/>
                  <a:pt x="596751" y="2539506"/>
                  <a:pt x="604086" y="2524835"/>
                </a:cubicBezTo>
                <a:cubicBezTo>
                  <a:pt x="625922" y="2481162"/>
                  <a:pt x="609546" y="2459327"/>
                  <a:pt x="631382" y="2524835"/>
                </a:cubicBezTo>
                <a:cubicBezTo>
                  <a:pt x="603671" y="2566401"/>
                  <a:pt x="551131" y="2598531"/>
                  <a:pt x="590438" y="2647665"/>
                </a:cubicBezTo>
                <a:cubicBezTo>
                  <a:pt x="600685" y="2660473"/>
                  <a:pt x="617734" y="2665862"/>
                  <a:pt x="631382" y="2674961"/>
                </a:cubicBezTo>
                <a:cubicBezTo>
                  <a:pt x="670182" y="2791365"/>
                  <a:pt x="629644" y="2629055"/>
                  <a:pt x="604086" y="2756847"/>
                </a:cubicBezTo>
                <a:cubicBezTo>
                  <a:pt x="597777" y="2788391"/>
                  <a:pt x="608491" y="2821570"/>
                  <a:pt x="617734" y="2852382"/>
                </a:cubicBezTo>
                <a:cubicBezTo>
                  <a:pt x="622447" y="2868093"/>
                  <a:pt x="632685" y="2882524"/>
                  <a:pt x="645029" y="2893325"/>
                </a:cubicBezTo>
                <a:cubicBezTo>
                  <a:pt x="669717" y="2914927"/>
                  <a:pt x="726916" y="2947916"/>
                  <a:pt x="726916" y="2947916"/>
                </a:cubicBezTo>
                <a:cubicBezTo>
                  <a:pt x="829827" y="2913612"/>
                  <a:pt x="702976" y="2959886"/>
                  <a:pt x="808803" y="2906973"/>
                </a:cubicBezTo>
                <a:cubicBezTo>
                  <a:pt x="821670" y="2900539"/>
                  <a:pt x="836098" y="2897874"/>
                  <a:pt x="849746" y="2893325"/>
                </a:cubicBezTo>
                <a:cubicBezTo>
                  <a:pt x="952841" y="2927691"/>
                  <a:pt x="819268" y="2869764"/>
                  <a:pt x="904337" y="2988859"/>
                </a:cubicBezTo>
                <a:cubicBezTo>
                  <a:pt x="915239" y="3004122"/>
                  <a:pt x="940731" y="2997958"/>
                  <a:pt x="958928" y="3002507"/>
                </a:cubicBezTo>
                <a:cubicBezTo>
                  <a:pt x="994490" y="3109190"/>
                  <a:pt x="950584" y="3019499"/>
                  <a:pt x="1163644" y="3057098"/>
                </a:cubicBezTo>
                <a:cubicBezTo>
                  <a:pt x="1186717" y="3061170"/>
                  <a:pt x="1232914" y="3112720"/>
                  <a:pt x="1245531" y="3125337"/>
                </a:cubicBezTo>
                <a:cubicBezTo>
                  <a:pt x="1272827" y="3120788"/>
                  <a:pt x="1305810" y="3128976"/>
                  <a:pt x="1327418" y="3111689"/>
                </a:cubicBezTo>
                <a:cubicBezTo>
                  <a:pt x="1338652" y="3102702"/>
                  <a:pt x="1320204" y="3083613"/>
                  <a:pt x="1313770" y="3070746"/>
                </a:cubicBezTo>
                <a:cubicBezTo>
                  <a:pt x="1306434" y="3056075"/>
                  <a:pt x="1295573" y="3043451"/>
                  <a:pt x="1286474" y="3029803"/>
                </a:cubicBezTo>
                <a:cubicBezTo>
                  <a:pt x="1291023" y="3016155"/>
                  <a:pt x="1288888" y="2997846"/>
                  <a:pt x="1300122" y="2988859"/>
                </a:cubicBezTo>
                <a:cubicBezTo>
                  <a:pt x="1314769" y="2977142"/>
                  <a:pt x="1337473" y="2982601"/>
                  <a:pt x="1354713" y="2975212"/>
                </a:cubicBezTo>
                <a:cubicBezTo>
                  <a:pt x="1477717" y="2922496"/>
                  <a:pt x="1290816" y="2968884"/>
                  <a:pt x="1463895" y="2934268"/>
                </a:cubicBezTo>
                <a:cubicBezTo>
                  <a:pt x="1504838" y="2947916"/>
                  <a:pt x="1556207" y="2944695"/>
                  <a:pt x="1586725" y="2975212"/>
                </a:cubicBezTo>
                <a:lnTo>
                  <a:pt x="1668612" y="3057098"/>
                </a:lnTo>
                <a:cubicBezTo>
                  <a:pt x="1728744" y="3048508"/>
                  <a:pt x="1763712" y="3057532"/>
                  <a:pt x="1805089" y="3016155"/>
                </a:cubicBezTo>
                <a:cubicBezTo>
                  <a:pt x="1816687" y="3004557"/>
                  <a:pt x="1823286" y="2988860"/>
                  <a:pt x="1832385" y="2975212"/>
                </a:cubicBezTo>
                <a:cubicBezTo>
                  <a:pt x="1836934" y="2957015"/>
                  <a:pt x="1838643" y="2937861"/>
                  <a:pt x="1846032" y="2920620"/>
                </a:cubicBezTo>
                <a:cubicBezTo>
                  <a:pt x="1852493" y="2905544"/>
                  <a:pt x="1880663" y="2894348"/>
                  <a:pt x="1873328" y="2879677"/>
                </a:cubicBezTo>
                <a:cubicBezTo>
                  <a:pt x="1864940" y="2862900"/>
                  <a:pt x="1836772" y="2871182"/>
                  <a:pt x="1818737" y="2866029"/>
                </a:cubicBezTo>
                <a:cubicBezTo>
                  <a:pt x="1804905" y="2862077"/>
                  <a:pt x="1791442" y="2856931"/>
                  <a:pt x="1777794" y="2852382"/>
                </a:cubicBezTo>
                <a:cubicBezTo>
                  <a:pt x="1786892" y="2838734"/>
                  <a:pt x="1792281" y="2821685"/>
                  <a:pt x="1805089" y="2811438"/>
                </a:cubicBezTo>
                <a:cubicBezTo>
                  <a:pt x="1816322" y="2802451"/>
                  <a:pt x="1832153" y="2801576"/>
                  <a:pt x="1846032" y="2797791"/>
                </a:cubicBezTo>
                <a:cubicBezTo>
                  <a:pt x="1865176" y="2792570"/>
                  <a:pt x="1959506" y="2772555"/>
                  <a:pt x="1996158" y="2756847"/>
                </a:cubicBezTo>
                <a:cubicBezTo>
                  <a:pt x="2014858" y="2748833"/>
                  <a:pt x="2033303" y="2740019"/>
                  <a:pt x="2050749" y="2729552"/>
                </a:cubicBezTo>
                <a:cubicBezTo>
                  <a:pt x="2078879" y="2712674"/>
                  <a:pt x="2132635" y="2674961"/>
                  <a:pt x="2132635" y="2674961"/>
                </a:cubicBezTo>
                <a:cubicBezTo>
                  <a:pt x="2150832" y="2679510"/>
                  <a:pt x="2169986" y="2681220"/>
                  <a:pt x="2187227" y="2688609"/>
                </a:cubicBezTo>
                <a:cubicBezTo>
                  <a:pt x="2203309" y="2695501"/>
                  <a:pt x="2275770" y="2751853"/>
                  <a:pt x="2282761" y="2756847"/>
                </a:cubicBezTo>
                <a:cubicBezTo>
                  <a:pt x="2329061" y="2789919"/>
                  <a:pt x="2313943" y="2780889"/>
                  <a:pt x="2364647" y="2797791"/>
                </a:cubicBezTo>
                <a:cubicBezTo>
                  <a:pt x="2388003" y="2790006"/>
                  <a:pt x="2431415" y="2779525"/>
                  <a:pt x="2446534" y="2756847"/>
                </a:cubicBezTo>
                <a:cubicBezTo>
                  <a:pt x="2456939" y="2741240"/>
                  <a:pt x="2455633" y="2720453"/>
                  <a:pt x="2460182" y="2702256"/>
                </a:cubicBezTo>
                <a:cubicBezTo>
                  <a:pt x="2426766" y="2691118"/>
                  <a:pt x="2394164" y="2682397"/>
                  <a:pt x="2364647" y="2661313"/>
                </a:cubicBezTo>
                <a:cubicBezTo>
                  <a:pt x="2341169" y="2644543"/>
                  <a:pt x="2309710" y="2606029"/>
                  <a:pt x="2296409" y="2579426"/>
                </a:cubicBezTo>
                <a:cubicBezTo>
                  <a:pt x="2289975" y="2566559"/>
                  <a:pt x="2287310" y="2552131"/>
                  <a:pt x="2282761" y="2538483"/>
                </a:cubicBezTo>
                <a:cubicBezTo>
                  <a:pt x="2287310" y="2492991"/>
                  <a:pt x="2281951" y="2445379"/>
                  <a:pt x="2296409" y="2402006"/>
                </a:cubicBezTo>
                <a:cubicBezTo>
                  <a:pt x="2304270" y="2378422"/>
                  <a:pt x="2377117" y="2362545"/>
                  <a:pt x="2391943" y="2361062"/>
                </a:cubicBezTo>
                <a:cubicBezTo>
                  <a:pt x="2464511" y="2353805"/>
                  <a:pt x="2537519" y="2351963"/>
                  <a:pt x="2610307" y="2347414"/>
                </a:cubicBezTo>
                <a:cubicBezTo>
                  <a:pt x="2642314" y="2251395"/>
                  <a:pt x="2600657" y="2369932"/>
                  <a:pt x="2651250" y="2251880"/>
                </a:cubicBezTo>
                <a:cubicBezTo>
                  <a:pt x="2656917" y="2238657"/>
                  <a:pt x="2660349" y="2224585"/>
                  <a:pt x="2664898" y="2210937"/>
                </a:cubicBezTo>
                <a:cubicBezTo>
                  <a:pt x="2684615" y="2053202"/>
                  <a:pt x="2686753" y="2091010"/>
                  <a:pt x="2664898" y="1883391"/>
                </a:cubicBezTo>
                <a:cubicBezTo>
                  <a:pt x="2663392" y="1869084"/>
                  <a:pt x="2657684" y="1855314"/>
                  <a:pt x="2651250" y="1842447"/>
                </a:cubicBezTo>
                <a:cubicBezTo>
                  <a:pt x="2643915" y="1827776"/>
                  <a:pt x="2633053" y="1815152"/>
                  <a:pt x="2623955" y="1801504"/>
                </a:cubicBezTo>
                <a:cubicBezTo>
                  <a:pt x="2619406" y="1783307"/>
                  <a:pt x="2614376" y="1765223"/>
                  <a:pt x="2610307" y="1746913"/>
                </a:cubicBezTo>
                <a:cubicBezTo>
                  <a:pt x="2605275" y="1724269"/>
                  <a:pt x="2607033" y="1699422"/>
                  <a:pt x="2596659" y="1678674"/>
                </a:cubicBezTo>
                <a:cubicBezTo>
                  <a:pt x="2588027" y="1661411"/>
                  <a:pt x="2567565" y="1652966"/>
                  <a:pt x="2555716" y="1637731"/>
                </a:cubicBezTo>
                <a:cubicBezTo>
                  <a:pt x="2535576" y="1611836"/>
                  <a:pt x="2519322" y="1583140"/>
                  <a:pt x="2501125" y="1555844"/>
                </a:cubicBezTo>
                <a:lnTo>
                  <a:pt x="2473829" y="1514901"/>
                </a:lnTo>
                <a:cubicBezTo>
                  <a:pt x="2478378" y="1483056"/>
                  <a:pt x="2481168" y="1450910"/>
                  <a:pt x="2487477" y="1419367"/>
                </a:cubicBezTo>
                <a:cubicBezTo>
                  <a:pt x="2490298" y="1405260"/>
                  <a:pt x="2489418" y="1386785"/>
                  <a:pt x="2501125" y="1378423"/>
                </a:cubicBezTo>
                <a:cubicBezTo>
                  <a:pt x="2524538" y="1361700"/>
                  <a:pt x="2583012" y="1351128"/>
                  <a:pt x="2583012" y="1351128"/>
                </a:cubicBezTo>
                <a:cubicBezTo>
                  <a:pt x="2647595" y="1359201"/>
                  <a:pt x="2688900" y="1347834"/>
                  <a:pt x="2733137" y="1392071"/>
                </a:cubicBezTo>
                <a:cubicBezTo>
                  <a:pt x="2744735" y="1403669"/>
                  <a:pt x="2751334" y="1419366"/>
                  <a:pt x="2760432" y="1433014"/>
                </a:cubicBezTo>
                <a:cubicBezTo>
                  <a:pt x="2653700" y="1593118"/>
                  <a:pt x="2743739" y="1475242"/>
                  <a:pt x="2719489" y="1050877"/>
                </a:cubicBezTo>
                <a:cubicBezTo>
                  <a:pt x="2718419" y="1032150"/>
                  <a:pt x="2710390" y="1014483"/>
                  <a:pt x="2705841" y="996286"/>
                </a:cubicBezTo>
                <a:cubicBezTo>
                  <a:pt x="2710390" y="968991"/>
                  <a:pt x="2707114" y="939150"/>
                  <a:pt x="2719489" y="914400"/>
                </a:cubicBezTo>
                <a:cubicBezTo>
                  <a:pt x="2730072" y="893234"/>
                  <a:pt x="2781998" y="879915"/>
                  <a:pt x="2801376" y="873456"/>
                </a:cubicBezTo>
                <a:cubicBezTo>
                  <a:pt x="2879598" y="756121"/>
                  <a:pt x="2775442" y="894203"/>
                  <a:pt x="2869615" y="818865"/>
                </a:cubicBezTo>
                <a:cubicBezTo>
                  <a:pt x="2957805" y="748313"/>
                  <a:pt x="2834939" y="798579"/>
                  <a:pt x="2937853" y="764274"/>
                </a:cubicBezTo>
                <a:cubicBezTo>
                  <a:pt x="2924205" y="755176"/>
                  <a:pt x="2908508" y="748577"/>
                  <a:pt x="2896910" y="736979"/>
                </a:cubicBezTo>
                <a:cubicBezTo>
                  <a:pt x="2885312" y="725380"/>
                  <a:pt x="2882423" y="706282"/>
                  <a:pt x="2869615" y="696035"/>
                </a:cubicBezTo>
                <a:cubicBezTo>
                  <a:pt x="2858381" y="687048"/>
                  <a:pt x="2842319" y="686937"/>
                  <a:pt x="2828671" y="682388"/>
                </a:cubicBezTo>
                <a:cubicBezTo>
                  <a:pt x="2801376" y="664191"/>
                  <a:pt x="2776127" y="642468"/>
                  <a:pt x="2746785" y="627797"/>
                </a:cubicBezTo>
                <a:cubicBezTo>
                  <a:pt x="2721893" y="615351"/>
                  <a:pt x="2631566" y="575830"/>
                  <a:pt x="2596659" y="545910"/>
                </a:cubicBezTo>
                <a:cubicBezTo>
                  <a:pt x="2577120" y="529162"/>
                  <a:pt x="2558816" y="510858"/>
                  <a:pt x="2542068" y="491319"/>
                </a:cubicBezTo>
                <a:cubicBezTo>
                  <a:pt x="2531393" y="478865"/>
                  <a:pt x="2522108" y="465047"/>
                  <a:pt x="2514773" y="450376"/>
                </a:cubicBezTo>
                <a:cubicBezTo>
                  <a:pt x="2508339" y="437509"/>
                  <a:pt x="2505674" y="423080"/>
                  <a:pt x="2501125" y="409432"/>
                </a:cubicBezTo>
                <a:cubicBezTo>
                  <a:pt x="2546974" y="271889"/>
                  <a:pt x="2556464" y="276688"/>
                  <a:pt x="2514773" y="68238"/>
                </a:cubicBezTo>
                <a:cubicBezTo>
                  <a:pt x="2511952" y="54131"/>
                  <a:pt x="2487477" y="59140"/>
                  <a:pt x="2473829" y="54591"/>
                </a:cubicBezTo>
                <a:cubicBezTo>
                  <a:pt x="2373746" y="59140"/>
                  <a:pt x="2273511" y="61100"/>
                  <a:pt x="2173579" y="68238"/>
                </a:cubicBezTo>
                <a:cubicBezTo>
                  <a:pt x="2145977" y="70210"/>
                  <a:pt x="2116979" y="70647"/>
                  <a:pt x="2091692" y="81886"/>
                </a:cubicBezTo>
                <a:cubicBezTo>
                  <a:pt x="2074055" y="89725"/>
                  <a:pt x="2065576" y="110473"/>
                  <a:pt x="2050749" y="122829"/>
                </a:cubicBezTo>
                <a:cubicBezTo>
                  <a:pt x="2015473" y="152226"/>
                  <a:pt x="2009898" y="150094"/>
                  <a:pt x="1968862" y="163773"/>
                </a:cubicBezTo>
                <a:cubicBezTo>
                  <a:pt x="1882426" y="159224"/>
                  <a:pt x="1794582" y="166321"/>
                  <a:pt x="1709555" y="150125"/>
                </a:cubicBezTo>
                <a:cubicBezTo>
                  <a:pt x="1693442" y="147056"/>
                  <a:pt x="1694603" y="119983"/>
                  <a:pt x="1682259" y="109182"/>
                </a:cubicBezTo>
                <a:cubicBezTo>
                  <a:pt x="1657571" y="87580"/>
                  <a:pt x="1627668" y="72788"/>
                  <a:pt x="1600373" y="54591"/>
                </a:cubicBezTo>
                <a:lnTo>
                  <a:pt x="1559429" y="27295"/>
                </a:lnTo>
                <a:lnTo>
                  <a:pt x="1518486" y="0"/>
                </a:lnTo>
                <a:cubicBezTo>
                  <a:pt x="1502600" y="254179"/>
                  <a:pt x="1434360" y="196279"/>
                  <a:pt x="1559429" y="232012"/>
                </a:cubicBezTo>
                <a:cubicBezTo>
                  <a:pt x="1573262" y="235964"/>
                  <a:pt x="1586725" y="241110"/>
                  <a:pt x="1600373" y="245659"/>
                </a:cubicBezTo>
                <a:cubicBezTo>
                  <a:pt x="1595824" y="259307"/>
                  <a:pt x="1595712" y="275369"/>
                  <a:pt x="1586725" y="286603"/>
                </a:cubicBezTo>
                <a:cubicBezTo>
                  <a:pt x="1576479" y="299411"/>
                  <a:pt x="1545782" y="313898"/>
                  <a:pt x="1545782" y="313898"/>
                </a:cubicBezTo>
              </a:path>
            </a:pathLst>
          </a:custGeom>
          <a:solidFill>
            <a:srgbClr val="FEE0AE"/>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rgbClr val="FF0000"/>
                </a:solidFill>
              </a:rPr>
              <a:t>         </a:t>
            </a:r>
            <a:r>
              <a:rPr lang="zh-CN" altLang="en-US" sz="3600" b="1" dirty="0">
                <a:solidFill>
                  <a:srgbClr val="FF0000"/>
                </a:solidFill>
              </a:rPr>
              <a:t>灭</a:t>
            </a:r>
            <a:endParaRPr lang="en-US" altLang="zh-CN" sz="3600" b="1" dirty="0">
              <a:solidFill>
                <a:srgbClr val="FF0000"/>
              </a:solidFill>
            </a:endParaRPr>
          </a:p>
          <a:p>
            <a:pPr algn="ctr"/>
            <a:r>
              <a:rPr lang="zh-CN" altLang="en-US" sz="3600" b="1" dirty="0">
                <a:solidFill>
                  <a:srgbClr val="FF0000"/>
                </a:solidFill>
              </a:rPr>
              <a:t>     蜀</a:t>
            </a:r>
            <a:endParaRPr lang="zh-CN" altLang="en-US" sz="3600" b="1" dirty="0">
              <a:solidFill>
                <a:srgbClr val="FF0000"/>
              </a:solidFill>
            </a:endParaRPr>
          </a:p>
        </p:txBody>
      </p:sp>
      <p:sp>
        <p:nvSpPr>
          <p:cNvPr id="6" name="文本框 5"/>
          <p:cNvSpPr txBox="1"/>
          <p:nvPr/>
        </p:nvSpPr>
        <p:spPr>
          <a:xfrm>
            <a:off x="6432309" y="491319"/>
            <a:ext cx="902811" cy="523220"/>
          </a:xfrm>
          <a:prstGeom prst="rect">
            <a:avLst/>
          </a:prstGeom>
          <a:noFill/>
        </p:spPr>
        <p:txBody>
          <a:bodyPr wrap="none" rtlCol="0">
            <a:spAutoFit/>
          </a:bodyPr>
          <a:lstStyle/>
          <a:p>
            <a:r>
              <a:rPr lang="zh-CN" altLang="en-US" sz="2800" dirty="0"/>
              <a:t>鲜卑</a:t>
            </a:r>
            <a:endParaRPr lang="zh-CN" altLang="en-US" sz="2800" dirty="0"/>
          </a:p>
        </p:txBody>
      </p:sp>
      <p:sp>
        <p:nvSpPr>
          <p:cNvPr id="7" name="文本框 6"/>
          <p:cNvSpPr txBox="1"/>
          <p:nvPr/>
        </p:nvSpPr>
        <p:spPr>
          <a:xfrm>
            <a:off x="2961164" y="90928"/>
            <a:ext cx="902811" cy="523220"/>
          </a:xfrm>
          <a:prstGeom prst="rect">
            <a:avLst/>
          </a:prstGeom>
          <a:noFill/>
        </p:spPr>
        <p:txBody>
          <a:bodyPr wrap="none" rtlCol="0">
            <a:spAutoFit/>
          </a:bodyPr>
          <a:lstStyle/>
          <a:p>
            <a:r>
              <a:rPr lang="zh-CN" altLang="en-US" sz="2800" dirty="0"/>
              <a:t>匈奴</a:t>
            </a:r>
            <a:endParaRPr lang="zh-CN" altLang="en-US" sz="2800" dirty="0"/>
          </a:p>
        </p:txBody>
      </p:sp>
      <p:sp>
        <p:nvSpPr>
          <p:cNvPr id="8" name="任意多边形 7"/>
          <p:cNvSpPr/>
          <p:nvPr/>
        </p:nvSpPr>
        <p:spPr>
          <a:xfrm>
            <a:off x="6028316" y="2975214"/>
            <a:ext cx="3455215" cy="3343701"/>
          </a:xfrm>
          <a:custGeom>
            <a:avLst/>
            <a:gdLst>
              <a:gd name="connsiteX0" fmla="*/ 1039562 w 3455215"/>
              <a:gd name="connsiteY0" fmla="*/ 600501 h 3343701"/>
              <a:gd name="connsiteX1" fmla="*/ 1162391 w 3455215"/>
              <a:gd name="connsiteY1" fmla="*/ 586853 h 3343701"/>
              <a:gd name="connsiteX2" fmla="*/ 1203335 w 3455215"/>
              <a:gd name="connsiteY2" fmla="*/ 559558 h 3343701"/>
              <a:gd name="connsiteX3" fmla="*/ 1257926 w 3455215"/>
              <a:gd name="connsiteY3" fmla="*/ 586853 h 3343701"/>
              <a:gd name="connsiteX4" fmla="*/ 1339812 w 3455215"/>
              <a:gd name="connsiteY4" fmla="*/ 614149 h 3343701"/>
              <a:gd name="connsiteX5" fmla="*/ 1462642 w 3455215"/>
              <a:gd name="connsiteY5" fmla="*/ 641444 h 3343701"/>
              <a:gd name="connsiteX6" fmla="*/ 1585472 w 3455215"/>
              <a:gd name="connsiteY6" fmla="*/ 614149 h 3343701"/>
              <a:gd name="connsiteX7" fmla="*/ 1667359 w 3455215"/>
              <a:gd name="connsiteY7" fmla="*/ 586853 h 3343701"/>
              <a:gd name="connsiteX8" fmla="*/ 1817484 w 3455215"/>
              <a:gd name="connsiteY8" fmla="*/ 600501 h 3343701"/>
              <a:gd name="connsiteX9" fmla="*/ 1844779 w 3455215"/>
              <a:gd name="connsiteY9" fmla="*/ 641444 h 3343701"/>
              <a:gd name="connsiteX10" fmla="*/ 1940314 w 3455215"/>
              <a:gd name="connsiteY10" fmla="*/ 627797 h 3343701"/>
              <a:gd name="connsiteX11" fmla="*/ 1967609 w 3455215"/>
              <a:gd name="connsiteY11" fmla="*/ 518615 h 3343701"/>
              <a:gd name="connsiteX12" fmla="*/ 2008553 w 3455215"/>
              <a:gd name="connsiteY12" fmla="*/ 491319 h 3343701"/>
              <a:gd name="connsiteX13" fmla="*/ 2090439 w 3455215"/>
              <a:gd name="connsiteY13" fmla="*/ 464024 h 3343701"/>
              <a:gd name="connsiteX14" fmla="*/ 2131382 w 3455215"/>
              <a:gd name="connsiteY14" fmla="*/ 477671 h 3343701"/>
              <a:gd name="connsiteX15" fmla="*/ 2254212 w 3455215"/>
              <a:gd name="connsiteY15" fmla="*/ 545910 h 3343701"/>
              <a:gd name="connsiteX16" fmla="*/ 2390690 w 3455215"/>
              <a:gd name="connsiteY16" fmla="*/ 518615 h 3343701"/>
              <a:gd name="connsiteX17" fmla="*/ 2499872 w 3455215"/>
              <a:gd name="connsiteY17" fmla="*/ 491319 h 3343701"/>
              <a:gd name="connsiteX18" fmla="*/ 2609054 w 3455215"/>
              <a:gd name="connsiteY18" fmla="*/ 368489 h 3343701"/>
              <a:gd name="connsiteX19" fmla="*/ 2649997 w 3455215"/>
              <a:gd name="connsiteY19" fmla="*/ 327546 h 3343701"/>
              <a:gd name="connsiteX20" fmla="*/ 2718236 w 3455215"/>
              <a:gd name="connsiteY20" fmla="*/ 218364 h 3343701"/>
              <a:gd name="connsiteX21" fmla="*/ 2745532 w 3455215"/>
              <a:gd name="connsiteY21" fmla="*/ 109182 h 3343701"/>
              <a:gd name="connsiteX22" fmla="*/ 2759179 w 3455215"/>
              <a:gd name="connsiteY22" fmla="*/ 54591 h 3343701"/>
              <a:gd name="connsiteX23" fmla="*/ 2800123 w 3455215"/>
              <a:gd name="connsiteY23" fmla="*/ 40943 h 3343701"/>
              <a:gd name="connsiteX24" fmla="*/ 2882009 w 3455215"/>
              <a:gd name="connsiteY24" fmla="*/ 0 h 3343701"/>
              <a:gd name="connsiteX25" fmla="*/ 2963896 w 3455215"/>
              <a:gd name="connsiteY25" fmla="*/ 13647 h 3343701"/>
              <a:gd name="connsiteX26" fmla="*/ 2991191 w 3455215"/>
              <a:gd name="connsiteY26" fmla="*/ 54591 h 3343701"/>
              <a:gd name="connsiteX27" fmla="*/ 3032135 w 3455215"/>
              <a:gd name="connsiteY27" fmla="*/ 68239 h 3343701"/>
              <a:gd name="connsiteX28" fmla="*/ 3086726 w 3455215"/>
              <a:gd name="connsiteY28" fmla="*/ 122830 h 3343701"/>
              <a:gd name="connsiteX29" fmla="*/ 3100374 w 3455215"/>
              <a:gd name="connsiteY29" fmla="*/ 163773 h 3343701"/>
              <a:gd name="connsiteX30" fmla="*/ 3168612 w 3455215"/>
              <a:gd name="connsiteY30" fmla="*/ 245659 h 3343701"/>
              <a:gd name="connsiteX31" fmla="*/ 3195908 w 3455215"/>
              <a:gd name="connsiteY31" fmla="*/ 327546 h 3343701"/>
              <a:gd name="connsiteX32" fmla="*/ 3291442 w 3455215"/>
              <a:gd name="connsiteY32" fmla="*/ 450376 h 3343701"/>
              <a:gd name="connsiteX33" fmla="*/ 3250499 w 3455215"/>
              <a:gd name="connsiteY33" fmla="*/ 600501 h 3343701"/>
              <a:gd name="connsiteX34" fmla="*/ 3236851 w 3455215"/>
              <a:gd name="connsiteY34" fmla="*/ 641444 h 3343701"/>
              <a:gd name="connsiteX35" fmla="*/ 3318738 w 3455215"/>
              <a:gd name="connsiteY35" fmla="*/ 641444 h 3343701"/>
              <a:gd name="connsiteX36" fmla="*/ 3400624 w 3455215"/>
              <a:gd name="connsiteY36" fmla="*/ 655092 h 3343701"/>
              <a:gd name="connsiteX37" fmla="*/ 3441568 w 3455215"/>
              <a:gd name="connsiteY37" fmla="*/ 682388 h 3343701"/>
              <a:gd name="connsiteX38" fmla="*/ 3455215 w 3455215"/>
              <a:gd name="connsiteY38" fmla="*/ 723331 h 3343701"/>
              <a:gd name="connsiteX39" fmla="*/ 3441568 w 3455215"/>
              <a:gd name="connsiteY39" fmla="*/ 996286 h 3343701"/>
              <a:gd name="connsiteX40" fmla="*/ 3427920 w 3455215"/>
              <a:gd name="connsiteY40" fmla="*/ 1050877 h 3343701"/>
              <a:gd name="connsiteX41" fmla="*/ 3386976 w 3455215"/>
              <a:gd name="connsiteY41" fmla="*/ 1064525 h 3343701"/>
              <a:gd name="connsiteX42" fmla="*/ 3332385 w 3455215"/>
              <a:gd name="connsiteY42" fmla="*/ 1078173 h 3343701"/>
              <a:gd name="connsiteX43" fmla="*/ 3250499 w 3455215"/>
              <a:gd name="connsiteY43" fmla="*/ 1132764 h 3343701"/>
              <a:gd name="connsiteX44" fmla="*/ 3223203 w 3455215"/>
              <a:gd name="connsiteY44" fmla="*/ 1214650 h 3343701"/>
              <a:gd name="connsiteX45" fmla="*/ 3195908 w 3455215"/>
              <a:gd name="connsiteY45" fmla="*/ 1255594 h 3343701"/>
              <a:gd name="connsiteX46" fmla="*/ 3168612 w 3455215"/>
              <a:gd name="connsiteY46" fmla="*/ 1351128 h 3343701"/>
              <a:gd name="connsiteX47" fmla="*/ 3154965 w 3455215"/>
              <a:gd name="connsiteY47" fmla="*/ 1392071 h 3343701"/>
              <a:gd name="connsiteX48" fmla="*/ 3127669 w 3455215"/>
              <a:gd name="connsiteY48" fmla="*/ 1542197 h 3343701"/>
              <a:gd name="connsiteX49" fmla="*/ 3073078 w 3455215"/>
              <a:gd name="connsiteY49" fmla="*/ 1665027 h 3343701"/>
              <a:gd name="connsiteX50" fmla="*/ 3045782 w 3455215"/>
              <a:gd name="connsiteY50" fmla="*/ 1787856 h 3343701"/>
              <a:gd name="connsiteX51" fmla="*/ 2922953 w 3455215"/>
              <a:gd name="connsiteY51" fmla="*/ 1883391 h 3343701"/>
              <a:gd name="connsiteX52" fmla="*/ 2868362 w 3455215"/>
              <a:gd name="connsiteY52" fmla="*/ 1965277 h 3343701"/>
              <a:gd name="connsiteX53" fmla="*/ 2854714 w 3455215"/>
              <a:gd name="connsiteY53" fmla="*/ 2006221 h 3343701"/>
              <a:gd name="connsiteX54" fmla="*/ 2813771 w 3455215"/>
              <a:gd name="connsiteY54" fmla="*/ 2033516 h 3343701"/>
              <a:gd name="connsiteX55" fmla="*/ 2786475 w 3455215"/>
              <a:gd name="connsiteY55" fmla="*/ 2074459 h 3343701"/>
              <a:gd name="connsiteX56" fmla="*/ 2772827 w 3455215"/>
              <a:gd name="connsiteY56" fmla="*/ 2142698 h 3343701"/>
              <a:gd name="connsiteX57" fmla="*/ 2690941 w 3455215"/>
              <a:gd name="connsiteY57" fmla="*/ 2197289 h 3343701"/>
              <a:gd name="connsiteX58" fmla="*/ 2609054 w 3455215"/>
              <a:gd name="connsiteY58" fmla="*/ 2238233 h 3343701"/>
              <a:gd name="connsiteX59" fmla="*/ 2581759 w 3455215"/>
              <a:gd name="connsiteY59" fmla="*/ 2292824 h 3343701"/>
              <a:gd name="connsiteX60" fmla="*/ 2540815 w 3455215"/>
              <a:gd name="connsiteY60" fmla="*/ 2306471 h 3343701"/>
              <a:gd name="connsiteX61" fmla="*/ 2527168 w 3455215"/>
              <a:gd name="connsiteY61" fmla="*/ 2361062 h 3343701"/>
              <a:gd name="connsiteX62" fmla="*/ 2513520 w 3455215"/>
              <a:gd name="connsiteY62" fmla="*/ 2402006 h 3343701"/>
              <a:gd name="connsiteX63" fmla="*/ 2390690 w 3455215"/>
              <a:gd name="connsiteY63" fmla="*/ 2456597 h 3343701"/>
              <a:gd name="connsiteX64" fmla="*/ 2295156 w 3455215"/>
              <a:gd name="connsiteY64" fmla="*/ 2497540 h 3343701"/>
              <a:gd name="connsiteX65" fmla="*/ 2213269 w 3455215"/>
              <a:gd name="connsiteY65" fmla="*/ 2524836 h 3343701"/>
              <a:gd name="connsiteX66" fmla="*/ 2035848 w 3455215"/>
              <a:gd name="connsiteY66" fmla="*/ 2511188 h 3343701"/>
              <a:gd name="connsiteX67" fmla="*/ 1967609 w 3455215"/>
              <a:gd name="connsiteY67" fmla="*/ 2442949 h 3343701"/>
              <a:gd name="connsiteX68" fmla="*/ 1913018 w 3455215"/>
              <a:gd name="connsiteY68" fmla="*/ 2429301 h 3343701"/>
              <a:gd name="connsiteX69" fmla="*/ 1872075 w 3455215"/>
              <a:gd name="connsiteY69" fmla="*/ 2415653 h 3343701"/>
              <a:gd name="connsiteX70" fmla="*/ 1831132 w 3455215"/>
              <a:gd name="connsiteY70" fmla="*/ 2429301 h 3343701"/>
              <a:gd name="connsiteX71" fmla="*/ 1831132 w 3455215"/>
              <a:gd name="connsiteY71" fmla="*/ 2552131 h 3343701"/>
              <a:gd name="connsiteX72" fmla="*/ 1885723 w 3455215"/>
              <a:gd name="connsiteY72" fmla="*/ 2579427 h 3343701"/>
              <a:gd name="connsiteX73" fmla="*/ 1913018 w 3455215"/>
              <a:gd name="connsiteY73" fmla="*/ 2634018 h 3343701"/>
              <a:gd name="connsiteX74" fmla="*/ 1858427 w 3455215"/>
              <a:gd name="connsiteY74" fmla="*/ 2688609 h 3343701"/>
              <a:gd name="connsiteX75" fmla="*/ 1831132 w 3455215"/>
              <a:gd name="connsiteY75" fmla="*/ 2729552 h 3343701"/>
              <a:gd name="connsiteX76" fmla="*/ 1776541 w 3455215"/>
              <a:gd name="connsiteY76" fmla="*/ 2743200 h 3343701"/>
              <a:gd name="connsiteX77" fmla="*/ 1626415 w 3455215"/>
              <a:gd name="connsiteY77" fmla="*/ 2784143 h 3343701"/>
              <a:gd name="connsiteX78" fmla="*/ 1408051 w 3455215"/>
              <a:gd name="connsiteY78" fmla="*/ 2797791 h 3343701"/>
              <a:gd name="connsiteX79" fmla="*/ 1326165 w 3455215"/>
              <a:gd name="connsiteY79" fmla="*/ 2866030 h 3343701"/>
              <a:gd name="connsiteX80" fmla="*/ 1257926 w 3455215"/>
              <a:gd name="connsiteY80" fmla="*/ 2934268 h 3343701"/>
              <a:gd name="connsiteX81" fmla="*/ 1271574 w 3455215"/>
              <a:gd name="connsiteY81" fmla="*/ 3029803 h 3343701"/>
              <a:gd name="connsiteX82" fmla="*/ 1285221 w 3455215"/>
              <a:gd name="connsiteY82" fmla="*/ 3070746 h 3343701"/>
              <a:gd name="connsiteX83" fmla="*/ 1257926 w 3455215"/>
              <a:gd name="connsiteY83" fmla="*/ 3125337 h 3343701"/>
              <a:gd name="connsiteX84" fmla="*/ 1094153 w 3455215"/>
              <a:gd name="connsiteY84" fmla="*/ 3098041 h 3343701"/>
              <a:gd name="connsiteX85" fmla="*/ 1107800 w 3455215"/>
              <a:gd name="connsiteY85" fmla="*/ 2988859 h 3343701"/>
              <a:gd name="connsiteX86" fmla="*/ 1094153 w 3455215"/>
              <a:gd name="connsiteY86" fmla="*/ 2852382 h 3343701"/>
              <a:gd name="connsiteX87" fmla="*/ 1039562 w 3455215"/>
              <a:gd name="connsiteY87" fmla="*/ 2825086 h 3343701"/>
              <a:gd name="connsiteX88" fmla="*/ 998618 w 3455215"/>
              <a:gd name="connsiteY88" fmla="*/ 2797791 h 3343701"/>
              <a:gd name="connsiteX89" fmla="*/ 875788 w 3455215"/>
              <a:gd name="connsiteY89" fmla="*/ 2825086 h 3343701"/>
              <a:gd name="connsiteX90" fmla="*/ 780254 w 3455215"/>
              <a:gd name="connsiteY90" fmla="*/ 2852382 h 3343701"/>
              <a:gd name="connsiteX91" fmla="*/ 739311 w 3455215"/>
              <a:gd name="connsiteY91" fmla="*/ 2893325 h 3343701"/>
              <a:gd name="connsiteX92" fmla="*/ 684720 w 3455215"/>
              <a:gd name="connsiteY92" fmla="*/ 2975212 h 3343701"/>
              <a:gd name="connsiteX93" fmla="*/ 643776 w 3455215"/>
              <a:gd name="connsiteY93" fmla="*/ 3002507 h 3343701"/>
              <a:gd name="connsiteX94" fmla="*/ 616481 w 3455215"/>
              <a:gd name="connsiteY94" fmla="*/ 3043450 h 3343701"/>
              <a:gd name="connsiteX95" fmla="*/ 548242 w 3455215"/>
              <a:gd name="connsiteY95" fmla="*/ 3111689 h 3343701"/>
              <a:gd name="connsiteX96" fmla="*/ 493651 w 3455215"/>
              <a:gd name="connsiteY96" fmla="*/ 3193576 h 3343701"/>
              <a:gd name="connsiteX97" fmla="*/ 466356 w 3455215"/>
              <a:gd name="connsiteY97" fmla="*/ 3234519 h 3343701"/>
              <a:gd name="connsiteX98" fmla="*/ 425412 w 3455215"/>
              <a:gd name="connsiteY98" fmla="*/ 3261815 h 3343701"/>
              <a:gd name="connsiteX99" fmla="*/ 384469 w 3455215"/>
              <a:gd name="connsiteY99" fmla="*/ 3302758 h 3343701"/>
              <a:gd name="connsiteX100" fmla="*/ 302582 w 3455215"/>
              <a:gd name="connsiteY100" fmla="*/ 3343701 h 3343701"/>
              <a:gd name="connsiteX101" fmla="*/ 275287 w 3455215"/>
              <a:gd name="connsiteY101" fmla="*/ 3302758 h 3343701"/>
              <a:gd name="connsiteX102" fmla="*/ 302582 w 3455215"/>
              <a:gd name="connsiteY102" fmla="*/ 3125337 h 3343701"/>
              <a:gd name="connsiteX103" fmla="*/ 329878 w 3455215"/>
              <a:gd name="connsiteY103" fmla="*/ 3016155 h 3343701"/>
              <a:gd name="connsiteX104" fmla="*/ 357174 w 3455215"/>
              <a:gd name="connsiteY104" fmla="*/ 2975212 h 3343701"/>
              <a:gd name="connsiteX105" fmla="*/ 384469 w 3455215"/>
              <a:gd name="connsiteY105" fmla="*/ 2893325 h 3343701"/>
              <a:gd name="connsiteX106" fmla="*/ 357174 w 3455215"/>
              <a:gd name="connsiteY106" fmla="*/ 2797791 h 3343701"/>
              <a:gd name="connsiteX107" fmla="*/ 329878 w 3455215"/>
              <a:gd name="connsiteY107" fmla="*/ 2756847 h 3343701"/>
              <a:gd name="connsiteX108" fmla="*/ 288935 w 3455215"/>
              <a:gd name="connsiteY108" fmla="*/ 2743200 h 3343701"/>
              <a:gd name="connsiteX109" fmla="*/ 84218 w 3455215"/>
              <a:gd name="connsiteY109" fmla="*/ 2729552 h 3343701"/>
              <a:gd name="connsiteX110" fmla="*/ 2332 w 3455215"/>
              <a:gd name="connsiteY110" fmla="*/ 2674961 h 3343701"/>
              <a:gd name="connsiteX111" fmla="*/ 15979 w 3455215"/>
              <a:gd name="connsiteY111" fmla="*/ 2620370 h 3343701"/>
              <a:gd name="connsiteX112" fmla="*/ 111514 w 3455215"/>
              <a:gd name="connsiteY112" fmla="*/ 2606722 h 3343701"/>
              <a:gd name="connsiteX113" fmla="*/ 234344 w 3455215"/>
              <a:gd name="connsiteY113" fmla="*/ 2579427 h 3343701"/>
              <a:gd name="connsiteX114" fmla="*/ 357174 w 3455215"/>
              <a:gd name="connsiteY114" fmla="*/ 2606722 h 3343701"/>
              <a:gd name="connsiteX115" fmla="*/ 439060 w 3455215"/>
              <a:gd name="connsiteY115" fmla="*/ 2647665 h 3343701"/>
              <a:gd name="connsiteX116" fmla="*/ 589185 w 3455215"/>
              <a:gd name="connsiteY116" fmla="*/ 2620370 h 3343701"/>
              <a:gd name="connsiteX117" fmla="*/ 589185 w 3455215"/>
              <a:gd name="connsiteY117" fmla="*/ 2497540 h 3343701"/>
              <a:gd name="connsiteX118" fmla="*/ 507299 w 3455215"/>
              <a:gd name="connsiteY118" fmla="*/ 2442949 h 3343701"/>
              <a:gd name="connsiteX119" fmla="*/ 466356 w 3455215"/>
              <a:gd name="connsiteY119" fmla="*/ 2347415 h 3343701"/>
              <a:gd name="connsiteX120" fmla="*/ 480003 w 3455215"/>
              <a:gd name="connsiteY120" fmla="*/ 2292824 h 3343701"/>
              <a:gd name="connsiteX121" fmla="*/ 575538 w 3455215"/>
              <a:gd name="connsiteY121" fmla="*/ 2279176 h 3343701"/>
              <a:gd name="connsiteX122" fmla="*/ 657424 w 3455215"/>
              <a:gd name="connsiteY122" fmla="*/ 2251880 h 3343701"/>
              <a:gd name="connsiteX123" fmla="*/ 698368 w 3455215"/>
              <a:gd name="connsiteY123" fmla="*/ 2224585 h 3343701"/>
              <a:gd name="connsiteX124" fmla="*/ 752959 w 3455215"/>
              <a:gd name="connsiteY124" fmla="*/ 2210937 h 3343701"/>
              <a:gd name="connsiteX125" fmla="*/ 807550 w 3455215"/>
              <a:gd name="connsiteY125" fmla="*/ 2183641 h 3343701"/>
              <a:gd name="connsiteX126" fmla="*/ 875788 w 3455215"/>
              <a:gd name="connsiteY126" fmla="*/ 2101755 h 3343701"/>
              <a:gd name="connsiteX127" fmla="*/ 862141 w 3455215"/>
              <a:gd name="connsiteY127" fmla="*/ 1651379 h 3343701"/>
              <a:gd name="connsiteX128" fmla="*/ 848493 w 3455215"/>
              <a:gd name="connsiteY128" fmla="*/ 1692322 h 3343701"/>
              <a:gd name="connsiteX129" fmla="*/ 766606 w 3455215"/>
              <a:gd name="connsiteY129" fmla="*/ 1733265 h 3343701"/>
              <a:gd name="connsiteX130" fmla="*/ 698368 w 3455215"/>
              <a:gd name="connsiteY130" fmla="*/ 1719618 h 3343701"/>
              <a:gd name="connsiteX131" fmla="*/ 684720 w 3455215"/>
              <a:gd name="connsiteY131" fmla="*/ 1678674 h 3343701"/>
              <a:gd name="connsiteX132" fmla="*/ 643776 w 3455215"/>
              <a:gd name="connsiteY132" fmla="*/ 1596788 h 3343701"/>
              <a:gd name="connsiteX133" fmla="*/ 616481 w 3455215"/>
              <a:gd name="connsiteY133" fmla="*/ 1282889 h 3343701"/>
              <a:gd name="connsiteX134" fmla="*/ 602833 w 3455215"/>
              <a:gd name="connsiteY134" fmla="*/ 1228298 h 3343701"/>
              <a:gd name="connsiteX135" fmla="*/ 589185 w 3455215"/>
              <a:gd name="connsiteY135" fmla="*/ 1146412 h 3343701"/>
              <a:gd name="connsiteX136" fmla="*/ 671072 w 3455215"/>
              <a:gd name="connsiteY136" fmla="*/ 1119116 h 3343701"/>
              <a:gd name="connsiteX137" fmla="*/ 712015 w 3455215"/>
              <a:gd name="connsiteY137" fmla="*/ 1105468 h 3343701"/>
              <a:gd name="connsiteX138" fmla="*/ 752959 w 3455215"/>
              <a:gd name="connsiteY138" fmla="*/ 1078173 h 3343701"/>
              <a:gd name="connsiteX139" fmla="*/ 780254 w 3455215"/>
              <a:gd name="connsiteY139" fmla="*/ 1037230 h 3343701"/>
              <a:gd name="connsiteX140" fmla="*/ 821197 w 3455215"/>
              <a:gd name="connsiteY140" fmla="*/ 1009934 h 3343701"/>
              <a:gd name="connsiteX141" fmla="*/ 834845 w 3455215"/>
              <a:gd name="connsiteY141" fmla="*/ 941695 h 3343701"/>
              <a:gd name="connsiteX142" fmla="*/ 889436 w 3455215"/>
              <a:gd name="connsiteY142" fmla="*/ 805218 h 3343701"/>
              <a:gd name="connsiteX143" fmla="*/ 916732 w 3455215"/>
              <a:gd name="connsiteY143" fmla="*/ 764274 h 3343701"/>
              <a:gd name="connsiteX144" fmla="*/ 998618 w 3455215"/>
              <a:gd name="connsiteY144" fmla="*/ 682388 h 3343701"/>
              <a:gd name="connsiteX145" fmla="*/ 1012266 w 3455215"/>
              <a:gd name="connsiteY145" fmla="*/ 641444 h 3343701"/>
              <a:gd name="connsiteX146" fmla="*/ 1039562 w 3455215"/>
              <a:gd name="connsiteY146" fmla="*/ 600501 h 334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3455215" h="3343701">
                <a:moveTo>
                  <a:pt x="1039562" y="600501"/>
                </a:moveTo>
                <a:cubicBezTo>
                  <a:pt x="1064583" y="591403"/>
                  <a:pt x="1122426" y="596844"/>
                  <a:pt x="1162391" y="586853"/>
                </a:cubicBezTo>
                <a:cubicBezTo>
                  <a:pt x="1178304" y="582875"/>
                  <a:pt x="1186932" y="559558"/>
                  <a:pt x="1203335" y="559558"/>
                </a:cubicBezTo>
                <a:cubicBezTo>
                  <a:pt x="1223680" y="559558"/>
                  <a:pt x="1239036" y="579297"/>
                  <a:pt x="1257926" y="586853"/>
                </a:cubicBezTo>
                <a:cubicBezTo>
                  <a:pt x="1284640" y="597539"/>
                  <a:pt x="1311432" y="609419"/>
                  <a:pt x="1339812" y="614149"/>
                </a:cubicBezTo>
                <a:cubicBezTo>
                  <a:pt x="1435889" y="630162"/>
                  <a:pt x="1395447" y="619047"/>
                  <a:pt x="1462642" y="641444"/>
                </a:cubicBezTo>
                <a:cubicBezTo>
                  <a:pt x="1501610" y="633651"/>
                  <a:pt x="1546918" y="625715"/>
                  <a:pt x="1585472" y="614149"/>
                </a:cubicBezTo>
                <a:cubicBezTo>
                  <a:pt x="1613031" y="605881"/>
                  <a:pt x="1667359" y="586853"/>
                  <a:pt x="1667359" y="586853"/>
                </a:cubicBezTo>
                <a:cubicBezTo>
                  <a:pt x="1717401" y="591402"/>
                  <a:pt x="1769458" y="585724"/>
                  <a:pt x="1817484" y="600501"/>
                </a:cubicBezTo>
                <a:cubicBezTo>
                  <a:pt x="1833161" y="605325"/>
                  <a:pt x="1828767" y="637886"/>
                  <a:pt x="1844779" y="641444"/>
                </a:cubicBezTo>
                <a:cubicBezTo>
                  <a:pt x="1876181" y="648422"/>
                  <a:pt x="1908469" y="632346"/>
                  <a:pt x="1940314" y="627797"/>
                </a:cubicBezTo>
                <a:cubicBezTo>
                  <a:pt x="1949412" y="591403"/>
                  <a:pt x="1936395" y="539424"/>
                  <a:pt x="1967609" y="518615"/>
                </a:cubicBezTo>
                <a:cubicBezTo>
                  <a:pt x="1981257" y="509516"/>
                  <a:pt x="1993564" y="497981"/>
                  <a:pt x="2008553" y="491319"/>
                </a:cubicBezTo>
                <a:cubicBezTo>
                  <a:pt x="2034845" y="479634"/>
                  <a:pt x="2090439" y="464024"/>
                  <a:pt x="2090439" y="464024"/>
                </a:cubicBezTo>
                <a:cubicBezTo>
                  <a:pt x="2104087" y="468573"/>
                  <a:pt x="2118806" y="470685"/>
                  <a:pt x="2131382" y="477671"/>
                </a:cubicBezTo>
                <a:cubicBezTo>
                  <a:pt x="2272172" y="555887"/>
                  <a:pt x="2161566" y="515027"/>
                  <a:pt x="2254212" y="545910"/>
                </a:cubicBezTo>
                <a:cubicBezTo>
                  <a:pt x="2299705" y="536812"/>
                  <a:pt x="2345682" y="529867"/>
                  <a:pt x="2390690" y="518615"/>
                </a:cubicBezTo>
                <a:lnTo>
                  <a:pt x="2499872" y="491319"/>
                </a:lnTo>
                <a:cubicBezTo>
                  <a:pt x="2548580" y="418258"/>
                  <a:pt x="2515570" y="461973"/>
                  <a:pt x="2609054" y="368489"/>
                </a:cubicBezTo>
                <a:cubicBezTo>
                  <a:pt x="2622702" y="354841"/>
                  <a:pt x="2641365" y="344809"/>
                  <a:pt x="2649997" y="327546"/>
                </a:cubicBezTo>
                <a:cubicBezTo>
                  <a:pt x="2687466" y="252610"/>
                  <a:pt x="2665086" y="289231"/>
                  <a:pt x="2718236" y="218364"/>
                </a:cubicBezTo>
                <a:cubicBezTo>
                  <a:pt x="2742623" y="145206"/>
                  <a:pt x="2723575" y="207989"/>
                  <a:pt x="2745532" y="109182"/>
                </a:cubicBezTo>
                <a:cubicBezTo>
                  <a:pt x="2749601" y="90872"/>
                  <a:pt x="2747462" y="69238"/>
                  <a:pt x="2759179" y="54591"/>
                </a:cubicBezTo>
                <a:cubicBezTo>
                  <a:pt x="2768166" y="43357"/>
                  <a:pt x="2786475" y="45492"/>
                  <a:pt x="2800123" y="40943"/>
                </a:cubicBezTo>
                <a:cubicBezTo>
                  <a:pt x="2820825" y="27141"/>
                  <a:pt x="2853755" y="0"/>
                  <a:pt x="2882009" y="0"/>
                </a:cubicBezTo>
                <a:cubicBezTo>
                  <a:pt x="2909681" y="0"/>
                  <a:pt x="2936600" y="9098"/>
                  <a:pt x="2963896" y="13647"/>
                </a:cubicBezTo>
                <a:cubicBezTo>
                  <a:pt x="2972994" y="27295"/>
                  <a:pt x="2978383" y="44344"/>
                  <a:pt x="2991191" y="54591"/>
                </a:cubicBezTo>
                <a:cubicBezTo>
                  <a:pt x="3002425" y="63578"/>
                  <a:pt x="3021962" y="58066"/>
                  <a:pt x="3032135" y="68239"/>
                </a:cubicBezTo>
                <a:cubicBezTo>
                  <a:pt x="3104924" y="141028"/>
                  <a:pt x="2977540" y="86435"/>
                  <a:pt x="3086726" y="122830"/>
                </a:cubicBezTo>
                <a:cubicBezTo>
                  <a:pt x="3091275" y="136478"/>
                  <a:pt x="3093940" y="150906"/>
                  <a:pt x="3100374" y="163773"/>
                </a:cubicBezTo>
                <a:cubicBezTo>
                  <a:pt x="3119375" y="201775"/>
                  <a:pt x="3138428" y="215475"/>
                  <a:pt x="3168612" y="245659"/>
                </a:cubicBezTo>
                <a:cubicBezTo>
                  <a:pt x="3177711" y="272955"/>
                  <a:pt x="3179948" y="303606"/>
                  <a:pt x="3195908" y="327546"/>
                </a:cubicBezTo>
                <a:cubicBezTo>
                  <a:pt x="3261205" y="425492"/>
                  <a:pt x="3227302" y="386236"/>
                  <a:pt x="3291442" y="450376"/>
                </a:cubicBezTo>
                <a:cubicBezTo>
                  <a:pt x="3272152" y="546825"/>
                  <a:pt x="3285129" y="496612"/>
                  <a:pt x="3250499" y="600501"/>
                </a:cubicBezTo>
                <a:lnTo>
                  <a:pt x="3236851" y="641444"/>
                </a:lnTo>
                <a:cubicBezTo>
                  <a:pt x="3346031" y="677838"/>
                  <a:pt x="3209556" y="641444"/>
                  <a:pt x="3318738" y="641444"/>
                </a:cubicBezTo>
                <a:cubicBezTo>
                  <a:pt x="3346410" y="641444"/>
                  <a:pt x="3373329" y="650543"/>
                  <a:pt x="3400624" y="655092"/>
                </a:cubicBezTo>
                <a:cubicBezTo>
                  <a:pt x="3414272" y="664191"/>
                  <a:pt x="3431321" y="669580"/>
                  <a:pt x="3441568" y="682388"/>
                </a:cubicBezTo>
                <a:cubicBezTo>
                  <a:pt x="3450555" y="693621"/>
                  <a:pt x="3455215" y="708945"/>
                  <a:pt x="3455215" y="723331"/>
                </a:cubicBezTo>
                <a:cubicBezTo>
                  <a:pt x="3455215" y="814430"/>
                  <a:pt x="3449133" y="905502"/>
                  <a:pt x="3441568" y="996286"/>
                </a:cubicBezTo>
                <a:cubicBezTo>
                  <a:pt x="3440010" y="1014978"/>
                  <a:pt x="3439638" y="1036230"/>
                  <a:pt x="3427920" y="1050877"/>
                </a:cubicBezTo>
                <a:cubicBezTo>
                  <a:pt x="3418933" y="1062111"/>
                  <a:pt x="3400809" y="1060573"/>
                  <a:pt x="3386976" y="1064525"/>
                </a:cubicBezTo>
                <a:cubicBezTo>
                  <a:pt x="3368941" y="1069678"/>
                  <a:pt x="3350582" y="1073624"/>
                  <a:pt x="3332385" y="1078173"/>
                </a:cubicBezTo>
                <a:cubicBezTo>
                  <a:pt x="3305090" y="1096370"/>
                  <a:pt x="3260873" y="1101643"/>
                  <a:pt x="3250499" y="1132764"/>
                </a:cubicBezTo>
                <a:cubicBezTo>
                  <a:pt x="3241400" y="1160059"/>
                  <a:pt x="3239162" y="1190710"/>
                  <a:pt x="3223203" y="1214650"/>
                </a:cubicBezTo>
                <a:cubicBezTo>
                  <a:pt x="3214105" y="1228298"/>
                  <a:pt x="3203243" y="1240923"/>
                  <a:pt x="3195908" y="1255594"/>
                </a:cubicBezTo>
                <a:cubicBezTo>
                  <a:pt x="3185000" y="1277410"/>
                  <a:pt x="3174443" y="1330720"/>
                  <a:pt x="3168612" y="1351128"/>
                </a:cubicBezTo>
                <a:cubicBezTo>
                  <a:pt x="3164660" y="1364960"/>
                  <a:pt x="3159514" y="1378423"/>
                  <a:pt x="3154965" y="1392071"/>
                </a:cubicBezTo>
                <a:cubicBezTo>
                  <a:pt x="3150260" y="1429710"/>
                  <a:pt x="3148708" y="1500119"/>
                  <a:pt x="3127669" y="1542197"/>
                </a:cubicBezTo>
                <a:cubicBezTo>
                  <a:pt x="3092895" y="1611745"/>
                  <a:pt x="3090684" y="1559396"/>
                  <a:pt x="3073078" y="1665027"/>
                </a:cubicBezTo>
                <a:cubicBezTo>
                  <a:pt x="3072732" y="1667103"/>
                  <a:pt x="3060036" y="1769529"/>
                  <a:pt x="3045782" y="1787856"/>
                </a:cubicBezTo>
                <a:cubicBezTo>
                  <a:pt x="2981341" y="1870710"/>
                  <a:pt x="2990224" y="1860967"/>
                  <a:pt x="2922953" y="1883391"/>
                </a:cubicBezTo>
                <a:cubicBezTo>
                  <a:pt x="2904756" y="1910686"/>
                  <a:pt x="2878736" y="1934155"/>
                  <a:pt x="2868362" y="1965277"/>
                </a:cubicBezTo>
                <a:cubicBezTo>
                  <a:pt x="2863813" y="1978925"/>
                  <a:pt x="2863701" y="1994987"/>
                  <a:pt x="2854714" y="2006221"/>
                </a:cubicBezTo>
                <a:cubicBezTo>
                  <a:pt x="2844468" y="2019029"/>
                  <a:pt x="2827419" y="2024418"/>
                  <a:pt x="2813771" y="2033516"/>
                </a:cubicBezTo>
                <a:cubicBezTo>
                  <a:pt x="2804672" y="2047164"/>
                  <a:pt x="2792234" y="2059101"/>
                  <a:pt x="2786475" y="2074459"/>
                </a:cubicBezTo>
                <a:cubicBezTo>
                  <a:pt x="2778330" y="2096179"/>
                  <a:pt x="2787068" y="2124388"/>
                  <a:pt x="2772827" y="2142698"/>
                </a:cubicBezTo>
                <a:cubicBezTo>
                  <a:pt x="2752687" y="2168593"/>
                  <a:pt x="2718236" y="2179092"/>
                  <a:pt x="2690941" y="2197289"/>
                </a:cubicBezTo>
                <a:cubicBezTo>
                  <a:pt x="2638028" y="2232565"/>
                  <a:pt x="2665558" y="2219398"/>
                  <a:pt x="2609054" y="2238233"/>
                </a:cubicBezTo>
                <a:cubicBezTo>
                  <a:pt x="2599956" y="2256430"/>
                  <a:pt x="2596145" y="2278438"/>
                  <a:pt x="2581759" y="2292824"/>
                </a:cubicBezTo>
                <a:cubicBezTo>
                  <a:pt x="2571586" y="2302996"/>
                  <a:pt x="2549802" y="2295237"/>
                  <a:pt x="2540815" y="2306471"/>
                </a:cubicBezTo>
                <a:cubicBezTo>
                  <a:pt x="2529098" y="2321118"/>
                  <a:pt x="2532321" y="2343027"/>
                  <a:pt x="2527168" y="2361062"/>
                </a:cubicBezTo>
                <a:cubicBezTo>
                  <a:pt x="2523216" y="2374895"/>
                  <a:pt x="2522507" y="2390772"/>
                  <a:pt x="2513520" y="2402006"/>
                </a:cubicBezTo>
                <a:cubicBezTo>
                  <a:pt x="2489928" y="2431496"/>
                  <a:pt x="2415708" y="2448258"/>
                  <a:pt x="2390690" y="2456597"/>
                </a:cubicBezTo>
                <a:cubicBezTo>
                  <a:pt x="2258886" y="2500532"/>
                  <a:pt x="2463816" y="2430075"/>
                  <a:pt x="2295156" y="2497540"/>
                </a:cubicBezTo>
                <a:cubicBezTo>
                  <a:pt x="2268442" y="2508226"/>
                  <a:pt x="2213269" y="2524836"/>
                  <a:pt x="2213269" y="2524836"/>
                </a:cubicBezTo>
                <a:cubicBezTo>
                  <a:pt x="2154129" y="2520287"/>
                  <a:pt x="2094147" y="2522119"/>
                  <a:pt x="2035848" y="2511188"/>
                </a:cubicBezTo>
                <a:cubicBezTo>
                  <a:pt x="1972557" y="2499321"/>
                  <a:pt x="2012704" y="2473012"/>
                  <a:pt x="1967609" y="2442949"/>
                </a:cubicBezTo>
                <a:cubicBezTo>
                  <a:pt x="1952002" y="2432544"/>
                  <a:pt x="1931053" y="2434454"/>
                  <a:pt x="1913018" y="2429301"/>
                </a:cubicBezTo>
                <a:cubicBezTo>
                  <a:pt x="1899186" y="2425349"/>
                  <a:pt x="1885723" y="2420202"/>
                  <a:pt x="1872075" y="2415653"/>
                </a:cubicBezTo>
                <a:cubicBezTo>
                  <a:pt x="1858427" y="2420202"/>
                  <a:pt x="1841304" y="2419129"/>
                  <a:pt x="1831132" y="2429301"/>
                </a:cubicBezTo>
                <a:cubicBezTo>
                  <a:pt x="1805592" y="2454841"/>
                  <a:pt x="1821162" y="2536179"/>
                  <a:pt x="1831132" y="2552131"/>
                </a:cubicBezTo>
                <a:cubicBezTo>
                  <a:pt x="1841915" y="2569384"/>
                  <a:pt x="1867526" y="2570328"/>
                  <a:pt x="1885723" y="2579427"/>
                </a:cubicBezTo>
                <a:cubicBezTo>
                  <a:pt x="1894821" y="2597624"/>
                  <a:pt x="1917952" y="2614281"/>
                  <a:pt x="1913018" y="2634018"/>
                </a:cubicBezTo>
                <a:cubicBezTo>
                  <a:pt x="1906776" y="2658984"/>
                  <a:pt x="1875175" y="2669070"/>
                  <a:pt x="1858427" y="2688609"/>
                </a:cubicBezTo>
                <a:cubicBezTo>
                  <a:pt x="1847752" y="2701063"/>
                  <a:pt x="1844780" y="2720454"/>
                  <a:pt x="1831132" y="2729552"/>
                </a:cubicBezTo>
                <a:cubicBezTo>
                  <a:pt x="1815525" y="2739957"/>
                  <a:pt x="1794576" y="2738047"/>
                  <a:pt x="1776541" y="2743200"/>
                </a:cubicBezTo>
                <a:cubicBezTo>
                  <a:pt x="1714069" y="2761049"/>
                  <a:pt x="1712887" y="2773334"/>
                  <a:pt x="1626415" y="2784143"/>
                </a:cubicBezTo>
                <a:cubicBezTo>
                  <a:pt x="1554048" y="2793189"/>
                  <a:pt x="1480839" y="2793242"/>
                  <a:pt x="1408051" y="2797791"/>
                </a:cubicBezTo>
                <a:cubicBezTo>
                  <a:pt x="1367790" y="2824631"/>
                  <a:pt x="1359006" y="2826621"/>
                  <a:pt x="1326165" y="2866030"/>
                </a:cubicBezTo>
                <a:cubicBezTo>
                  <a:pt x="1269302" y="2934266"/>
                  <a:pt x="1332985" y="2884229"/>
                  <a:pt x="1257926" y="2934268"/>
                </a:cubicBezTo>
                <a:cubicBezTo>
                  <a:pt x="1262475" y="2966113"/>
                  <a:pt x="1265265" y="2998259"/>
                  <a:pt x="1271574" y="3029803"/>
                </a:cubicBezTo>
                <a:cubicBezTo>
                  <a:pt x="1274395" y="3043909"/>
                  <a:pt x="1287256" y="3056505"/>
                  <a:pt x="1285221" y="3070746"/>
                </a:cubicBezTo>
                <a:cubicBezTo>
                  <a:pt x="1282344" y="3090886"/>
                  <a:pt x="1267024" y="3107140"/>
                  <a:pt x="1257926" y="3125337"/>
                </a:cubicBezTo>
                <a:cubicBezTo>
                  <a:pt x="1203335" y="3116238"/>
                  <a:pt x="1135104" y="3135269"/>
                  <a:pt x="1094153" y="3098041"/>
                </a:cubicBezTo>
                <a:cubicBezTo>
                  <a:pt x="1067014" y="3073369"/>
                  <a:pt x="1107800" y="3025536"/>
                  <a:pt x="1107800" y="2988859"/>
                </a:cubicBezTo>
                <a:cubicBezTo>
                  <a:pt x="1107800" y="2943140"/>
                  <a:pt x="1111737" y="2894584"/>
                  <a:pt x="1094153" y="2852382"/>
                </a:cubicBezTo>
                <a:cubicBezTo>
                  <a:pt x="1086328" y="2833602"/>
                  <a:pt x="1057226" y="2835180"/>
                  <a:pt x="1039562" y="2825086"/>
                </a:cubicBezTo>
                <a:cubicBezTo>
                  <a:pt x="1025320" y="2816948"/>
                  <a:pt x="1012266" y="2806889"/>
                  <a:pt x="998618" y="2797791"/>
                </a:cubicBezTo>
                <a:cubicBezTo>
                  <a:pt x="951727" y="2807169"/>
                  <a:pt x="920749" y="2812240"/>
                  <a:pt x="875788" y="2825086"/>
                </a:cubicBezTo>
                <a:cubicBezTo>
                  <a:pt x="738693" y="2864255"/>
                  <a:pt x="950967" y="2809703"/>
                  <a:pt x="780254" y="2852382"/>
                </a:cubicBezTo>
                <a:cubicBezTo>
                  <a:pt x="766606" y="2866030"/>
                  <a:pt x="751160" y="2878090"/>
                  <a:pt x="739311" y="2893325"/>
                </a:cubicBezTo>
                <a:cubicBezTo>
                  <a:pt x="719171" y="2919220"/>
                  <a:pt x="712016" y="2957015"/>
                  <a:pt x="684720" y="2975212"/>
                </a:cubicBezTo>
                <a:lnTo>
                  <a:pt x="643776" y="3002507"/>
                </a:lnTo>
                <a:cubicBezTo>
                  <a:pt x="634678" y="3016155"/>
                  <a:pt x="628079" y="3031852"/>
                  <a:pt x="616481" y="3043450"/>
                </a:cubicBezTo>
                <a:cubicBezTo>
                  <a:pt x="525493" y="3134439"/>
                  <a:pt x="621034" y="3002504"/>
                  <a:pt x="548242" y="3111689"/>
                </a:cubicBezTo>
                <a:cubicBezTo>
                  <a:pt x="524257" y="3183644"/>
                  <a:pt x="550446" y="3125421"/>
                  <a:pt x="493651" y="3193576"/>
                </a:cubicBezTo>
                <a:cubicBezTo>
                  <a:pt x="483150" y="3206177"/>
                  <a:pt x="477954" y="3222921"/>
                  <a:pt x="466356" y="3234519"/>
                </a:cubicBezTo>
                <a:cubicBezTo>
                  <a:pt x="454757" y="3246118"/>
                  <a:pt x="438013" y="3251314"/>
                  <a:pt x="425412" y="3261815"/>
                </a:cubicBezTo>
                <a:cubicBezTo>
                  <a:pt x="410585" y="3274171"/>
                  <a:pt x="399296" y="3290402"/>
                  <a:pt x="384469" y="3302758"/>
                </a:cubicBezTo>
                <a:cubicBezTo>
                  <a:pt x="349194" y="3332154"/>
                  <a:pt x="343616" y="3330023"/>
                  <a:pt x="302582" y="3343701"/>
                </a:cubicBezTo>
                <a:cubicBezTo>
                  <a:pt x="293484" y="3330053"/>
                  <a:pt x="276545" y="3319112"/>
                  <a:pt x="275287" y="3302758"/>
                </a:cubicBezTo>
                <a:cubicBezTo>
                  <a:pt x="264712" y="3165274"/>
                  <a:pt x="282550" y="3205466"/>
                  <a:pt x="302582" y="3125337"/>
                </a:cubicBezTo>
                <a:cubicBezTo>
                  <a:pt x="310368" y="3094192"/>
                  <a:pt x="314279" y="3047351"/>
                  <a:pt x="329878" y="3016155"/>
                </a:cubicBezTo>
                <a:cubicBezTo>
                  <a:pt x="337214" y="3001484"/>
                  <a:pt x="348075" y="2988860"/>
                  <a:pt x="357174" y="2975212"/>
                </a:cubicBezTo>
                <a:cubicBezTo>
                  <a:pt x="366272" y="2947916"/>
                  <a:pt x="391447" y="2921238"/>
                  <a:pt x="384469" y="2893325"/>
                </a:cubicBezTo>
                <a:cubicBezTo>
                  <a:pt x="380098" y="2875840"/>
                  <a:pt x="366961" y="2817366"/>
                  <a:pt x="357174" y="2797791"/>
                </a:cubicBezTo>
                <a:cubicBezTo>
                  <a:pt x="349838" y="2783120"/>
                  <a:pt x="342686" y="2767094"/>
                  <a:pt x="329878" y="2756847"/>
                </a:cubicBezTo>
                <a:cubicBezTo>
                  <a:pt x="318645" y="2747860"/>
                  <a:pt x="303233" y="2744789"/>
                  <a:pt x="288935" y="2743200"/>
                </a:cubicBezTo>
                <a:cubicBezTo>
                  <a:pt x="220963" y="2735648"/>
                  <a:pt x="152457" y="2734101"/>
                  <a:pt x="84218" y="2729552"/>
                </a:cubicBezTo>
                <a:cubicBezTo>
                  <a:pt x="55043" y="2719827"/>
                  <a:pt x="13093" y="2712625"/>
                  <a:pt x="2332" y="2674961"/>
                </a:cubicBezTo>
                <a:cubicBezTo>
                  <a:pt x="-2821" y="2656926"/>
                  <a:pt x="73" y="2630311"/>
                  <a:pt x="15979" y="2620370"/>
                </a:cubicBezTo>
                <a:cubicBezTo>
                  <a:pt x="43258" y="2603321"/>
                  <a:pt x="79720" y="2611614"/>
                  <a:pt x="111514" y="2606722"/>
                </a:cubicBezTo>
                <a:cubicBezTo>
                  <a:pt x="200726" y="2592997"/>
                  <a:pt x="170717" y="2600635"/>
                  <a:pt x="234344" y="2579427"/>
                </a:cubicBezTo>
                <a:cubicBezTo>
                  <a:pt x="265796" y="2584669"/>
                  <a:pt x="323576" y="2589923"/>
                  <a:pt x="357174" y="2606722"/>
                </a:cubicBezTo>
                <a:cubicBezTo>
                  <a:pt x="462995" y="2659633"/>
                  <a:pt x="336153" y="2613364"/>
                  <a:pt x="439060" y="2647665"/>
                </a:cubicBezTo>
                <a:cubicBezTo>
                  <a:pt x="489102" y="2638567"/>
                  <a:pt x="545251" y="2645998"/>
                  <a:pt x="589185" y="2620370"/>
                </a:cubicBezTo>
                <a:cubicBezTo>
                  <a:pt x="611391" y="2607417"/>
                  <a:pt x="604514" y="2515059"/>
                  <a:pt x="589185" y="2497540"/>
                </a:cubicBezTo>
                <a:cubicBezTo>
                  <a:pt x="567583" y="2472852"/>
                  <a:pt x="507299" y="2442949"/>
                  <a:pt x="507299" y="2442949"/>
                </a:cubicBezTo>
                <a:cubicBezTo>
                  <a:pt x="485011" y="2409518"/>
                  <a:pt x="466356" y="2391482"/>
                  <a:pt x="466356" y="2347415"/>
                </a:cubicBezTo>
                <a:cubicBezTo>
                  <a:pt x="466356" y="2328658"/>
                  <a:pt x="464097" y="2302765"/>
                  <a:pt x="480003" y="2292824"/>
                </a:cubicBezTo>
                <a:cubicBezTo>
                  <a:pt x="507282" y="2275775"/>
                  <a:pt x="543693" y="2283725"/>
                  <a:pt x="575538" y="2279176"/>
                </a:cubicBezTo>
                <a:cubicBezTo>
                  <a:pt x="602833" y="2270077"/>
                  <a:pt x="633484" y="2267839"/>
                  <a:pt x="657424" y="2251880"/>
                </a:cubicBezTo>
                <a:cubicBezTo>
                  <a:pt x="671072" y="2242782"/>
                  <a:pt x="683292" y="2231046"/>
                  <a:pt x="698368" y="2224585"/>
                </a:cubicBezTo>
                <a:cubicBezTo>
                  <a:pt x="715608" y="2217196"/>
                  <a:pt x="735396" y="2217523"/>
                  <a:pt x="752959" y="2210937"/>
                </a:cubicBezTo>
                <a:cubicBezTo>
                  <a:pt x="772009" y="2203793"/>
                  <a:pt x="790995" y="2195466"/>
                  <a:pt x="807550" y="2183641"/>
                </a:cubicBezTo>
                <a:cubicBezTo>
                  <a:pt x="840986" y="2159758"/>
                  <a:pt x="854023" y="2134402"/>
                  <a:pt x="875788" y="2101755"/>
                </a:cubicBezTo>
                <a:cubicBezTo>
                  <a:pt x="871239" y="1951630"/>
                  <a:pt x="872132" y="1801241"/>
                  <a:pt x="862141" y="1651379"/>
                </a:cubicBezTo>
                <a:cubicBezTo>
                  <a:pt x="861184" y="1637025"/>
                  <a:pt x="857480" y="1681088"/>
                  <a:pt x="848493" y="1692322"/>
                </a:cubicBezTo>
                <a:cubicBezTo>
                  <a:pt x="829250" y="1716376"/>
                  <a:pt x="793580" y="1724274"/>
                  <a:pt x="766606" y="1733265"/>
                </a:cubicBezTo>
                <a:cubicBezTo>
                  <a:pt x="743860" y="1728716"/>
                  <a:pt x="717669" y="1732485"/>
                  <a:pt x="698368" y="1719618"/>
                </a:cubicBezTo>
                <a:cubicBezTo>
                  <a:pt x="686398" y="1711638"/>
                  <a:pt x="691154" y="1691541"/>
                  <a:pt x="684720" y="1678674"/>
                </a:cubicBezTo>
                <a:cubicBezTo>
                  <a:pt x="631805" y="1572845"/>
                  <a:pt x="678082" y="1699703"/>
                  <a:pt x="643776" y="1596788"/>
                </a:cubicBezTo>
                <a:cubicBezTo>
                  <a:pt x="636859" y="1493021"/>
                  <a:pt x="633695" y="1386169"/>
                  <a:pt x="616481" y="1282889"/>
                </a:cubicBezTo>
                <a:cubicBezTo>
                  <a:pt x="613397" y="1264387"/>
                  <a:pt x="606512" y="1246691"/>
                  <a:pt x="602833" y="1228298"/>
                </a:cubicBezTo>
                <a:cubicBezTo>
                  <a:pt x="597406" y="1201164"/>
                  <a:pt x="593734" y="1173707"/>
                  <a:pt x="589185" y="1146412"/>
                </a:cubicBezTo>
                <a:lnTo>
                  <a:pt x="671072" y="1119116"/>
                </a:lnTo>
                <a:cubicBezTo>
                  <a:pt x="684720" y="1114567"/>
                  <a:pt x="700045" y="1113448"/>
                  <a:pt x="712015" y="1105468"/>
                </a:cubicBezTo>
                <a:lnTo>
                  <a:pt x="752959" y="1078173"/>
                </a:lnTo>
                <a:cubicBezTo>
                  <a:pt x="762057" y="1064525"/>
                  <a:pt x="768656" y="1048828"/>
                  <a:pt x="780254" y="1037230"/>
                </a:cubicBezTo>
                <a:cubicBezTo>
                  <a:pt x="791852" y="1025632"/>
                  <a:pt x="813059" y="1024175"/>
                  <a:pt x="821197" y="1009934"/>
                </a:cubicBezTo>
                <a:cubicBezTo>
                  <a:pt x="832706" y="989793"/>
                  <a:pt x="828741" y="964074"/>
                  <a:pt x="834845" y="941695"/>
                </a:cubicBezTo>
                <a:cubicBezTo>
                  <a:pt x="849433" y="888208"/>
                  <a:pt x="862809" y="851815"/>
                  <a:pt x="889436" y="805218"/>
                </a:cubicBezTo>
                <a:cubicBezTo>
                  <a:pt x="897574" y="790976"/>
                  <a:pt x="905835" y="776534"/>
                  <a:pt x="916732" y="764274"/>
                </a:cubicBezTo>
                <a:cubicBezTo>
                  <a:pt x="942377" y="735423"/>
                  <a:pt x="998618" y="682388"/>
                  <a:pt x="998618" y="682388"/>
                </a:cubicBezTo>
                <a:cubicBezTo>
                  <a:pt x="1003167" y="668740"/>
                  <a:pt x="1002093" y="651617"/>
                  <a:pt x="1012266" y="641444"/>
                </a:cubicBezTo>
                <a:cubicBezTo>
                  <a:pt x="1096590" y="557120"/>
                  <a:pt x="1014541" y="609599"/>
                  <a:pt x="1039562" y="600501"/>
                </a:cubicBezTo>
                <a:close/>
              </a:path>
            </a:pathLst>
          </a:custGeom>
          <a:solidFill>
            <a:srgbClr val="F9E9B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rgbClr val="FF0000"/>
                </a:solidFill>
              </a:rPr>
              <a:t>280</a:t>
            </a:r>
            <a:r>
              <a:rPr lang="zh-CN" altLang="en-US" sz="3600" b="1" dirty="0">
                <a:solidFill>
                  <a:srgbClr val="FF0000"/>
                </a:solidFill>
              </a:rPr>
              <a:t>年</a:t>
            </a:r>
            <a:endParaRPr lang="en-US" altLang="zh-CN" sz="3600" b="1" dirty="0">
              <a:solidFill>
                <a:srgbClr val="FF0000"/>
              </a:solidFill>
            </a:endParaRPr>
          </a:p>
          <a:p>
            <a:pPr algn="ctr"/>
            <a:r>
              <a:rPr lang="zh-CN" altLang="en-US" sz="3600" b="1" dirty="0">
                <a:solidFill>
                  <a:srgbClr val="FF0000"/>
                </a:solidFill>
              </a:rPr>
              <a:t>灭吴</a:t>
            </a:r>
            <a:endParaRPr lang="zh-CN" altLang="en-US" sz="3600" b="1" dirty="0">
              <a:solidFill>
                <a:srgbClr val="FF0000"/>
              </a:solidFill>
            </a:endParaRPr>
          </a:p>
        </p:txBody>
      </p:sp>
      <p:sp>
        <p:nvSpPr>
          <p:cNvPr id="11" name="任意多边形 10"/>
          <p:cNvSpPr/>
          <p:nvPr/>
        </p:nvSpPr>
        <p:spPr>
          <a:xfrm>
            <a:off x="1346580" y="537202"/>
            <a:ext cx="8980227" cy="5836302"/>
          </a:xfrm>
          <a:custGeom>
            <a:avLst/>
            <a:gdLst>
              <a:gd name="connsiteX0" fmla="*/ 163773 w 8980227"/>
              <a:gd name="connsiteY0" fmla="*/ 1878452 h 5836302"/>
              <a:gd name="connsiteX1" fmla="*/ 204717 w 8980227"/>
              <a:gd name="connsiteY1" fmla="*/ 1810213 h 5836302"/>
              <a:gd name="connsiteX2" fmla="*/ 218364 w 8980227"/>
              <a:gd name="connsiteY2" fmla="*/ 1769270 h 5836302"/>
              <a:gd name="connsiteX3" fmla="*/ 259308 w 8980227"/>
              <a:gd name="connsiteY3" fmla="*/ 1741974 h 5836302"/>
              <a:gd name="connsiteX4" fmla="*/ 464024 w 8980227"/>
              <a:gd name="connsiteY4" fmla="*/ 1755622 h 5836302"/>
              <a:gd name="connsiteX5" fmla="*/ 545911 w 8980227"/>
              <a:gd name="connsiteY5" fmla="*/ 1823861 h 5836302"/>
              <a:gd name="connsiteX6" fmla="*/ 641445 w 8980227"/>
              <a:gd name="connsiteY6" fmla="*/ 1878452 h 5836302"/>
              <a:gd name="connsiteX7" fmla="*/ 750627 w 8980227"/>
              <a:gd name="connsiteY7" fmla="*/ 1864804 h 5836302"/>
              <a:gd name="connsiteX8" fmla="*/ 791570 w 8980227"/>
              <a:gd name="connsiteY8" fmla="*/ 1851156 h 5836302"/>
              <a:gd name="connsiteX9" fmla="*/ 941696 w 8980227"/>
              <a:gd name="connsiteY9" fmla="*/ 1864804 h 5836302"/>
              <a:gd name="connsiteX10" fmla="*/ 1037230 w 8980227"/>
              <a:gd name="connsiteY10" fmla="*/ 1905747 h 5836302"/>
              <a:gd name="connsiteX11" fmla="*/ 1091821 w 8980227"/>
              <a:gd name="connsiteY11" fmla="*/ 1919395 h 5836302"/>
              <a:gd name="connsiteX12" fmla="*/ 1132764 w 8980227"/>
              <a:gd name="connsiteY12" fmla="*/ 1933043 h 5836302"/>
              <a:gd name="connsiteX13" fmla="*/ 1255594 w 8980227"/>
              <a:gd name="connsiteY13" fmla="*/ 1892099 h 5836302"/>
              <a:gd name="connsiteX14" fmla="*/ 1310185 w 8980227"/>
              <a:gd name="connsiteY14" fmla="*/ 1878452 h 5836302"/>
              <a:gd name="connsiteX15" fmla="*/ 1351128 w 8980227"/>
              <a:gd name="connsiteY15" fmla="*/ 1864804 h 5836302"/>
              <a:gd name="connsiteX16" fmla="*/ 1678675 w 8980227"/>
              <a:gd name="connsiteY16" fmla="*/ 1878452 h 5836302"/>
              <a:gd name="connsiteX17" fmla="*/ 1719618 w 8980227"/>
              <a:gd name="connsiteY17" fmla="*/ 1905747 h 5836302"/>
              <a:gd name="connsiteX18" fmla="*/ 1801505 w 8980227"/>
              <a:gd name="connsiteY18" fmla="*/ 1933043 h 5836302"/>
              <a:gd name="connsiteX19" fmla="*/ 1842448 w 8980227"/>
              <a:gd name="connsiteY19" fmla="*/ 1973986 h 5836302"/>
              <a:gd name="connsiteX20" fmla="*/ 2060812 w 8980227"/>
              <a:gd name="connsiteY20" fmla="*/ 1933043 h 5836302"/>
              <a:gd name="connsiteX21" fmla="*/ 2101755 w 8980227"/>
              <a:gd name="connsiteY21" fmla="*/ 1919395 h 5836302"/>
              <a:gd name="connsiteX22" fmla="*/ 2142699 w 8980227"/>
              <a:gd name="connsiteY22" fmla="*/ 1892099 h 5836302"/>
              <a:gd name="connsiteX23" fmla="*/ 2224585 w 8980227"/>
              <a:gd name="connsiteY23" fmla="*/ 1864804 h 5836302"/>
              <a:gd name="connsiteX24" fmla="*/ 2238233 w 8980227"/>
              <a:gd name="connsiteY24" fmla="*/ 1823861 h 5836302"/>
              <a:gd name="connsiteX25" fmla="*/ 2265528 w 8980227"/>
              <a:gd name="connsiteY25" fmla="*/ 1687383 h 5836302"/>
              <a:gd name="connsiteX26" fmla="*/ 2224585 w 8980227"/>
              <a:gd name="connsiteY26" fmla="*/ 1564553 h 5836302"/>
              <a:gd name="connsiteX27" fmla="*/ 2169994 w 8980227"/>
              <a:gd name="connsiteY27" fmla="*/ 1482667 h 5836302"/>
              <a:gd name="connsiteX28" fmla="*/ 2197290 w 8980227"/>
              <a:gd name="connsiteY28" fmla="*/ 1332541 h 5836302"/>
              <a:gd name="connsiteX29" fmla="*/ 2224585 w 8980227"/>
              <a:gd name="connsiteY29" fmla="*/ 1291598 h 5836302"/>
              <a:gd name="connsiteX30" fmla="*/ 2292824 w 8980227"/>
              <a:gd name="connsiteY30" fmla="*/ 1277950 h 5836302"/>
              <a:gd name="connsiteX31" fmla="*/ 2333767 w 8980227"/>
              <a:gd name="connsiteY31" fmla="*/ 1264302 h 5836302"/>
              <a:gd name="connsiteX32" fmla="*/ 2674961 w 8980227"/>
              <a:gd name="connsiteY32" fmla="*/ 1237007 h 5836302"/>
              <a:gd name="connsiteX33" fmla="*/ 2729552 w 8980227"/>
              <a:gd name="connsiteY33" fmla="*/ 1223359 h 5836302"/>
              <a:gd name="connsiteX34" fmla="*/ 2770496 w 8980227"/>
              <a:gd name="connsiteY34" fmla="*/ 1209711 h 5836302"/>
              <a:gd name="connsiteX35" fmla="*/ 2866030 w 8980227"/>
              <a:gd name="connsiteY35" fmla="*/ 1196064 h 5836302"/>
              <a:gd name="connsiteX36" fmla="*/ 2906973 w 8980227"/>
              <a:gd name="connsiteY36" fmla="*/ 1182416 h 5836302"/>
              <a:gd name="connsiteX37" fmla="*/ 3275463 w 8980227"/>
              <a:gd name="connsiteY37" fmla="*/ 1182416 h 5836302"/>
              <a:gd name="connsiteX38" fmla="*/ 3370997 w 8980227"/>
              <a:gd name="connsiteY38" fmla="*/ 1223359 h 5836302"/>
              <a:gd name="connsiteX39" fmla="*/ 3452884 w 8980227"/>
              <a:gd name="connsiteY39" fmla="*/ 1250655 h 5836302"/>
              <a:gd name="connsiteX40" fmla="*/ 3493827 w 8980227"/>
              <a:gd name="connsiteY40" fmla="*/ 1264302 h 5836302"/>
              <a:gd name="connsiteX41" fmla="*/ 3534770 w 8980227"/>
              <a:gd name="connsiteY41" fmla="*/ 1277950 h 5836302"/>
              <a:gd name="connsiteX42" fmla="*/ 3589361 w 8980227"/>
              <a:gd name="connsiteY42" fmla="*/ 1291598 h 5836302"/>
              <a:gd name="connsiteX43" fmla="*/ 3794078 w 8980227"/>
              <a:gd name="connsiteY43" fmla="*/ 1291598 h 5836302"/>
              <a:gd name="connsiteX44" fmla="*/ 3835021 w 8980227"/>
              <a:gd name="connsiteY44" fmla="*/ 1318894 h 5836302"/>
              <a:gd name="connsiteX45" fmla="*/ 3848669 w 8980227"/>
              <a:gd name="connsiteY45" fmla="*/ 1373485 h 5836302"/>
              <a:gd name="connsiteX46" fmla="*/ 3903260 w 8980227"/>
              <a:gd name="connsiteY46" fmla="*/ 1455371 h 5836302"/>
              <a:gd name="connsiteX47" fmla="*/ 3916908 w 8980227"/>
              <a:gd name="connsiteY47" fmla="*/ 1496314 h 5836302"/>
              <a:gd name="connsiteX48" fmla="*/ 3998794 w 8980227"/>
              <a:gd name="connsiteY48" fmla="*/ 1564553 h 5836302"/>
              <a:gd name="connsiteX49" fmla="*/ 4053385 w 8980227"/>
              <a:gd name="connsiteY49" fmla="*/ 1660088 h 5836302"/>
              <a:gd name="connsiteX50" fmla="*/ 4067033 w 8980227"/>
              <a:gd name="connsiteY50" fmla="*/ 1701031 h 5836302"/>
              <a:gd name="connsiteX51" fmla="*/ 4080681 w 8980227"/>
              <a:gd name="connsiteY51" fmla="*/ 2096816 h 5836302"/>
              <a:gd name="connsiteX52" fmla="*/ 4094328 w 8980227"/>
              <a:gd name="connsiteY52" fmla="*/ 2137759 h 5836302"/>
              <a:gd name="connsiteX53" fmla="*/ 4135272 w 8980227"/>
              <a:gd name="connsiteY53" fmla="*/ 2165055 h 5836302"/>
              <a:gd name="connsiteX54" fmla="*/ 4162567 w 8980227"/>
              <a:gd name="connsiteY54" fmla="*/ 2205998 h 5836302"/>
              <a:gd name="connsiteX55" fmla="*/ 4244454 w 8980227"/>
              <a:gd name="connsiteY55" fmla="*/ 2246941 h 5836302"/>
              <a:gd name="connsiteX56" fmla="*/ 4299045 w 8980227"/>
              <a:gd name="connsiteY56" fmla="*/ 2315180 h 5836302"/>
              <a:gd name="connsiteX57" fmla="*/ 4339988 w 8980227"/>
              <a:gd name="connsiteY57" fmla="*/ 2356123 h 5836302"/>
              <a:gd name="connsiteX58" fmla="*/ 4367284 w 8980227"/>
              <a:gd name="connsiteY58" fmla="*/ 2397067 h 5836302"/>
              <a:gd name="connsiteX59" fmla="*/ 4367284 w 8980227"/>
              <a:gd name="connsiteY59" fmla="*/ 2847443 h 5836302"/>
              <a:gd name="connsiteX60" fmla="*/ 4339988 w 8980227"/>
              <a:gd name="connsiteY60" fmla="*/ 2983920 h 5836302"/>
              <a:gd name="connsiteX61" fmla="*/ 4326340 w 8980227"/>
              <a:gd name="connsiteY61" fmla="*/ 3311467 h 5836302"/>
              <a:gd name="connsiteX62" fmla="*/ 4271749 w 8980227"/>
              <a:gd name="connsiteY62" fmla="*/ 3338762 h 5836302"/>
              <a:gd name="connsiteX63" fmla="*/ 4217158 w 8980227"/>
              <a:gd name="connsiteY63" fmla="*/ 3420649 h 5836302"/>
              <a:gd name="connsiteX64" fmla="*/ 4176215 w 8980227"/>
              <a:gd name="connsiteY64" fmla="*/ 3502535 h 5836302"/>
              <a:gd name="connsiteX65" fmla="*/ 4162567 w 8980227"/>
              <a:gd name="connsiteY65" fmla="*/ 3598070 h 5836302"/>
              <a:gd name="connsiteX66" fmla="*/ 4148920 w 8980227"/>
              <a:gd name="connsiteY66" fmla="*/ 3639013 h 5836302"/>
              <a:gd name="connsiteX67" fmla="*/ 4067033 w 8980227"/>
              <a:gd name="connsiteY67" fmla="*/ 3693604 h 5836302"/>
              <a:gd name="connsiteX68" fmla="*/ 4012442 w 8980227"/>
              <a:gd name="connsiteY68" fmla="*/ 3775491 h 5836302"/>
              <a:gd name="connsiteX69" fmla="*/ 3957851 w 8980227"/>
              <a:gd name="connsiteY69" fmla="*/ 3857377 h 5836302"/>
              <a:gd name="connsiteX70" fmla="*/ 3916908 w 8980227"/>
              <a:gd name="connsiteY70" fmla="*/ 3898320 h 5836302"/>
              <a:gd name="connsiteX71" fmla="*/ 3875964 w 8980227"/>
              <a:gd name="connsiteY71" fmla="*/ 4021150 h 5836302"/>
              <a:gd name="connsiteX72" fmla="*/ 3862317 w 8980227"/>
              <a:gd name="connsiteY72" fmla="*/ 4062094 h 5836302"/>
              <a:gd name="connsiteX73" fmla="*/ 3807725 w 8980227"/>
              <a:gd name="connsiteY73" fmla="*/ 4103037 h 5836302"/>
              <a:gd name="connsiteX74" fmla="*/ 3643952 w 8980227"/>
              <a:gd name="connsiteY74" fmla="*/ 4089389 h 5836302"/>
              <a:gd name="connsiteX75" fmla="*/ 3630305 w 8980227"/>
              <a:gd name="connsiteY75" fmla="*/ 4048446 h 5836302"/>
              <a:gd name="connsiteX76" fmla="*/ 3589361 w 8980227"/>
              <a:gd name="connsiteY76" fmla="*/ 3911968 h 5836302"/>
              <a:gd name="connsiteX77" fmla="*/ 3548418 w 8980227"/>
              <a:gd name="connsiteY77" fmla="*/ 3898320 h 5836302"/>
              <a:gd name="connsiteX78" fmla="*/ 3493827 w 8980227"/>
              <a:gd name="connsiteY78" fmla="*/ 3871025 h 5836302"/>
              <a:gd name="connsiteX79" fmla="*/ 3357349 w 8980227"/>
              <a:gd name="connsiteY79" fmla="*/ 3857377 h 5836302"/>
              <a:gd name="connsiteX80" fmla="*/ 3316406 w 8980227"/>
              <a:gd name="connsiteY80" fmla="*/ 3871025 h 5836302"/>
              <a:gd name="connsiteX81" fmla="*/ 3289111 w 8980227"/>
              <a:gd name="connsiteY81" fmla="*/ 3966559 h 5836302"/>
              <a:gd name="connsiteX82" fmla="*/ 3207224 w 8980227"/>
              <a:gd name="connsiteY82" fmla="*/ 4034798 h 5836302"/>
              <a:gd name="connsiteX83" fmla="*/ 3043451 w 8980227"/>
              <a:gd name="connsiteY83" fmla="*/ 4062094 h 5836302"/>
              <a:gd name="connsiteX84" fmla="*/ 2988860 w 8980227"/>
              <a:gd name="connsiteY84" fmla="*/ 4089389 h 5836302"/>
              <a:gd name="connsiteX85" fmla="*/ 2947917 w 8980227"/>
              <a:gd name="connsiteY85" fmla="*/ 4103037 h 5836302"/>
              <a:gd name="connsiteX86" fmla="*/ 2906973 w 8980227"/>
              <a:gd name="connsiteY86" fmla="*/ 4130332 h 5836302"/>
              <a:gd name="connsiteX87" fmla="*/ 2825087 w 8980227"/>
              <a:gd name="connsiteY87" fmla="*/ 4171276 h 5836302"/>
              <a:gd name="connsiteX88" fmla="*/ 2825087 w 8980227"/>
              <a:gd name="connsiteY88" fmla="*/ 4294105 h 5836302"/>
              <a:gd name="connsiteX89" fmla="*/ 2906973 w 8980227"/>
              <a:gd name="connsiteY89" fmla="*/ 4321401 h 5836302"/>
              <a:gd name="connsiteX90" fmla="*/ 2934269 w 8980227"/>
              <a:gd name="connsiteY90" fmla="*/ 4403288 h 5836302"/>
              <a:gd name="connsiteX91" fmla="*/ 2947917 w 8980227"/>
              <a:gd name="connsiteY91" fmla="*/ 4444231 h 5836302"/>
              <a:gd name="connsiteX92" fmla="*/ 2961564 w 8980227"/>
              <a:gd name="connsiteY92" fmla="*/ 4594356 h 5836302"/>
              <a:gd name="connsiteX93" fmla="*/ 2947917 w 8980227"/>
              <a:gd name="connsiteY93" fmla="*/ 4635299 h 5836302"/>
              <a:gd name="connsiteX94" fmla="*/ 2988860 w 8980227"/>
              <a:gd name="connsiteY94" fmla="*/ 4730834 h 5836302"/>
              <a:gd name="connsiteX95" fmla="*/ 3016155 w 8980227"/>
              <a:gd name="connsiteY95" fmla="*/ 4867311 h 5836302"/>
              <a:gd name="connsiteX96" fmla="*/ 3043451 w 8980227"/>
              <a:gd name="connsiteY96" fmla="*/ 4908255 h 5836302"/>
              <a:gd name="connsiteX97" fmla="*/ 3166281 w 8980227"/>
              <a:gd name="connsiteY97" fmla="*/ 4962846 h 5836302"/>
              <a:gd name="connsiteX98" fmla="*/ 3248167 w 8980227"/>
              <a:gd name="connsiteY98" fmla="*/ 4990141 h 5836302"/>
              <a:gd name="connsiteX99" fmla="*/ 3398293 w 8980227"/>
              <a:gd name="connsiteY99" fmla="*/ 5003789 h 5836302"/>
              <a:gd name="connsiteX100" fmla="*/ 3466531 w 8980227"/>
              <a:gd name="connsiteY100" fmla="*/ 5126619 h 5836302"/>
              <a:gd name="connsiteX101" fmla="*/ 3521122 w 8980227"/>
              <a:gd name="connsiteY101" fmla="*/ 5249449 h 5836302"/>
              <a:gd name="connsiteX102" fmla="*/ 3534770 w 8980227"/>
              <a:gd name="connsiteY102" fmla="*/ 5290392 h 5836302"/>
              <a:gd name="connsiteX103" fmla="*/ 3562066 w 8980227"/>
              <a:gd name="connsiteY103" fmla="*/ 5331335 h 5836302"/>
              <a:gd name="connsiteX104" fmla="*/ 3889612 w 8980227"/>
              <a:gd name="connsiteY104" fmla="*/ 5331335 h 5836302"/>
              <a:gd name="connsiteX105" fmla="*/ 3916908 w 8980227"/>
              <a:gd name="connsiteY105" fmla="*/ 5413222 h 5836302"/>
              <a:gd name="connsiteX106" fmla="*/ 3998794 w 8980227"/>
              <a:gd name="connsiteY106" fmla="*/ 5467813 h 5836302"/>
              <a:gd name="connsiteX107" fmla="*/ 4299045 w 8980227"/>
              <a:gd name="connsiteY107" fmla="*/ 5454165 h 5836302"/>
              <a:gd name="connsiteX108" fmla="*/ 4326340 w 8980227"/>
              <a:gd name="connsiteY108" fmla="*/ 5413222 h 5836302"/>
              <a:gd name="connsiteX109" fmla="*/ 4367284 w 8980227"/>
              <a:gd name="connsiteY109" fmla="*/ 5399574 h 5836302"/>
              <a:gd name="connsiteX110" fmla="*/ 4544705 w 8980227"/>
              <a:gd name="connsiteY110" fmla="*/ 5358631 h 5836302"/>
              <a:gd name="connsiteX111" fmla="*/ 4599296 w 8980227"/>
              <a:gd name="connsiteY111" fmla="*/ 5344983 h 5836302"/>
              <a:gd name="connsiteX112" fmla="*/ 4694830 w 8980227"/>
              <a:gd name="connsiteY112" fmla="*/ 5331335 h 5836302"/>
              <a:gd name="connsiteX113" fmla="*/ 4735773 w 8980227"/>
              <a:gd name="connsiteY113" fmla="*/ 5304040 h 5836302"/>
              <a:gd name="connsiteX114" fmla="*/ 4817660 w 8980227"/>
              <a:gd name="connsiteY114" fmla="*/ 5263097 h 5836302"/>
              <a:gd name="connsiteX115" fmla="*/ 4831308 w 8980227"/>
              <a:gd name="connsiteY115" fmla="*/ 5222153 h 5836302"/>
              <a:gd name="connsiteX116" fmla="*/ 4940490 w 8980227"/>
              <a:gd name="connsiteY116" fmla="*/ 5263097 h 5836302"/>
              <a:gd name="connsiteX117" fmla="*/ 4995081 w 8980227"/>
              <a:gd name="connsiteY117" fmla="*/ 5344983 h 5836302"/>
              <a:gd name="connsiteX118" fmla="*/ 5049672 w 8980227"/>
              <a:gd name="connsiteY118" fmla="*/ 5426870 h 5836302"/>
              <a:gd name="connsiteX119" fmla="*/ 5008728 w 8980227"/>
              <a:gd name="connsiteY119" fmla="*/ 5454165 h 5836302"/>
              <a:gd name="connsiteX120" fmla="*/ 4995081 w 8980227"/>
              <a:gd name="connsiteY120" fmla="*/ 5495108 h 5836302"/>
              <a:gd name="connsiteX121" fmla="*/ 4940490 w 8980227"/>
              <a:gd name="connsiteY121" fmla="*/ 5576995 h 5836302"/>
              <a:gd name="connsiteX122" fmla="*/ 4913194 w 8980227"/>
              <a:gd name="connsiteY122" fmla="*/ 5617938 h 5836302"/>
              <a:gd name="connsiteX123" fmla="*/ 4899546 w 8980227"/>
              <a:gd name="connsiteY123" fmla="*/ 5672529 h 5836302"/>
              <a:gd name="connsiteX124" fmla="*/ 4913194 w 8980227"/>
              <a:gd name="connsiteY124" fmla="*/ 5727120 h 5836302"/>
              <a:gd name="connsiteX125" fmla="*/ 4954137 w 8980227"/>
              <a:gd name="connsiteY125" fmla="*/ 5809007 h 5836302"/>
              <a:gd name="connsiteX126" fmla="*/ 4995081 w 8980227"/>
              <a:gd name="connsiteY126" fmla="*/ 5836302 h 5836302"/>
              <a:gd name="connsiteX127" fmla="*/ 5063320 w 8980227"/>
              <a:gd name="connsiteY127" fmla="*/ 5809007 h 5836302"/>
              <a:gd name="connsiteX128" fmla="*/ 5117911 w 8980227"/>
              <a:gd name="connsiteY128" fmla="*/ 5795359 h 5836302"/>
              <a:gd name="connsiteX129" fmla="*/ 5158854 w 8980227"/>
              <a:gd name="connsiteY129" fmla="*/ 5768064 h 5836302"/>
              <a:gd name="connsiteX130" fmla="*/ 5227093 w 8980227"/>
              <a:gd name="connsiteY130" fmla="*/ 5672529 h 5836302"/>
              <a:gd name="connsiteX131" fmla="*/ 5281684 w 8980227"/>
              <a:gd name="connsiteY131" fmla="*/ 5549699 h 5836302"/>
              <a:gd name="connsiteX132" fmla="*/ 5322627 w 8980227"/>
              <a:gd name="connsiteY132" fmla="*/ 5522404 h 5836302"/>
              <a:gd name="connsiteX133" fmla="*/ 5349922 w 8980227"/>
              <a:gd name="connsiteY133" fmla="*/ 5481461 h 5836302"/>
              <a:gd name="connsiteX134" fmla="*/ 5377218 w 8980227"/>
              <a:gd name="connsiteY134" fmla="*/ 5426870 h 5836302"/>
              <a:gd name="connsiteX135" fmla="*/ 5418161 w 8980227"/>
              <a:gd name="connsiteY135" fmla="*/ 5399574 h 5836302"/>
              <a:gd name="connsiteX136" fmla="*/ 5500048 w 8980227"/>
              <a:gd name="connsiteY136" fmla="*/ 5344983 h 5836302"/>
              <a:gd name="connsiteX137" fmla="*/ 5609230 w 8980227"/>
              <a:gd name="connsiteY137" fmla="*/ 5372279 h 5836302"/>
              <a:gd name="connsiteX138" fmla="*/ 5759355 w 8980227"/>
              <a:gd name="connsiteY138" fmla="*/ 5440517 h 5836302"/>
              <a:gd name="connsiteX139" fmla="*/ 5786651 w 8980227"/>
              <a:gd name="connsiteY139" fmla="*/ 5481461 h 5836302"/>
              <a:gd name="connsiteX140" fmla="*/ 5800299 w 8980227"/>
              <a:gd name="connsiteY140" fmla="*/ 5563347 h 5836302"/>
              <a:gd name="connsiteX141" fmla="*/ 5854890 w 8980227"/>
              <a:gd name="connsiteY141" fmla="*/ 5576995 h 5836302"/>
              <a:gd name="connsiteX142" fmla="*/ 6086902 w 8980227"/>
              <a:gd name="connsiteY142" fmla="*/ 5563347 h 5836302"/>
              <a:gd name="connsiteX143" fmla="*/ 6114197 w 8980227"/>
              <a:gd name="connsiteY143" fmla="*/ 5481461 h 5836302"/>
              <a:gd name="connsiteX144" fmla="*/ 6373505 w 8980227"/>
              <a:gd name="connsiteY144" fmla="*/ 5358631 h 5836302"/>
              <a:gd name="connsiteX145" fmla="*/ 6482687 w 8980227"/>
              <a:gd name="connsiteY145" fmla="*/ 5304040 h 5836302"/>
              <a:gd name="connsiteX146" fmla="*/ 6605517 w 8980227"/>
              <a:gd name="connsiteY146" fmla="*/ 5263097 h 5836302"/>
              <a:gd name="connsiteX147" fmla="*/ 6687403 w 8980227"/>
              <a:gd name="connsiteY147" fmla="*/ 5235801 h 5836302"/>
              <a:gd name="connsiteX148" fmla="*/ 6701051 w 8980227"/>
              <a:gd name="connsiteY148" fmla="*/ 5194858 h 5836302"/>
              <a:gd name="connsiteX149" fmla="*/ 6605517 w 8980227"/>
              <a:gd name="connsiteY149" fmla="*/ 5044732 h 5836302"/>
              <a:gd name="connsiteX150" fmla="*/ 6619164 w 8980227"/>
              <a:gd name="connsiteY150" fmla="*/ 5003789 h 5836302"/>
              <a:gd name="connsiteX151" fmla="*/ 6605517 w 8980227"/>
              <a:gd name="connsiteY151" fmla="*/ 4894607 h 5836302"/>
              <a:gd name="connsiteX152" fmla="*/ 6646460 w 8980227"/>
              <a:gd name="connsiteY152" fmla="*/ 4880959 h 5836302"/>
              <a:gd name="connsiteX153" fmla="*/ 6796585 w 8980227"/>
              <a:gd name="connsiteY153" fmla="*/ 4894607 h 5836302"/>
              <a:gd name="connsiteX154" fmla="*/ 6837528 w 8980227"/>
              <a:gd name="connsiteY154" fmla="*/ 4921902 h 5836302"/>
              <a:gd name="connsiteX155" fmla="*/ 7069540 w 8980227"/>
              <a:gd name="connsiteY155" fmla="*/ 4908255 h 5836302"/>
              <a:gd name="connsiteX156" fmla="*/ 7110484 w 8980227"/>
              <a:gd name="connsiteY156" fmla="*/ 4880959 h 5836302"/>
              <a:gd name="connsiteX157" fmla="*/ 7165075 w 8980227"/>
              <a:gd name="connsiteY157" fmla="*/ 4867311 h 5836302"/>
              <a:gd name="connsiteX158" fmla="*/ 7178722 w 8980227"/>
              <a:gd name="connsiteY158" fmla="*/ 4826368 h 5836302"/>
              <a:gd name="connsiteX159" fmla="*/ 7301552 w 8980227"/>
              <a:gd name="connsiteY159" fmla="*/ 4771777 h 5836302"/>
              <a:gd name="connsiteX160" fmla="*/ 7424382 w 8980227"/>
              <a:gd name="connsiteY160" fmla="*/ 4703538 h 5836302"/>
              <a:gd name="connsiteX161" fmla="*/ 7451678 w 8980227"/>
              <a:gd name="connsiteY161" fmla="*/ 4553413 h 5836302"/>
              <a:gd name="connsiteX162" fmla="*/ 7506269 w 8980227"/>
              <a:gd name="connsiteY162" fmla="*/ 4471526 h 5836302"/>
              <a:gd name="connsiteX163" fmla="*/ 7533564 w 8980227"/>
              <a:gd name="connsiteY163" fmla="*/ 4430583 h 5836302"/>
              <a:gd name="connsiteX164" fmla="*/ 7615451 w 8980227"/>
              <a:gd name="connsiteY164" fmla="*/ 4389640 h 5836302"/>
              <a:gd name="connsiteX165" fmla="*/ 7642746 w 8980227"/>
              <a:gd name="connsiteY165" fmla="*/ 4335049 h 5836302"/>
              <a:gd name="connsiteX166" fmla="*/ 7670042 w 8980227"/>
              <a:gd name="connsiteY166" fmla="*/ 4239514 h 5836302"/>
              <a:gd name="connsiteX167" fmla="*/ 7710985 w 8980227"/>
              <a:gd name="connsiteY167" fmla="*/ 4212219 h 5836302"/>
              <a:gd name="connsiteX168" fmla="*/ 7724633 w 8980227"/>
              <a:gd name="connsiteY168" fmla="*/ 4143980 h 5836302"/>
              <a:gd name="connsiteX169" fmla="*/ 7765576 w 8980227"/>
              <a:gd name="connsiteY169" fmla="*/ 4021150 h 5836302"/>
              <a:gd name="connsiteX170" fmla="*/ 7806520 w 8980227"/>
              <a:gd name="connsiteY170" fmla="*/ 3925616 h 5836302"/>
              <a:gd name="connsiteX171" fmla="*/ 7888406 w 8980227"/>
              <a:gd name="connsiteY171" fmla="*/ 3898320 h 5836302"/>
              <a:gd name="connsiteX172" fmla="*/ 7929349 w 8980227"/>
              <a:gd name="connsiteY172" fmla="*/ 3884673 h 5836302"/>
              <a:gd name="connsiteX173" fmla="*/ 7956645 w 8980227"/>
              <a:gd name="connsiteY173" fmla="*/ 3720899 h 5836302"/>
              <a:gd name="connsiteX174" fmla="*/ 7970293 w 8980227"/>
              <a:gd name="connsiteY174" fmla="*/ 3679956 h 5836302"/>
              <a:gd name="connsiteX175" fmla="*/ 8011236 w 8980227"/>
              <a:gd name="connsiteY175" fmla="*/ 3666308 h 5836302"/>
              <a:gd name="connsiteX176" fmla="*/ 8065827 w 8980227"/>
              <a:gd name="connsiteY176" fmla="*/ 3570774 h 5836302"/>
              <a:gd name="connsiteX177" fmla="*/ 8120418 w 8980227"/>
              <a:gd name="connsiteY177" fmla="*/ 3488888 h 5836302"/>
              <a:gd name="connsiteX178" fmla="*/ 8120418 w 8980227"/>
              <a:gd name="connsiteY178" fmla="*/ 3065807 h 5836302"/>
              <a:gd name="connsiteX179" fmla="*/ 8079475 w 8980227"/>
              <a:gd name="connsiteY179" fmla="*/ 3024864 h 5836302"/>
              <a:gd name="connsiteX180" fmla="*/ 8052179 w 8980227"/>
              <a:gd name="connsiteY180" fmla="*/ 2861091 h 5836302"/>
              <a:gd name="connsiteX181" fmla="*/ 8024884 w 8980227"/>
              <a:gd name="connsiteY181" fmla="*/ 2820147 h 5836302"/>
              <a:gd name="connsiteX182" fmla="*/ 8011236 w 8980227"/>
              <a:gd name="connsiteY182" fmla="*/ 2779204 h 5836302"/>
              <a:gd name="connsiteX183" fmla="*/ 7997588 w 8980227"/>
              <a:gd name="connsiteY183" fmla="*/ 2724613 h 5836302"/>
              <a:gd name="connsiteX184" fmla="*/ 7956645 w 8980227"/>
              <a:gd name="connsiteY184" fmla="*/ 2683670 h 5836302"/>
              <a:gd name="connsiteX185" fmla="*/ 7942997 w 8980227"/>
              <a:gd name="connsiteY185" fmla="*/ 2642726 h 5836302"/>
              <a:gd name="connsiteX186" fmla="*/ 7874758 w 8980227"/>
              <a:gd name="connsiteY186" fmla="*/ 2547192 h 5836302"/>
              <a:gd name="connsiteX187" fmla="*/ 7833815 w 8980227"/>
              <a:gd name="connsiteY187" fmla="*/ 2519897 h 5836302"/>
              <a:gd name="connsiteX188" fmla="*/ 7806520 w 8980227"/>
              <a:gd name="connsiteY188" fmla="*/ 2478953 h 5836302"/>
              <a:gd name="connsiteX189" fmla="*/ 7751928 w 8980227"/>
              <a:gd name="connsiteY189" fmla="*/ 2451658 h 5836302"/>
              <a:gd name="connsiteX190" fmla="*/ 7670042 w 8980227"/>
              <a:gd name="connsiteY190" fmla="*/ 2383419 h 5836302"/>
              <a:gd name="connsiteX191" fmla="*/ 7629099 w 8980227"/>
              <a:gd name="connsiteY191" fmla="*/ 2233294 h 5836302"/>
              <a:gd name="connsiteX192" fmla="*/ 7615451 w 8980227"/>
              <a:gd name="connsiteY192" fmla="*/ 2178702 h 5836302"/>
              <a:gd name="connsiteX193" fmla="*/ 7560860 w 8980227"/>
              <a:gd name="connsiteY193" fmla="*/ 2124111 h 5836302"/>
              <a:gd name="connsiteX194" fmla="*/ 7492621 w 8980227"/>
              <a:gd name="connsiteY194" fmla="*/ 2055873 h 5836302"/>
              <a:gd name="connsiteX195" fmla="*/ 7465325 w 8980227"/>
              <a:gd name="connsiteY195" fmla="*/ 2014929 h 5836302"/>
              <a:gd name="connsiteX196" fmla="*/ 7424382 w 8980227"/>
              <a:gd name="connsiteY196" fmla="*/ 2001282 h 5836302"/>
              <a:gd name="connsiteX197" fmla="*/ 7438030 w 8980227"/>
              <a:gd name="connsiteY197" fmla="*/ 1960338 h 5836302"/>
              <a:gd name="connsiteX198" fmla="*/ 7506269 w 8980227"/>
              <a:gd name="connsiteY198" fmla="*/ 1878452 h 5836302"/>
              <a:gd name="connsiteX199" fmla="*/ 7506269 w 8980227"/>
              <a:gd name="connsiteY199" fmla="*/ 1755622 h 5836302"/>
              <a:gd name="connsiteX200" fmla="*/ 7574508 w 8980227"/>
              <a:gd name="connsiteY200" fmla="*/ 1660088 h 5836302"/>
              <a:gd name="connsiteX201" fmla="*/ 7601803 w 8980227"/>
              <a:gd name="connsiteY201" fmla="*/ 1619144 h 5836302"/>
              <a:gd name="connsiteX202" fmla="*/ 7683690 w 8980227"/>
              <a:gd name="connsiteY202" fmla="*/ 1564553 h 5836302"/>
              <a:gd name="connsiteX203" fmla="*/ 7710985 w 8980227"/>
              <a:gd name="connsiteY203" fmla="*/ 1523610 h 5836302"/>
              <a:gd name="connsiteX204" fmla="*/ 7751928 w 8980227"/>
              <a:gd name="connsiteY204" fmla="*/ 1482667 h 5836302"/>
              <a:gd name="connsiteX205" fmla="*/ 7765576 w 8980227"/>
              <a:gd name="connsiteY205" fmla="*/ 1441723 h 5836302"/>
              <a:gd name="connsiteX206" fmla="*/ 7847463 w 8980227"/>
              <a:gd name="connsiteY206" fmla="*/ 1414428 h 5836302"/>
              <a:gd name="connsiteX207" fmla="*/ 7861111 w 8980227"/>
              <a:gd name="connsiteY207" fmla="*/ 1332541 h 5836302"/>
              <a:gd name="connsiteX208" fmla="*/ 7806520 w 8980227"/>
              <a:gd name="connsiteY208" fmla="*/ 1318894 h 5836302"/>
              <a:gd name="connsiteX209" fmla="*/ 7710985 w 8980227"/>
              <a:gd name="connsiteY209" fmla="*/ 1332541 h 5836302"/>
              <a:gd name="connsiteX210" fmla="*/ 7601803 w 8980227"/>
              <a:gd name="connsiteY210" fmla="*/ 1359837 h 5836302"/>
              <a:gd name="connsiteX211" fmla="*/ 7410734 w 8980227"/>
              <a:gd name="connsiteY211" fmla="*/ 1373485 h 5836302"/>
              <a:gd name="connsiteX212" fmla="*/ 7274257 w 8980227"/>
              <a:gd name="connsiteY212" fmla="*/ 1387132 h 5836302"/>
              <a:gd name="connsiteX213" fmla="*/ 7246961 w 8980227"/>
              <a:gd name="connsiteY213" fmla="*/ 1428076 h 5836302"/>
              <a:gd name="connsiteX214" fmla="*/ 7192370 w 8980227"/>
              <a:gd name="connsiteY214" fmla="*/ 1482667 h 5836302"/>
              <a:gd name="connsiteX215" fmla="*/ 7069540 w 8980227"/>
              <a:gd name="connsiteY215" fmla="*/ 1469019 h 5836302"/>
              <a:gd name="connsiteX216" fmla="*/ 7055893 w 8980227"/>
              <a:gd name="connsiteY216" fmla="*/ 1277950 h 5836302"/>
              <a:gd name="connsiteX217" fmla="*/ 7014949 w 8980227"/>
              <a:gd name="connsiteY217" fmla="*/ 1250655 h 5836302"/>
              <a:gd name="connsiteX218" fmla="*/ 6933063 w 8980227"/>
              <a:gd name="connsiteY218" fmla="*/ 1196064 h 5836302"/>
              <a:gd name="connsiteX219" fmla="*/ 6919415 w 8980227"/>
              <a:gd name="connsiteY219" fmla="*/ 1155120 h 5836302"/>
              <a:gd name="connsiteX220" fmla="*/ 7001302 w 8980227"/>
              <a:gd name="connsiteY220" fmla="*/ 1127825 h 5836302"/>
              <a:gd name="connsiteX221" fmla="*/ 7042245 w 8980227"/>
              <a:gd name="connsiteY221" fmla="*/ 1114177 h 5836302"/>
              <a:gd name="connsiteX222" fmla="*/ 7137779 w 8980227"/>
              <a:gd name="connsiteY222" fmla="*/ 1018643 h 5836302"/>
              <a:gd name="connsiteX223" fmla="*/ 7178722 w 8980227"/>
              <a:gd name="connsiteY223" fmla="*/ 977699 h 5836302"/>
              <a:gd name="connsiteX224" fmla="*/ 7260609 w 8980227"/>
              <a:gd name="connsiteY224" fmla="*/ 909461 h 5836302"/>
              <a:gd name="connsiteX225" fmla="*/ 7342496 w 8980227"/>
              <a:gd name="connsiteY225" fmla="*/ 745688 h 5836302"/>
              <a:gd name="connsiteX226" fmla="*/ 7410734 w 8980227"/>
              <a:gd name="connsiteY226" fmla="*/ 650153 h 5836302"/>
              <a:gd name="connsiteX227" fmla="*/ 7465325 w 8980227"/>
              <a:gd name="connsiteY227" fmla="*/ 636505 h 5836302"/>
              <a:gd name="connsiteX228" fmla="*/ 7506269 w 8980227"/>
              <a:gd name="connsiteY228" fmla="*/ 622858 h 5836302"/>
              <a:gd name="connsiteX229" fmla="*/ 7629099 w 8980227"/>
              <a:gd name="connsiteY229" fmla="*/ 595562 h 5836302"/>
              <a:gd name="connsiteX230" fmla="*/ 7656394 w 8980227"/>
              <a:gd name="connsiteY230" fmla="*/ 636505 h 5836302"/>
              <a:gd name="connsiteX231" fmla="*/ 7629099 w 8980227"/>
              <a:gd name="connsiteY231" fmla="*/ 732040 h 5836302"/>
              <a:gd name="connsiteX232" fmla="*/ 7710985 w 8980227"/>
              <a:gd name="connsiteY232" fmla="*/ 977699 h 5836302"/>
              <a:gd name="connsiteX233" fmla="*/ 7751928 w 8980227"/>
              <a:gd name="connsiteY233" fmla="*/ 950404 h 5836302"/>
              <a:gd name="connsiteX234" fmla="*/ 7779224 w 8980227"/>
              <a:gd name="connsiteY234" fmla="*/ 854870 h 5836302"/>
              <a:gd name="connsiteX235" fmla="*/ 7806520 w 8980227"/>
              <a:gd name="connsiteY235" fmla="*/ 813926 h 5836302"/>
              <a:gd name="connsiteX236" fmla="*/ 7861111 w 8980227"/>
              <a:gd name="connsiteY236" fmla="*/ 800279 h 5836302"/>
              <a:gd name="connsiteX237" fmla="*/ 7970293 w 8980227"/>
              <a:gd name="connsiteY237" fmla="*/ 759335 h 5836302"/>
              <a:gd name="connsiteX238" fmla="*/ 8161361 w 8980227"/>
              <a:gd name="connsiteY238" fmla="*/ 786631 h 5836302"/>
              <a:gd name="connsiteX239" fmla="*/ 8202305 w 8980227"/>
              <a:gd name="connsiteY239" fmla="*/ 800279 h 5836302"/>
              <a:gd name="connsiteX240" fmla="*/ 8256896 w 8980227"/>
              <a:gd name="connsiteY240" fmla="*/ 813926 h 5836302"/>
              <a:gd name="connsiteX241" fmla="*/ 8284191 w 8980227"/>
              <a:gd name="connsiteY241" fmla="*/ 854870 h 5836302"/>
              <a:gd name="connsiteX242" fmla="*/ 8284191 w 8980227"/>
              <a:gd name="connsiteY242" fmla="*/ 1155120 h 5836302"/>
              <a:gd name="connsiteX243" fmla="*/ 8338782 w 8980227"/>
              <a:gd name="connsiteY243" fmla="*/ 1168768 h 5836302"/>
              <a:gd name="connsiteX244" fmla="*/ 8543499 w 8980227"/>
              <a:gd name="connsiteY244" fmla="*/ 1155120 h 5836302"/>
              <a:gd name="connsiteX245" fmla="*/ 8639033 w 8980227"/>
              <a:gd name="connsiteY245" fmla="*/ 1141473 h 5836302"/>
              <a:gd name="connsiteX246" fmla="*/ 8830102 w 8980227"/>
              <a:gd name="connsiteY246" fmla="*/ 1127825 h 5836302"/>
              <a:gd name="connsiteX247" fmla="*/ 8939284 w 8980227"/>
              <a:gd name="connsiteY247" fmla="*/ 1100529 h 5836302"/>
              <a:gd name="connsiteX248" fmla="*/ 8980227 w 8980227"/>
              <a:gd name="connsiteY248" fmla="*/ 1018643 h 5836302"/>
              <a:gd name="connsiteX249" fmla="*/ 8966579 w 8980227"/>
              <a:gd name="connsiteY249" fmla="*/ 964052 h 5836302"/>
              <a:gd name="connsiteX250" fmla="*/ 8925636 w 8980227"/>
              <a:gd name="connsiteY250" fmla="*/ 950404 h 5836302"/>
              <a:gd name="connsiteX251" fmla="*/ 8884693 w 8980227"/>
              <a:gd name="connsiteY251" fmla="*/ 923108 h 5836302"/>
              <a:gd name="connsiteX252" fmla="*/ 8857397 w 8980227"/>
              <a:gd name="connsiteY252" fmla="*/ 882165 h 5836302"/>
              <a:gd name="connsiteX253" fmla="*/ 8816454 w 8980227"/>
              <a:gd name="connsiteY253" fmla="*/ 841222 h 5836302"/>
              <a:gd name="connsiteX254" fmla="*/ 8789158 w 8980227"/>
              <a:gd name="connsiteY254" fmla="*/ 759335 h 5836302"/>
              <a:gd name="connsiteX255" fmla="*/ 8775511 w 8980227"/>
              <a:gd name="connsiteY255" fmla="*/ 718392 h 5836302"/>
              <a:gd name="connsiteX256" fmla="*/ 8748215 w 8980227"/>
              <a:gd name="connsiteY256" fmla="*/ 677449 h 5836302"/>
              <a:gd name="connsiteX257" fmla="*/ 8734567 w 8980227"/>
              <a:gd name="connsiteY257" fmla="*/ 636505 h 5836302"/>
              <a:gd name="connsiteX258" fmla="*/ 8652681 w 8980227"/>
              <a:gd name="connsiteY258" fmla="*/ 595562 h 5836302"/>
              <a:gd name="connsiteX259" fmla="*/ 8175009 w 8980227"/>
              <a:gd name="connsiteY259" fmla="*/ 581914 h 5836302"/>
              <a:gd name="connsiteX260" fmla="*/ 8106770 w 8980227"/>
              <a:gd name="connsiteY260" fmla="*/ 527323 h 5836302"/>
              <a:gd name="connsiteX261" fmla="*/ 8079475 w 8980227"/>
              <a:gd name="connsiteY261" fmla="*/ 418141 h 5836302"/>
              <a:gd name="connsiteX262" fmla="*/ 8038531 w 8980227"/>
              <a:gd name="connsiteY262" fmla="*/ 390846 h 5836302"/>
              <a:gd name="connsiteX263" fmla="*/ 7997588 w 8980227"/>
              <a:gd name="connsiteY263" fmla="*/ 308959 h 5836302"/>
              <a:gd name="connsiteX264" fmla="*/ 7983940 w 8980227"/>
              <a:gd name="connsiteY264" fmla="*/ 268016 h 5836302"/>
              <a:gd name="connsiteX265" fmla="*/ 7902054 w 8980227"/>
              <a:gd name="connsiteY265" fmla="*/ 213425 h 5836302"/>
              <a:gd name="connsiteX266" fmla="*/ 7738281 w 8980227"/>
              <a:gd name="connsiteY266" fmla="*/ 227073 h 5836302"/>
              <a:gd name="connsiteX267" fmla="*/ 7615451 w 8980227"/>
              <a:gd name="connsiteY267" fmla="*/ 254368 h 5836302"/>
              <a:gd name="connsiteX268" fmla="*/ 7506269 w 8980227"/>
              <a:gd name="connsiteY268" fmla="*/ 281664 h 5836302"/>
              <a:gd name="connsiteX269" fmla="*/ 7438030 w 8980227"/>
              <a:gd name="connsiteY269" fmla="*/ 349902 h 5836302"/>
              <a:gd name="connsiteX270" fmla="*/ 7410734 w 8980227"/>
              <a:gd name="connsiteY270" fmla="*/ 390846 h 5836302"/>
              <a:gd name="connsiteX271" fmla="*/ 7328848 w 8980227"/>
              <a:gd name="connsiteY271" fmla="*/ 445437 h 5836302"/>
              <a:gd name="connsiteX272" fmla="*/ 7274257 w 8980227"/>
              <a:gd name="connsiteY272" fmla="*/ 568267 h 5836302"/>
              <a:gd name="connsiteX273" fmla="*/ 7219666 w 8980227"/>
              <a:gd name="connsiteY273" fmla="*/ 581914 h 5836302"/>
              <a:gd name="connsiteX274" fmla="*/ 7178722 w 8980227"/>
              <a:gd name="connsiteY274" fmla="*/ 609210 h 5836302"/>
              <a:gd name="connsiteX275" fmla="*/ 7165075 w 8980227"/>
              <a:gd name="connsiteY275" fmla="*/ 663801 h 5836302"/>
              <a:gd name="connsiteX276" fmla="*/ 7137779 w 8980227"/>
              <a:gd name="connsiteY276" fmla="*/ 759335 h 5836302"/>
              <a:gd name="connsiteX277" fmla="*/ 7083188 w 8980227"/>
              <a:gd name="connsiteY277" fmla="*/ 772983 h 5836302"/>
              <a:gd name="connsiteX278" fmla="*/ 6878472 w 8980227"/>
              <a:gd name="connsiteY278" fmla="*/ 759335 h 5836302"/>
              <a:gd name="connsiteX279" fmla="*/ 6796585 w 8980227"/>
              <a:gd name="connsiteY279" fmla="*/ 704744 h 5836302"/>
              <a:gd name="connsiteX280" fmla="*/ 6701051 w 8980227"/>
              <a:gd name="connsiteY280" fmla="*/ 663801 h 5836302"/>
              <a:gd name="connsiteX281" fmla="*/ 6673755 w 8980227"/>
              <a:gd name="connsiteY281" fmla="*/ 622858 h 5836302"/>
              <a:gd name="connsiteX282" fmla="*/ 6441743 w 8980227"/>
              <a:gd name="connsiteY282" fmla="*/ 650153 h 5836302"/>
              <a:gd name="connsiteX283" fmla="*/ 6414448 w 8980227"/>
              <a:gd name="connsiteY283" fmla="*/ 691097 h 5836302"/>
              <a:gd name="connsiteX284" fmla="*/ 6373505 w 8980227"/>
              <a:gd name="connsiteY284" fmla="*/ 772983 h 5836302"/>
              <a:gd name="connsiteX285" fmla="*/ 6332561 w 8980227"/>
              <a:gd name="connsiteY285" fmla="*/ 786631 h 5836302"/>
              <a:gd name="connsiteX286" fmla="*/ 6291618 w 8980227"/>
              <a:gd name="connsiteY286" fmla="*/ 813926 h 5836302"/>
              <a:gd name="connsiteX287" fmla="*/ 6277970 w 8980227"/>
              <a:gd name="connsiteY287" fmla="*/ 868517 h 5836302"/>
              <a:gd name="connsiteX288" fmla="*/ 6237027 w 8980227"/>
              <a:gd name="connsiteY288" fmla="*/ 909461 h 5836302"/>
              <a:gd name="connsiteX289" fmla="*/ 6223379 w 8980227"/>
              <a:gd name="connsiteY289" fmla="*/ 950404 h 5836302"/>
              <a:gd name="connsiteX290" fmla="*/ 6196084 w 8980227"/>
              <a:gd name="connsiteY290" fmla="*/ 991347 h 5836302"/>
              <a:gd name="connsiteX291" fmla="*/ 6168788 w 8980227"/>
              <a:gd name="connsiteY291" fmla="*/ 1073234 h 5836302"/>
              <a:gd name="connsiteX292" fmla="*/ 6045958 w 8980227"/>
              <a:gd name="connsiteY292" fmla="*/ 1168768 h 5836302"/>
              <a:gd name="connsiteX293" fmla="*/ 6032311 w 8980227"/>
              <a:gd name="connsiteY293" fmla="*/ 1209711 h 5836302"/>
              <a:gd name="connsiteX294" fmla="*/ 5950424 w 8980227"/>
              <a:gd name="connsiteY294" fmla="*/ 1264302 h 5836302"/>
              <a:gd name="connsiteX295" fmla="*/ 5923128 w 8980227"/>
              <a:gd name="connsiteY295" fmla="*/ 1305246 h 5836302"/>
              <a:gd name="connsiteX296" fmla="*/ 5882185 w 8980227"/>
              <a:gd name="connsiteY296" fmla="*/ 1332541 h 5836302"/>
              <a:gd name="connsiteX297" fmla="*/ 5813946 w 8980227"/>
              <a:gd name="connsiteY297" fmla="*/ 1455371 h 5836302"/>
              <a:gd name="connsiteX298" fmla="*/ 5786651 w 8980227"/>
              <a:gd name="connsiteY298" fmla="*/ 1496314 h 5836302"/>
              <a:gd name="connsiteX299" fmla="*/ 5759355 w 8980227"/>
              <a:gd name="connsiteY299" fmla="*/ 1591849 h 5836302"/>
              <a:gd name="connsiteX300" fmla="*/ 5677469 w 8980227"/>
              <a:gd name="connsiteY300" fmla="*/ 2001282 h 5836302"/>
              <a:gd name="connsiteX301" fmla="*/ 5622878 w 8980227"/>
              <a:gd name="connsiteY301" fmla="*/ 2014929 h 5836302"/>
              <a:gd name="connsiteX302" fmla="*/ 5527343 w 8980227"/>
              <a:gd name="connsiteY302" fmla="*/ 2055873 h 5836302"/>
              <a:gd name="connsiteX303" fmla="*/ 5431809 w 8980227"/>
              <a:gd name="connsiteY303" fmla="*/ 2069520 h 5836302"/>
              <a:gd name="connsiteX304" fmla="*/ 5377218 w 8980227"/>
              <a:gd name="connsiteY304" fmla="*/ 2096816 h 5836302"/>
              <a:gd name="connsiteX305" fmla="*/ 5322627 w 8980227"/>
              <a:gd name="connsiteY305" fmla="*/ 2028577 h 5836302"/>
              <a:gd name="connsiteX306" fmla="*/ 5295331 w 8980227"/>
              <a:gd name="connsiteY306" fmla="*/ 1987634 h 5836302"/>
              <a:gd name="connsiteX307" fmla="*/ 5281684 w 8980227"/>
              <a:gd name="connsiteY307" fmla="*/ 1905747 h 5836302"/>
              <a:gd name="connsiteX308" fmla="*/ 5104263 w 8980227"/>
              <a:gd name="connsiteY308" fmla="*/ 1933043 h 5836302"/>
              <a:gd name="connsiteX309" fmla="*/ 5049672 w 8980227"/>
              <a:gd name="connsiteY309" fmla="*/ 1946691 h 5836302"/>
              <a:gd name="connsiteX310" fmla="*/ 5008728 w 8980227"/>
              <a:gd name="connsiteY310" fmla="*/ 1973986 h 5836302"/>
              <a:gd name="connsiteX311" fmla="*/ 4872251 w 8980227"/>
              <a:gd name="connsiteY311" fmla="*/ 1919395 h 5836302"/>
              <a:gd name="connsiteX312" fmla="*/ 4844955 w 8980227"/>
              <a:gd name="connsiteY312" fmla="*/ 1878452 h 5836302"/>
              <a:gd name="connsiteX313" fmla="*/ 4804012 w 8980227"/>
              <a:gd name="connsiteY313" fmla="*/ 1782917 h 5836302"/>
              <a:gd name="connsiteX314" fmla="*/ 4749421 w 8980227"/>
              <a:gd name="connsiteY314" fmla="*/ 1769270 h 5836302"/>
              <a:gd name="connsiteX315" fmla="*/ 4667534 w 8980227"/>
              <a:gd name="connsiteY315" fmla="*/ 1687383 h 5836302"/>
              <a:gd name="connsiteX316" fmla="*/ 4585648 w 8980227"/>
              <a:gd name="connsiteY316" fmla="*/ 1591849 h 5836302"/>
              <a:gd name="connsiteX317" fmla="*/ 4572000 w 8980227"/>
              <a:gd name="connsiteY317" fmla="*/ 1550905 h 5836302"/>
              <a:gd name="connsiteX318" fmla="*/ 4653887 w 8980227"/>
              <a:gd name="connsiteY318" fmla="*/ 1482667 h 5836302"/>
              <a:gd name="connsiteX319" fmla="*/ 4612943 w 8980227"/>
              <a:gd name="connsiteY319" fmla="*/ 1455371 h 5836302"/>
              <a:gd name="connsiteX320" fmla="*/ 4572000 w 8980227"/>
              <a:gd name="connsiteY320" fmla="*/ 1359837 h 5836302"/>
              <a:gd name="connsiteX321" fmla="*/ 4585648 w 8980227"/>
              <a:gd name="connsiteY321" fmla="*/ 1305246 h 5836302"/>
              <a:gd name="connsiteX322" fmla="*/ 4640239 w 8980227"/>
              <a:gd name="connsiteY322" fmla="*/ 1291598 h 5836302"/>
              <a:gd name="connsiteX323" fmla="*/ 4421875 w 8980227"/>
              <a:gd name="connsiteY323" fmla="*/ 1291598 h 5836302"/>
              <a:gd name="connsiteX324" fmla="*/ 4176215 w 8980227"/>
              <a:gd name="connsiteY324" fmla="*/ 1277950 h 5836302"/>
              <a:gd name="connsiteX325" fmla="*/ 4135272 w 8980227"/>
              <a:gd name="connsiteY325" fmla="*/ 1264302 h 5836302"/>
              <a:gd name="connsiteX326" fmla="*/ 4067033 w 8980227"/>
              <a:gd name="connsiteY326" fmla="*/ 1196064 h 5836302"/>
              <a:gd name="connsiteX327" fmla="*/ 3944203 w 8980227"/>
              <a:gd name="connsiteY327" fmla="*/ 1168768 h 5836302"/>
              <a:gd name="connsiteX328" fmla="*/ 3916908 w 8980227"/>
              <a:gd name="connsiteY328" fmla="*/ 1127825 h 5836302"/>
              <a:gd name="connsiteX329" fmla="*/ 3903260 w 8980227"/>
              <a:gd name="connsiteY329" fmla="*/ 1073234 h 5836302"/>
              <a:gd name="connsiteX330" fmla="*/ 3889612 w 8980227"/>
              <a:gd name="connsiteY330" fmla="*/ 1032291 h 5836302"/>
              <a:gd name="connsiteX331" fmla="*/ 3903260 w 8980227"/>
              <a:gd name="connsiteY331" fmla="*/ 991347 h 5836302"/>
              <a:gd name="connsiteX332" fmla="*/ 3985146 w 8980227"/>
              <a:gd name="connsiteY332" fmla="*/ 964052 h 5836302"/>
              <a:gd name="connsiteX333" fmla="*/ 4080681 w 8980227"/>
              <a:gd name="connsiteY333" fmla="*/ 936756 h 5836302"/>
              <a:gd name="connsiteX334" fmla="*/ 4203511 w 8980227"/>
              <a:gd name="connsiteY334" fmla="*/ 854870 h 5836302"/>
              <a:gd name="connsiteX335" fmla="*/ 4244454 w 8980227"/>
              <a:gd name="connsiteY335" fmla="*/ 827574 h 5836302"/>
              <a:gd name="connsiteX336" fmla="*/ 4285397 w 8980227"/>
              <a:gd name="connsiteY336" fmla="*/ 813926 h 5836302"/>
              <a:gd name="connsiteX337" fmla="*/ 4312693 w 8980227"/>
              <a:gd name="connsiteY337" fmla="*/ 772983 h 5836302"/>
              <a:gd name="connsiteX338" fmla="*/ 4380931 w 8980227"/>
              <a:gd name="connsiteY338" fmla="*/ 691097 h 5836302"/>
              <a:gd name="connsiteX339" fmla="*/ 4394579 w 8980227"/>
              <a:gd name="connsiteY339" fmla="*/ 650153 h 5836302"/>
              <a:gd name="connsiteX340" fmla="*/ 4353636 w 8980227"/>
              <a:gd name="connsiteY340" fmla="*/ 622858 h 5836302"/>
              <a:gd name="connsiteX341" fmla="*/ 4312693 w 8980227"/>
              <a:gd name="connsiteY341" fmla="*/ 609210 h 5836302"/>
              <a:gd name="connsiteX342" fmla="*/ 4271749 w 8980227"/>
              <a:gd name="connsiteY342" fmla="*/ 568267 h 5836302"/>
              <a:gd name="connsiteX343" fmla="*/ 4244454 w 8980227"/>
              <a:gd name="connsiteY343" fmla="*/ 527323 h 5836302"/>
              <a:gd name="connsiteX344" fmla="*/ 4162567 w 8980227"/>
              <a:gd name="connsiteY344" fmla="*/ 500028 h 5836302"/>
              <a:gd name="connsiteX345" fmla="*/ 4067033 w 8980227"/>
              <a:gd name="connsiteY345" fmla="*/ 472732 h 5836302"/>
              <a:gd name="connsiteX346" fmla="*/ 3507475 w 8980227"/>
              <a:gd name="connsiteY346" fmla="*/ 513676 h 5836302"/>
              <a:gd name="connsiteX347" fmla="*/ 3452884 w 8980227"/>
              <a:gd name="connsiteY347" fmla="*/ 527323 h 5836302"/>
              <a:gd name="connsiteX348" fmla="*/ 3302758 w 8980227"/>
              <a:gd name="connsiteY348" fmla="*/ 459085 h 5836302"/>
              <a:gd name="connsiteX349" fmla="*/ 3289111 w 8980227"/>
              <a:gd name="connsiteY349" fmla="*/ 418141 h 5836302"/>
              <a:gd name="connsiteX350" fmla="*/ 3275463 w 8980227"/>
              <a:gd name="connsiteY350" fmla="*/ 117891 h 5836302"/>
              <a:gd name="connsiteX351" fmla="*/ 3138985 w 8980227"/>
              <a:gd name="connsiteY351" fmla="*/ 76947 h 5836302"/>
              <a:gd name="connsiteX352" fmla="*/ 2934269 w 8980227"/>
              <a:gd name="connsiteY352" fmla="*/ 36004 h 5836302"/>
              <a:gd name="connsiteX353" fmla="*/ 2579427 w 8980227"/>
              <a:gd name="connsiteY353" fmla="*/ 76947 h 5836302"/>
              <a:gd name="connsiteX354" fmla="*/ 2579427 w 8980227"/>
              <a:gd name="connsiteY354" fmla="*/ 76947 h 5836302"/>
              <a:gd name="connsiteX355" fmla="*/ 2442949 w 8980227"/>
              <a:gd name="connsiteY355" fmla="*/ 104243 h 5836302"/>
              <a:gd name="connsiteX356" fmla="*/ 1937982 w 8980227"/>
              <a:gd name="connsiteY356" fmla="*/ 76947 h 5836302"/>
              <a:gd name="connsiteX357" fmla="*/ 1869743 w 8980227"/>
              <a:gd name="connsiteY357" fmla="*/ 63299 h 5836302"/>
              <a:gd name="connsiteX358" fmla="*/ 1364776 w 8980227"/>
              <a:gd name="connsiteY358" fmla="*/ 49652 h 5836302"/>
              <a:gd name="connsiteX359" fmla="*/ 1323833 w 8980227"/>
              <a:gd name="connsiteY359" fmla="*/ 76947 h 5836302"/>
              <a:gd name="connsiteX360" fmla="*/ 1269242 w 8980227"/>
              <a:gd name="connsiteY360" fmla="*/ 90595 h 5836302"/>
              <a:gd name="connsiteX361" fmla="*/ 1228299 w 8980227"/>
              <a:gd name="connsiteY361" fmla="*/ 104243 h 5836302"/>
              <a:gd name="connsiteX362" fmla="*/ 559558 w 8980227"/>
              <a:gd name="connsiteY362" fmla="*/ 90595 h 5836302"/>
              <a:gd name="connsiteX363" fmla="*/ 491320 w 8980227"/>
              <a:gd name="connsiteY363" fmla="*/ 63299 h 5836302"/>
              <a:gd name="connsiteX364" fmla="*/ 259308 w 8980227"/>
              <a:gd name="connsiteY364" fmla="*/ 76947 h 5836302"/>
              <a:gd name="connsiteX365" fmla="*/ 150125 w 8980227"/>
              <a:gd name="connsiteY365" fmla="*/ 90595 h 5836302"/>
              <a:gd name="connsiteX366" fmla="*/ 109182 w 8980227"/>
              <a:gd name="connsiteY366" fmla="*/ 104243 h 5836302"/>
              <a:gd name="connsiteX367" fmla="*/ 122830 w 8980227"/>
              <a:gd name="connsiteY367" fmla="*/ 145186 h 5836302"/>
              <a:gd name="connsiteX368" fmla="*/ 163773 w 8980227"/>
              <a:gd name="connsiteY368" fmla="*/ 227073 h 5836302"/>
              <a:gd name="connsiteX369" fmla="*/ 163773 w 8980227"/>
              <a:gd name="connsiteY369" fmla="*/ 554619 h 5836302"/>
              <a:gd name="connsiteX370" fmla="*/ 122830 w 8980227"/>
              <a:gd name="connsiteY370" fmla="*/ 581914 h 5836302"/>
              <a:gd name="connsiteX371" fmla="*/ 95534 w 8980227"/>
              <a:gd name="connsiteY371" fmla="*/ 636505 h 5836302"/>
              <a:gd name="connsiteX372" fmla="*/ 40943 w 8980227"/>
              <a:gd name="connsiteY372" fmla="*/ 977699 h 5836302"/>
              <a:gd name="connsiteX373" fmla="*/ 27296 w 8980227"/>
              <a:gd name="connsiteY373" fmla="*/ 1032291 h 5836302"/>
              <a:gd name="connsiteX374" fmla="*/ 0 w 8980227"/>
              <a:gd name="connsiteY374" fmla="*/ 1168768 h 5836302"/>
              <a:gd name="connsiteX375" fmla="*/ 13648 w 8980227"/>
              <a:gd name="connsiteY375" fmla="*/ 1277950 h 5836302"/>
              <a:gd name="connsiteX376" fmla="*/ 54591 w 8980227"/>
              <a:gd name="connsiteY376" fmla="*/ 1332541 h 5836302"/>
              <a:gd name="connsiteX377" fmla="*/ 136478 w 8980227"/>
              <a:gd name="connsiteY377" fmla="*/ 1469019 h 5836302"/>
              <a:gd name="connsiteX378" fmla="*/ 122830 w 8980227"/>
              <a:gd name="connsiteY378" fmla="*/ 1660088 h 5836302"/>
              <a:gd name="connsiteX379" fmla="*/ 109182 w 8980227"/>
              <a:gd name="connsiteY379" fmla="*/ 1837508 h 5836302"/>
              <a:gd name="connsiteX380" fmla="*/ 136478 w 8980227"/>
              <a:gd name="connsiteY380" fmla="*/ 1905747 h 5836302"/>
              <a:gd name="connsiteX381" fmla="*/ 150125 w 8980227"/>
              <a:gd name="connsiteY381" fmla="*/ 1946691 h 5836302"/>
              <a:gd name="connsiteX382" fmla="*/ 177421 w 8980227"/>
              <a:gd name="connsiteY382" fmla="*/ 1987634 h 5836302"/>
              <a:gd name="connsiteX383" fmla="*/ 163773 w 8980227"/>
              <a:gd name="connsiteY383" fmla="*/ 1878452 h 58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Lst>
            <a:rect l="l" t="t" r="r" b="b"/>
            <a:pathLst>
              <a:path w="8980227" h="5836302">
                <a:moveTo>
                  <a:pt x="163773" y="1878452"/>
                </a:moveTo>
                <a:cubicBezTo>
                  <a:pt x="168322" y="1848882"/>
                  <a:pt x="192854" y="1833939"/>
                  <a:pt x="204717" y="1810213"/>
                </a:cubicBezTo>
                <a:cubicBezTo>
                  <a:pt x="211151" y="1797346"/>
                  <a:pt x="209377" y="1780503"/>
                  <a:pt x="218364" y="1769270"/>
                </a:cubicBezTo>
                <a:cubicBezTo>
                  <a:pt x="228611" y="1756462"/>
                  <a:pt x="245660" y="1751073"/>
                  <a:pt x="259308" y="1741974"/>
                </a:cubicBezTo>
                <a:cubicBezTo>
                  <a:pt x="327547" y="1746523"/>
                  <a:pt x="396564" y="1744379"/>
                  <a:pt x="464024" y="1755622"/>
                </a:cubicBezTo>
                <a:cubicBezTo>
                  <a:pt x="489438" y="1759858"/>
                  <a:pt x="530540" y="1811052"/>
                  <a:pt x="545911" y="1823861"/>
                </a:cubicBezTo>
                <a:cubicBezTo>
                  <a:pt x="574845" y="1847972"/>
                  <a:pt x="608076" y="1861767"/>
                  <a:pt x="641445" y="1878452"/>
                </a:cubicBezTo>
                <a:cubicBezTo>
                  <a:pt x="677839" y="1873903"/>
                  <a:pt x="714541" y="1871365"/>
                  <a:pt x="750627" y="1864804"/>
                </a:cubicBezTo>
                <a:cubicBezTo>
                  <a:pt x="764781" y="1862231"/>
                  <a:pt x="777184" y="1851156"/>
                  <a:pt x="791570" y="1851156"/>
                </a:cubicBezTo>
                <a:cubicBezTo>
                  <a:pt x="841818" y="1851156"/>
                  <a:pt x="891654" y="1860255"/>
                  <a:pt x="941696" y="1864804"/>
                </a:cubicBezTo>
                <a:cubicBezTo>
                  <a:pt x="1098424" y="1903987"/>
                  <a:pt x="905280" y="1849197"/>
                  <a:pt x="1037230" y="1905747"/>
                </a:cubicBezTo>
                <a:cubicBezTo>
                  <a:pt x="1054470" y="1913136"/>
                  <a:pt x="1073786" y="1914242"/>
                  <a:pt x="1091821" y="1919395"/>
                </a:cubicBezTo>
                <a:cubicBezTo>
                  <a:pt x="1105653" y="1923347"/>
                  <a:pt x="1119116" y="1928494"/>
                  <a:pt x="1132764" y="1933043"/>
                </a:cubicBezTo>
                <a:cubicBezTo>
                  <a:pt x="1328946" y="1900346"/>
                  <a:pt x="1133469" y="1944438"/>
                  <a:pt x="1255594" y="1892099"/>
                </a:cubicBezTo>
                <a:cubicBezTo>
                  <a:pt x="1272834" y="1884710"/>
                  <a:pt x="1292150" y="1883605"/>
                  <a:pt x="1310185" y="1878452"/>
                </a:cubicBezTo>
                <a:cubicBezTo>
                  <a:pt x="1324017" y="1874500"/>
                  <a:pt x="1337480" y="1869353"/>
                  <a:pt x="1351128" y="1864804"/>
                </a:cubicBezTo>
                <a:cubicBezTo>
                  <a:pt x="1460310" y="1869353"/>
                  <a:pt x="1570066" y="1866384"/>
                  <a:pt x="1678675" y="1878452"/>
                </a:cubicBezTo>
                <a:cubicBezTo>
                  <a:pt x="1694977" y="1880263"/>
                  <a:pt x="1704629" y="1899085"/>
                  <a:pt x="1719618" y="1905747"/>
                </a:cubicBezTo>
                <a:cubicBezTo>
                  <a:pt x="1745910" y="1917432"/>
                  <a:pt x="1801505" y="1933043"/>
                  <a:pt x="1801505" y="1933043"/>
                </a:cubicBezTo>
                <a:cubicBezTo>
                  <a:pt x="1815153" y="1946691"/>
                  <a:pt x="1823296" y="1971592"/>
                  <a:pt x="1842448" y="1973986"/>
                </a:cubicBezTo>
                <a:cubicBezTo>
                  <a:pt x="2060691" y="2001266"/>
                  <a:pt x="1963750" y="1981574"/>
                  <a:pt x="2060812" y="1933043"/>
                </a:cubicBezTo>
                <a:cubicBezTo>
                  <a:pt x="2073679" y="1926609"/>
                  <a:pt x="2088888" y="1925829"/>
                  <a:pt x="2101755" y="1919395"/>
                </a:cubicBezTo>
                <a:cubicBezTo>
                  <a:pt x="2116426" y="1912059"/>
                  <a:pt x="2127710" y="1898761"/>
                  <a:pt x="2142699" y="1892099"/>
                </a:cubicBezTo>
                <a:cubicBezTo>
                  <a:pt x="2168991" y="1880414"/>
                  <a:pt x="2224585" y="1864804"/>
                  <a:pt x="2224585" y="1864804"/>
                </a:cubicBezTo>
                <a:cubicBezTo>
                  <a:pt x="2229134" y="1851156"/>
                  <a:pt x="2235412" y="1837968"/>
                  <a:pt x="2238233" y="1823861"/>
                </a:cubicBezTo>
                <a:cubicBezTo>
                  <a:pt x="2269600" y="1667030"/>
                  <a:pt x="2234695" y="1779887"/>
                  <a:pt x="2265528" y="1687383"/>
                </a:cubicBezTo>
                <a:cubicBezTo>
                  <a:pt x="2251880" y="1646440"/>
                  <a:pt x="2248525" y="1600463"/>
                  <a:pt x="2224585" y="1564553"/>
                </a:cubicBezTo>
                <a:lnTo>
                  <a:pt x="2169994" y="1482667"/>
                </a:lnTo>
                <a:cubicBezTo>
                  <a:pt x="2174699" y="1445028"/>
                  <a:pt x="2176251" y="1374619"/>
                  <a:pt x="2197290" y="1332541"/>
                </a:cubicBezTo>
                <a:cubicBezTo>
                  <a:pt x="2204625" y="1317870"/>
                  <a:pt x="2210344" y="1299736"/>
                  <a:pt x="2224585" y="1291598"/>
                </a:cubicBezTo>
                <a:cubicBezTo>
                  <a:pt x="2244725" y="1280089"/>
                  <a:pt x="2270320" y="1283576"/>
                  <a:pt x="2292824" y="1277950"/>
                </a:cubicBezTo>
                <a:cubicBezTo>
                  <a:pt x="2306780" y="1274461"/>
                  <a:pt x="2319613" y="1266875"/>
                  <a:pt x="2333767" y="1264302"/>
                </a:cubicBezTo>
                <a:cubicBezTo>
                  <a:pt x="2433864" y="1246103"/>
                  <a:pt x="2587899" y="1242128"/>
                  <a:pt x="2674961" y="1237007"/>
                </a:cubicBezTo>
                <a:cubicBezTo>
                  <a:pt x="2693158" y="1232458"/>
                  <a:pt x="2711517" y="1228512"/>
                  <a:pt x="2729552" y="1223359"/>
                </a:cubicBezTo>
                <a:cubicBezTo>
                  <a:pt x="2743385" y="1219407"/>
                  <a:pt x="2756389" y="1212532"/>
                  <a:pt x="2770496" y="1209711"/>
                </a:cubicBezTo>
                <a:cubicBezTo>
                  <a:pt x="2802039" y="1203402"/>
                  <a:pt x="2834185" y="1200613"/>
                  <a:pt x="2866030" y="1196064"/>
                </a:cubicBezTo>
                <a:cubicBezTo>
                  <a:pt x="2879678" y="1191515"/>
                  <a:pt x="2893017" y="1185905"/>
                  <a:pt x="2906973" y="1182416"/>
                </a:cubicBezTo>
                <a:cubicBezTo>
                  <a:pt x="3045279" y="1147839"/>
                  <a:pt x="3073723" y="1173246"/>
                  <a:pt x="3275463" y="1182416"/>
                </a:cubicBezTo>
                <a:cubicBezTo>
                  <a:pt x="3407262" y="1226350"/>
                  <a:pt x="3202345" y="1155898"/>
                  <a:pt x="3370997" y="1223359"/>
                </a:cubicBezTo>
                <a:cubicBezTo>
                  <a:pt x="3397711" y="1234045"/>
                  <a:pt x="3425588" y="1241557"/>
                  <a:pt x="3452884" y="1250655"/>
                </a:cubicBezTo>
                <a:lnTo>
                  <a:pt x="3493827" y="1264302"/>
                </a:lnTo>
                <a:cubicBezTo>
                  <a:pt x="3507475" y="1268851"/>
                  <a:pt x="3520814" y="1274461"/>
                  <a:pt x="3534770" y="1277950"/>
                </a:cubicBezTo>
                <a:lnTo>
                  <a:pt x="3589361" y="1291598"/>
                </a:lnTo>
                <a:cubicBezTo>
                  <a:pt x="3672042" y="1264038"/>
                  <a:pt x="3654930" y="1263768"/>
                  <a:pt x="3794078" y="1291598"/>
                </a:cubicBezTo>
                <a:cubicBezTo>
                  <a:pt x="3810162" y="1294815"/>
                  <a:pt x="3821373" y="1309795"/>
                  <a:pt x="3835021" y="1318894"/>
                </a:cubicBezTo>
                <a:cubicBezTo>
                  <a:pt x="3839570" y="1337091"/>
                  <a:pt x="3840281" y="1356708"/>
                  <a:pt x="3848669" y="1373485"/>
                </a:cubicBezTo>
                <a:cubicBezTo>
                  <a:pt x="3863340" y="1402827"/>
                  <a:pt x="3892886" y="1424250"/>
                  <a:pt x="3903260" y="1455371"/>
                </a:cubicBezTo>
                <a:cubicBezTo>
                  <a:pt x="3907809" y="1469019"/>
                  <a:pt x="3908928" y="1484344"/>
                  <a:pt x="3916908" y="1496314"/>
                </a:cubicBezTo>
                <a:cubicBezTo>
                  <a:pt x="3937926" y="1527841"/>
                  <a:pt x="3968581" y="1544411"/>
                  <a:pt x="3998794" y="1564553"/>
                </a:cubicBezTo>
                <a:cubicBezTo>
                  <a:pt x="4026208" y="1605674"/>
                  <a:pt x="4032605" y="1611602"/>
                  <a:pt x="4053385" y="1660088"/>
                </a:cubicBezTo>
                <a:cubicBezTo>
                  <a:pt x="4059052" y="1673311"/>
                  <a:pt x="4062484" y="1687383"/>
                  <a:pt x="4067033" y="1701031"/>
                </a:cubicBezTo>
                <a:cubicBezTo>
                  <a:pt x="4071582" y="1832959"/>
                  <a:pt x="4072447" y="1965066"/>
                  <a:pt x="4080681" y="2096816"/>
                </a:cubicBezTo>
                <a:cubicBezTo>
                  <a:pt x="4081578" y="2111174"/>
                  <a:pt x="4085341" y="2126526"/>
                  <a:pt x="4094328" y="2137759"/>
                </a:cubicBezTo>
                <a:cubicBezTo>
                  <a:pt x="4104575" y="2150567"/>
                  <a:pt x="4121624" y="2155956"/>
                  <a:pt x="4135272" y="2165055"/>
                </a:cubicBezTo>
                <a:cubicBezTo>
                  <a:pt x="4144370" y="2178703"/>
                  <a:pt x="4150969" y="2194400"/>
                  <a:pt x="4162567" y="2205998"/>
                </a:cubicBezTo>
                <a:cubicBezTo>
                  <a:pt x="4189025" y="2232456"/>
                  <a:pt x="4211153" y="2235841"/>
                  <a:pt x="4244454" y="2246941"/>
                </a:cubicBezTo>
                <a:cubicBezTo>
                  <a:pt x="4336022" y="2307988"/>
                  <a:pt x="4246307" y="2236074"/>
                  <a:pt x="4299045" y="2315180"/>
                </a:cubicBezTo>
                <a:cubicBezTo>
                  <a:pt x="4309751" y="2331239"/>
                  <a:pt x="4327632" y="2341296"/>
                  <a:pt x="4339988" y="2356123"/>
                </a:cubicBezTo>
                <a:cubicBezTo>
                  <a:pt x="4350489" y="2368724"/>
                  <a:pt x="4358185" y="2383419"/>
                  <a:pt x="4367284" y="2397067"/>
                </a:cubicBezTo>
                <a:cubicBezTo>
                  <a:pt x="4403640" y="2578857"/>
                  <a:pt x="4394323" y="2504947"/>
                  <a:pt x="4367284" y="2847443"/>
                </a:cubicBezTo>
                <a:cubicBezTo>
                  <a:pt x="4363633" y="2893692"/>
                  <a:pt x="4339988" y="2983920"/>
                  <a:pt x="4339988" y="2983920"/>
                </a:cubicBezTo>
                <a:cubicBezTo>
                  <a:pt x="4335439" y="3093102"/>
                  <a:pt x="4346977" y="3204156"/>
                  <a:pt x="4326340" y="3311467"/>
                </a:cubicBezTo>
                <a:cubicBezTo>
                  <a:pt x="4322498" y="3331446"/>
                  <a:pt x="4284773" y="3323133"/>
                  <a:pt x="4271749" y="3338762"/>
                </a:cubicBezTo>
                <a:cubicBezTo>
                  <a:pt x="4161586" y="3470958"/>
                  <a:pt x="4354632" y="3328999"/>
                  <a:pt x="4217158" y="3420649"/>
                </a:cubicBezTo>
                <a:cubicBezTo>
                  <a:pt x="4194155" y="3455154"/>
                  <a:pt x="4184287" y="3462176"/>
                  <a:pt x="4176215" y="3502535"/>
                </a:cubicBezTo>
                <a:cubicBezTo>
                  <a:pt x="4169906" y="3534079"/>
                  <a:pt x="4168876" y="3566526"/>
                  <a:pt x="4162567" y="3598070"/>
                </a:cubicBezTo>
                <a:cubicBezTo>
                  <a:pt x="4159746" y="3612176"/>
                  <a:pt x="4159092" y="3628841"/>
                  <a:pt x="4148920" y="3639013"/>
                </a:cubicBezTo>
                <a:cubicBezTo>
                  <a:pt x="4125723" y="3662210"/>
                  <a:pt x="4067033" y="3693604"/>
                  <a:pt x="4067033" y="3693604"/>
                </a:cubicBezTo>
                <a:cubicBezTo>
                  <a:pt x="4038629" y="3807218"/>
                  <a:pt x="4078417" y="3700091"/>
                  <a:pt x="4012442" y="3775491"/>
                </a:cubicBezTo>
                <a:cubicBezTo>
                  <a:pt x="3990840" y="3800179"/>
                  <a:pt x="3976048" y="3830082"/>
                  <a:pt x="3957851" y="3857377"/>
                </a:cubicBezTo>
                <a:cubicBezTo>
                  <a:pt x="3947145" y="3873436"/>
                  <a:pt x="3930556" y="3884672"/>
                  <a:pt x="3916908" y="3898320"/>
                </a:cubicBezTo>
                <a:lnTo>
                  <a:pt x="3875964" y="4021150"/>
                </a:lnTo>
                <a:cubicBezTo>
                  <a:pt x="3871415" y="4034798"/>
                  <a:pt x="3873826" y="4053462"/>
                  <a:pt x="3862317" y="4062094"/>
                </a:cubicBezTo>
                <a:lnTo>
                  <a:pt x="3807725" y="4103037"/>
                </a:lnTo>
                <a:cubicBezTo>
                  <a:pt x="3753134" y="4098488"/>
                  <a:pt x="3696310" y="4105499"/>
                  <a:pt x="3643952" y="4089389"/>
                </a:cubicBezTo>
                <a:cubicBezTo>
                  <a:pt x="3630202" y="4085158"/>
                  <a:pt x="3634257" y="4062278"/>
                  <a:pt x="3630305" y="4048446"/>
                </a:cubicBezTo>
                <a:cubicBezTo>
                  <a:pt x="3624663" y="4028700"/>
                  <a:pt x="3599603" y="3915382"/>
                  <a:pt x="3589361" y="3911968"/>
                </a:cubicBezTo>
                <a:cubicBezTo>
                  <a:pt x="3575713" y="3907419"/>
                  <a:pt x="3561641" y="3903987"/>
                  <a:pt x="3548418" y="3898320"/>
                </a:cubicBezTo>
                <a:cubicBezTo>
                  <a:pt x="3529718" y="3890306"/>
                  <a:pt x="3513720" y="3875288"/>
                  <a:pt x="3493827" y="3871025"/>
                </a:cubicBezTo>
                <a:cubicBezTo>
                  <a:pt x="3449122" y="3861445"/>
                  <a:pt x="3402842" y="3861926"/>
                  <a:pt x="3357349" y="3857377"/>
                </a:cubicBezTo>
                <a:cubicBezTo>
                  <a:pt x="3343701" y="3861926"/>
                  <a:pt x="3326578" y="3860853"/>
                  <a:pt x="3316406" y="3871025"/>
                </a:cubicBezTo>
                <a:cubicBezTo>
                  <a:pt x="3309605" y="3877826"/>
                  <a:pt x="3289586" y="3965728"/>
                  <a:pt x="3289111" y="3966559"/>
                </a:cubicBezTo>
                <a:cubicBezTo>
                  <a:pt x="3281132" y="3980522"/>
                  <a:pt x="3226355" y="4029580"/>
                  <a:pt x="3207224" y="4034798"/>
                </a:cubicBezTo>
                <a:cubicBezTo>
                  <a:pt x="3110331" y="4061224"/>
                  <a:pt x="3117821" y="4034205"/>
                  <a:pt x="3043451" y="4062094"/>
                </a:cubicBezTo>
                <a:cubicBezTo>
                  <a:pt x="3024402" y="4069237"/>
                  <a:pt x="3007560" y="4081375"/>
                  <a:pt x="2988860" y="4089389"/>
                </a:cubicBezTo>
                <a:cubicBezTo>
                  <a:pt x="2975637" y="4095056"/>
                  <a:pt x="2960784" y="4096603"/>
                  <a:pt x="2947917" y="4103037"/>
                </a:cubicBezTo>
                <a:cubicBezTo>
                  <a:pt x="2933246" y="4110372"/>
                  <a:pt x="2921644" y="4122997"/>
                  <a:pt x="2906973" y="4130332"/>
                </a:cubicBezTo>
                <a:cubicBezTo>
                  <a:pt x="2793978" y="4186829"/>
                  <a:pt x="2942410" y="4093059"/>
                  <a:pt x="2825087" y="4171276"/>
                </a:cubicBezTo>
                <a:cubicBezTo>
                  <a:pt x="2810918" y="4213781"/>
                  <a:pt x="2771390" y="4260544"/>
                  <a:pt x="2825087" y="4294105"/>
                </a:cubicBezTo>
                <a:cubicBezTo>
                  <a:pt x="2849485" y="4309354"/>
                  <a:pt x="2906973" y="4321401"/>
                  <a:pt x="2906973" y="4321401"/>
                </a:cubicBezTo>
                <a:lnTo>
                  <a:pt x="2934269" y="4403288"/>
                </a:lnTo>
                <a:lnTo>
                  <a:pt x="2947917" y="4444231"/>
                </a:lnTo>
                <a:cubicBezTo>
                  <a:pt x="2952466" y="4494273"/>
                  <a:pt x="2961564" y="4544108"/>
                  <a:pt x="2961564" y="4594356"/>
                </a:cubicBezTo>
                <a:cubicBezTo>
                  <a:pt x="2961564" y="4608742"/>
                  <a:pt x="2947917" y="4620913"/>
                  <a:pt x="2947917" y="4635299"/>
                </a:cubicBezTo>
                <a:cubicBezTo>
                  <a:pt x="2947917" y="4679367"/>
                  <a:pt x="2966572" y="4697402"/>
                  <a:pt x="2988860" y="4730834"/>
                </a:cubicBezTo>
                <a:cubicBezTo>
                  <a:pt x="2993889" y="4766033"/>
                  <a:pt x="2997101" y="4829202"/>
                  <a:pt x="3016155" y="4867311"/>
                </a:cubicBezTo>
                <a:cubicBezTo>
                  <a:pt x="3023491" y="4881982"/>
                  <a:pt x="3031852" y="4896656"/>
                  <a:pt x="3043451" y="4908255"/>
                </a:cubicBezTo>
                <a:cubicBezTo>
                  <a:pt x="3075892" y="4940696"/>
                  <a:pt x="3125742" y="4949333"/>
                  <a:pt x="3166281" y="4962846"/>
                </a:cubicBezTo>
                <a:cubicBezTo>
                  <a:pt x="3166286" y="4962848"/>
                  <a:pt x="3248162" y="4990141"/>
                  <a:pt x="3248167" y="4990141"/>
                </a:cubicBezTo>
                <a:lnTo>
                  <a:pt x="3398293" y="5003789"/>
                </a:lnTo>
                <a:cubicBezTo>
                  <a:pt x="3526803" y="5132299"/>
                  <a:pt x="3332923" y="4926212"/>
                  <a:pt x="3466531" y="5126619"/>
                </a:cubicBezTo>
                <a:cubicBezTo>
                  <a:pt x="3509788" y="5191503"/>
                  <a:pt x="3488639" y="5152000"/>
                  <a:pt x="3521122" y="5249449"/>
                </a:cubicBezTo>
                <a:cubicBezTo>
                  <a:pt x="3525671" y="5263097"/>
                  <a:pt x="3526790" y="5278422"/>
                  <a:pt x="3534770" y="5290392"/>
                </a:cubicBezTo>
                <a:lnTo>
                  <a:pt x="3562066" y="5331335"/>
                </a:lnTo>
                <a:cubicBezTo>
                  <a:pt x="3675335" y="5308682"/>
                  <a:pt x="3755814" y="5286736"/>
                  <a:pt x="3889612" y="5331335"/>
                </a:cubicBezTo>
                <a:cubicBezTo>
                  <a:pt x="3916908" y="5340434"/>
                  <a:pt x="3896563" y="5392877"/>
                  <a:pt x="3916908" y="5413222"/>
                </a:cubicBezTo>
                <a:cubicBezTo>
                  <a:pt x="3968023" y="5464337"/>
                  <a:pt x="3939541" y="5448061"/>
                  <a:pt x="3998794" y="5467813"/>
                </a:cubicBezTo>
                <a:cubicBezTo>
                  <a:pt x="4098878" y="5463264"/>
                  <a:pt x="4200221" y="5470636"/>
                  <a:pt x="4299045" y="5454165"/>
                </a:cubicBezTo>
                <a:cubicBezTo>
                  <a:pt x="4315224" y="5451468"/>
                  <a:pt x="4313532" y="5423468"/>
                  <a:pt x="4326340" y="5413222"/>
                </a:cubicBezTo>
                <a:cubicBezTo>
                  <a:pt x="4337574" y="5404235"/>
                  <a:pt x="4353405" y="5403359"/>
                  <a:pt x="4367284" y="5399574"/>
                </a:cubicBezTo>
                <a:cubicBezTo>
                  <a:pt x="4514444" y="5359440"/>
                  <a:pt x="4430112" y="5384096"/>
                  <a:pt x="4544705" y="5358631"/>
                </a:cubicBezTo>
                <a:cubicBezTo>
                  <a:pt x="4563015" y="5354562"/>
                  <a:pt x="4580842" y="5348338"/>
                  <a:pt x="4599296" y="5344983"/>
                </a:cubicBezTo>
                <a:cubicBezTo>
                  <a:pt x="4630945" y="5339229"/>
                  <a:pt x="4662985" y="5335884"/>
                  <a:pt x="4694830" y="5331335"/>
                </a:cubicBezTo>
                <a:cubicBezTo>
                  <a:pt x="4708478" y="5322237"/>
                  <a:pt x="4721102" y="5311375"/>
                  <a:pt x="4735773" y="5304040"/>
                </a:cubicBezTo>
                <a:cubicBezTo>
                  <a:pt x="4848781" y="5247537"/>
                  <a:pt x="4700325" y="5341319"/>
                  <a:pt x="4817660" y="5263097"/>
                </a:cubicBezTo>
                <a:cubicBezTo>
                  <a:pt x="4822209" y="5249449"/>
                  <a:pt x="4817660" y="5226702"/>
                  <a:pt x="4831308" y="5222153"/>
                </a:cubicBezTo>
                <a:cubicBezTo>
                  <a:pt x="4870658" y="5209036"/>
                  <a:pt x="4912047" y="5244135"/>
                  <a:pt x="4940490" y="5263097"/>
                </a:cubicBezTo>
                <a:cubicBezTo>
                  <a:pt x="4966590" y="5341401"/>
                  <a:pt x="4935445" y="5268309"/>
                  <a:pt x="4995081" y="5344983"/>
                </a:cubicBezTo>
                <a:cubicBezTo>
                  <a:pt x="5015222" y="5370878"/>
                  <a:pt x="5049672" y="5426870"/>
                  <a:pt x="5049672" y="5426870"/>
                </a:cubicBezTo>
                <a:cubicBezTo>
                  <a:pt x="5036024" y="5435968"/>
                  <a:pt x="5018975" y="5441357"/>
                  <a:pt x="5008728" y="5454165"/>
                </a:cubicBezTo>
                <a:cubicBezTo>
                  <a:pt x="4999741" y="5465398"/>
                  <a:pt x="5002067" y="5482532"/>
                  <a:pt x="4995081" y="5495108"/>
                </a:cubicBezTo>
                <a:cubicBezTo>
                  <a:pt x="4979150" y="5523785"/>
                  <a:pt x="4958687" y="5549699"/>
                  <a:pt x="4940490" y="5576995"/>
                </a:cubicBezTo>
                <a:lnTo>
                  <a:pt x="4913194" y="5617938"/>
                </a:lnTo>
                <a:cubicBezTo>
                  <a:pt x="4908645" y="5636135"/>
                  <a:pt x="4899546" y="5653772"/>
                  <a:pt x="4899546" y="5672529"/>
                </a:cubicBezTo>
                <a:cubicBezTo>
                  <a:pt x="4899546" y="5691286"/>
                  <a:pt x="4908041" y="5709085"/>
                  <a:pt x="4913194" y="5727120"/>
                </a:cubicBezTo>
                <a:cubicBezTo>
                  <a:pt x="4922074" y="5758199"/>
                  <a:pt x="4930212" y="5785083"/>
                  <a:pt x="4954137" y="5809007"/>
                </a:cubicBezTo>
                <a:cubicBezTo>
                  <a:pt x="4965736" y="5820605"/>
                  <a:pt x="4981433" y="5827204"/>
                  <a:pt x="4995081" y="5836302"/>
                </a:cubicBezTo>
                <a:cubicBezTo>
                  <a:pt x="5017827" y="5827204"/>
                  <a:pt x="5040079" y="5816754"/>
                  <a:pt x="5063320" y="5809007"/>
                </a:cubicBezTo>
                <a:cubicBezTo>
                  <a:pt x="5081115" y="5803076"/>
                  <a:pt x="5100671" y="5802748"/>
                  <a:pt x="5117911" y="5795359"/>
                </a:cubicBezTo>
                <a:cubicBezTo>
                  <a:pt x="5132987" y="5788898"/>
                  <a:pt x="5145206" y="5777162"/>
                  <a:pt x="5158854" y="5768064"/>
                </a:cubicBezTo>
                <a:cubicBezTo>
                  <a:pt x="5164353" y="5760732"/>
                  <a:pt x="5219836" y="5688856"/>
                  <a:pt x="5227093" y="5672529"/>
                </a:cubicBezTo>
                <a:cubicBezTo>
                  <a:pt x="5248716" y="5623878"/>
                  <a:pt x="5244619" y="5586764"/>
                  <a:pt x="5281684" y="5549699"/>
                </a:cubicBezTo>
                <a:cubicBezTo>
                  <a:pt x="5293282" y="5538101"/>
                  <a:pt x="5308979" y="5531502"/>
                  <a:pt x="5322627" y="5522404"/>
                </a:cubicBezTo>
                <a:cubicBezTo>
                  <a:pt x="5331725" y="5508756"/>
                  <a:pt x="5341784" y="5495702"/>
                  <a:pt x="5349922" y="5481461"/>
                </a:cubicBezTo>
                <a:cubicBezTo>
                  <a:pt x="5360016" y="5463797"/>
                  <a:pt x="5364194" y="5442499"/>
                  <a:pt x="5377218" y="5426870"/>
                </a:cubicBezTo>
                <a:cubicBezTo>
                  <a:pt x="5387719" y="5414269"/>
                  <a:pt x="5405560" y="5410075"/>
                  <a:pt x="5418161" y="5399574"/>
                </a:cubicBezTo>
                <a:cubicBezTo>
                  <a:pt x="5486314" y="5342780"/>
                  <a:pt x="5428096" y="5368968"/>
                  <a:pt x="5500048" y="5344983"/>
                </a:cubicBezTo>
                <a:cubicBezTo>
                  <a:pt x="5536442" y="5354082"/>
                  <a:pt x="5575676" y="5355502"/>
                  <a:pt x="5609230" y="5372279"/>
                </a:cubicBezTo>
                <a:cubicBezTo>
                  <a:pt x="5731279" y="5433304"/>
                  <a:pt x="5679810" y="5414003"/>
                  <a:pt x="5759355" y="5440517"/>
                </a:cubicBezTo>
                <a:cubicBezTo>
                  <a:pt x="5768454" y="5454165"/>
                  <a:pt x="5781464" y="5465900"/>
                  <a:pt x="5786651" y="5481461"/>
                </a:cubicBezTo>
                <a:cubicBezTo>
                  <a:pt x="5795402" y="5507713"/>
                  <a:pt x="5784215" y="5540830"/>
                  <a:pt x="5800299" y="5563347"/>
                </a:cubicBezTo>
                <a:cubicBezTo>
                  <a:pt x="5811201" y="5578610"/>
                  <a:pt x="5836693" y="5572446"/>
                  <a:pt x="5854890" y="5576995"/>
                </a:cubicBezTo>
                <a:cubicBezTo>
                  <a:pt x="5932227" y="5572446"/>
                  <a:pt x="6014208" y="5590129"/>
                  <a:pt x="6086902" y="5563347"/>
                </a:cubicBezTo>
                <a:cubicBezTo>
                  <a:pt x="6113900" y="5553400"/>
                  <a:pt x="6114197" y="5481461"/>
                  <a:pt x="6114197" y="5481461"/>
                </a:cubicBezTo>
                <a:cubicBezTo>
                  <a:pt x="6140229" y="5273211"/>
                  <a:pt x="6086280" y="5413867"/>
                  <a:pt x="6373505" y="5358631"/>
                </a:cubicBezTo>
                <a:cubicBezTo>
                  <a:pt x="6413463" y="5350947"/>
                  <a:pt x="6443212" y="5313909"/>
                  <a:pt x="6482687" y="5304040"/>
                </a:cubicBezTo>
                <a:cubicBezTo>
                  <a:pt x="6582026" y="5279205"/>
                  <a:pt x="6492459" y="5304209"/>
                  <a:pt x="6605517" y="5263097"/>
                </a:cubicBezTo>
                <a:cubicBezTo>
                  <a:pt x="6632557" y="5253264"/>
                  <a:pt x="6687403" y="5235801"/>
                  <a:pt x="6687403" y="5235801"/>
                </a:cubicBezTo>
                <a:cubicBezTo>
                  <a:pt x="6691952" y="5222153"/>
                  <a:pt x="6704836" y="5208737"/>
                  <a:pt x="6701051" y="5194858"/>
                </a:cubicBezTo>
                <a:cubicBezTo>
                  <a:pt x="6677343" y="5107928"/>
                  <a:pt x="6656488" y="5095704"/>
                  <a:pt x="6605517" y="5044732"/>
                </a:cubicBezTo>
                <a:cubicBezTo>
                  <a:pt x="6610066" y="5031084"/>
                  <a:pt x="6621529" y="5017979"/>
                  <a:pt x="6619164" y="5003789"/>
                </a:cubicBezTo>
                <a:cubicBezTo>
                  <a:pt x="6608664" y="4940789"/>
                  <a:pt x="6546703" y="4982828"/>
                  <a:pt x="6605517" y="4894607"/>
                </a:cubicBezTo>
                <a:cubicBezTo>
                  <a:pt x="6613497" y="4882637"/>
                  <a:pt x="6632812" y="4885508"/>
                  <a:pt x="6646460" y="4880959"/>
                </a:cubicBezTo>
                <a:cubicBezTo>
                  <a:pt x="6696502" y="4885508"/>
                  <a:pt x="6747452" y="4884079"/>
                  <a:pt x="6796585" y="4894607"/>
                </a:cubicBezTo>
                <a:cubicBezTo>
                  <a:pt x="6812623" y="4898044"/>
                  <a:pt x="6821146" y="4921083"/>
                  <a:pt x="6837528" y="4921902"/>
                </a:cubicBezTo>
                <a:lnTo>
                  <a:pt x="7069540" y="4908255"/>
                </a:lnTo>
                <a:cubicBezTo>
                  <a:pt x="7083188" y="4899156"/>
                  <a:pt x="7095407" y="4887420"/>
                  <a:pt x="7110484" y="4880959"/>
                </a:cubicBezTo>
                <a:cubicBezTo>
                  <a:pt x="7127724" y="4873570"/>
                  <a:pt x="7150428" y="4879029"/>
                  <a:pt x="7165075" y="4867311"/>
                </a:cubicBezTo>
                <a:cubicBezTo>
                  <a:pt x="7176308" y="4858324"/>
                  <a:pt x="7169735" y="4837601"/>
                  <a:pt x="7178722" y="4826368"/>
                </a:cubicBezTo>
                <a:cubicBezTo>
                  <a:pt x="7210464" y="4786691"/>
                  <a:pt x="7262239" y="4797986"/>
                  <a:pt x="7301552" y="4771777"/>
                </a:cubicBezTo>
                <a:cubicBezTo>
                  <a:pt x="7395409" y="4709206"/>
                  <a:pt x="7352317" y="4727560"/>
                  <a:pt x="7424382" y="4703538"/>
                </a:cubicBezTo>
                <a:cubicBezTo>
                  <a:pt x="7425968" y="4692434"/>
                  <a:pt x="7438808" y="4579153"/>
                  <a:pt x="7451678" y="4553413"/>
                </a:cubicBezTo>
                <a:cubicBezTo>
                  <a:pt x="7466349" y="4524071"/>
                  <a:pt x="7488072" y="4498822"/>
                  <a:pt x="7506269" y="4471526"/>
                </a:cubicBezTo>
                <a:cubicBezTo>
                  <a:pt x="7515367" y="4457878"/>
                  <a:pt x="7518003" y="4435770"/>
                  <a:pt x="7533564" y="4430583"/>
                </a:cubicBezTo>
                <a:cubicBezTo>
                  <a:pt x="7590069" y="4411748"/>
                  <a:pt x="7562538" y="4424915"/>
                  <a:pt x="7615451" y="4389640"/>
                </a:cubicBezTo>
                <a:cubicBezTo>
                  <a:pt x="7624549" y="4371443"/>
                  <a:pt x="7635603" y="4354098"/>
                  <a:pt x="7642746" y="4335049"/>
                </a:cubicBezTo>
                <a:cubicBezTo>
                  <a:pt x="7644477" y="4330433"/>
                  <a:pt x="7662279" y="4249218"/>
                  <a:pt x="7670042" y="4239514"/>
                </a:cubicBezTo>
                <a:cubicBezTo>
                  <a:pt x="7680288" y="4226706"/>
                  <a:pt x="7697337" y="4221317"/>
                  <a:pt x="7710985" y="4212219"/>
                </a:cubicBezTo>
                <a:cubicBezTo>
                  <a:pt x="7715534" y="4189473"/>
                  <a:pt x="7718530" y="4166359"/>
                  <a:pt x="7724633" y="4143980"/>
                </a:cubicBezTo>
                <a:cubicBezTo>
                  <a:pt x="7724634" y="4143976"/>
                  <a:pt x="7758752" y="4041623"/>
                  <a:pt x="7765576" y="4021150"/>
                </a:cubicBezTo>
                <a:cubicBezTo>
                  <a:pt x="7772407" y="4000656"/>
                  <a:pt x="7791529" y="3936859"/>
                  <a:pt x="7806520" y="3925616"/>
                </a:cubicBezTo>
                <a:cubicBezTo>
                  <a:pt x="7829537" y="3908353"/>
                  <a:pt x="7861111" y="3907418"/>
                  <a:pt x="7888406" y="3898320"/>
                </a:cubicBezTo>
                <a:lnTo>
                  <a:pt x="7929349" y="3884673"/>
                </a:lnTo>
                <a:cubicBezTo>
                  <a:pt x="7961345" y="3788684"/>
                  <a:pt x="7926171" y="3903739"/>
                  <a:pt x="7956645" y="3720899"/>
                </a:cubicBezTo>
                <a:cubicBezTo>
                  <a:pt x="7959010" y="3706709"/>
                  <a:pt x="7960121" y="3690128"/>
                  <a:pt x="7970293" y="3679956"/>
                </a:cubicBezTo>
                <a:cubicBezTo>
                  <a:pt x="7980465" y="3669784"/>
                  <a:pt x="7997588" y="3670857"/>
                  <a:pt x="8011236" y="3666308"/>
                </a:cubicBezTo>
                <a:cubicBezTo>
                  <a:pt x="8038619" y="3529397"/>
                  <a:pt x="7998146" y="3648124"/>
                  <a:pt x="8065827" y="3570774"/>
                </a:cubicBezTo>
                <a:cubicBezTo>
                  <a:pt x="8087429" y="3546086"/>
                  <a:pt x="8120418" y="3488888"/>
                  <a:pt x="8120418" y="3488888"/>
                </a:cubicBezTo>
                <a:cubicBezTo>
                  <a:pt x="8171362" y="3336057"/>
                  <a:pt x="8161255" y="3382294"/>
                  <a:pt x="8120418" y="3065807"/>
                </a:cubicBezTo>
                <a:cubicBezTo>
                  <a:pt x="8117948" y="3046665"/>
                  <a:pt x="8093123" y="3038512"/>
                  <a:pt x="8079475" y="3024864"/>
                </a:cubicBezTo>
                <a:cubicBezTo>
                  <a:pt x="8070376" y="2970273"/>
                  <a:pt x="8082878" y="2907141"/>
                  <a:pt x="8052179" y="2861091"/>
                </a:cubicBezTo>
                <a:cubicBezTo>
                  <a:pt x="8043081" y="2847443"/>
                  <a:pt x="8032219" y="2834818"/>
                  <a:pt x="8024884" y="2820147"/>
                </a:cubicBezTo>
                <a:cubicBezTo>
                  <a:pt x="8018450" y="2807280"/>
                  <a:pt x="8015188" y="2793036"/>
                  <a:pt x="8011236" y="2779204"/>
                </a:cubicBezTo>
                <a:cubicBezTo>
                  <a:pt x="8006083" y="2761169"/>
                  <a:pt x="8006894" y="2740899"/>
                  <a:pt x="7997588" y="2724613"/>
                </a:cubicBezTo>
                <a:cubicBezTo>
                  <a:pt x="7988012" y="2707855"/>
                  <a:pt x="7970293" y="2697318"/>
                  <a:pt x="7956645" y="2683670"/>
                </a:cubicBezTo>
                <a:cubicBezTo>
                  <a:pt x="7952096" y="2670022"/>
                  <a:pt x="7949431" y="2655593"/>
                  <a:pt x="7942997" y="2642726"/>
                </a:cubicBezTo>
                <a:cubicBezTo>
                  <a:pt x="7935247" y="2627225"/>
                  <a:pt x="7880942" y="2553376"/>
                  <a:pt x="7874758" y="2547192"/>
                </a:cubicBezTo>
                <a:cubicBezTo>
                  <a:pt x="7863160" y="2535594"/>
                  <a:pt x="7847463" y="2528995"/>
                  <a:pt x="7833815" y="2519897"/>
                </a:cubicBezTo>
                <a:cubicBezTo>
                  <a:pt x="7824717" y="2506249"/>
                  <a:pt x="7819121" y="2489454"/>
                  <a:pt x="7806520" y="2478953"/>
                </a:cubicBezTo>
                <a:cubicBezTo>
                  <a:pt x="7790890" y="2465928"/>
                  <a:pt x="7769593" y="2461752"/>
                  <a:pt x="7751928" y="2451658"/>
                </a:cubicBezTo>
                <a:cubicBezTo>
                  <a:pt x="7707596" y="2426325"/>
                  <a:pt x="7707675" y="2421052"/>
                  <a:pt x="7670042" y="2383419"/>
                </a:cubicBezTo>
                <a:cubicBezTo>
                  <a:pt x="7627434" y="2255596"/>
                  <a:pt x="7654819" y="2349038"/>
                  <a:pt x="7629099" y="2233294"/>
                </a:cubicBezTo>
                <a:cubicBezTo>
                  <a:pt x="7625030" y="2214983"/>
                  <a:pt x="7625392" y="2194608"/>
                  <a:pt x="7615451" y="2178702"/>
                </a:cubicBezTo>
                <a:cubicBezTo>
                  <a:pt x="7601812" y="2156879"/>
                  <a:pt x="7577608" y="2143650"/>
                  <a:pt x="7560860" y="2124111"/>
                </a:cubicBezTo>
                <a:cubicBezTo>
                  <a:pt x="7500204" y="2053347"/>
                  <a:pt x="7571473" y="2108440"/>
                  <a:pt x="7492621" y="2055873"/>
                </a:cubicBezTo>
                <a:cubicBezTo>
                  <a:pt x="7483522" y="2042225"/>
                  <a:pt x="7478133" y="2025176"/>
                  <a:pt x="7465325" y="2014929"/>
                </a:cubicBezTo>
                <a:cubicBezTo>
                  <a:pt x="7454092" y="2005942"/>
                  <a:pt x="7430815" y="2014149"/>
                  <a:pt x="7424382" y="2001282"/>
                </a:cubicBezTo>
                <a:cubicBezTo>
                  <a:pt x="7417948" y="1988414"/>
                  <a:pt x="7431596" y="1973205"/>
                  <a:pt x="7438030" y="1960338"/>
                </a:cubicBezTo>
                <a:cubicBezTo>
                  <a:pt x="7457031" y="1922335"/>
                  <a:pt x="7476084" y="1908636"/>
                  <a:pt x="7506269" y="1878452"/>
                </a:cubicBezTo>
                <a:cubicBezTo>
                  <a:pt x="7538751" y="1781004"/>
                  <a:pt x="7549524" y="1820505"/>
                  <a:pt x="7506269" y="1755622"/>
                </a:cubicBezTo>
                <a:cubicBezTo>
                  <a:pt x="7538113" y="1660087"/>
                  <a:pt x="7506268" y="1682833"/>
                  <a:pt x="7574508" y="1660088"/>
                </a:cubicBezTo>
                <a:cubicBezTo>
                  <a:pt x="7583606" y="1646440"/>
                  <a:pt x="7589459" y="1629945"/>
                  <a:pt x="7601803" y="1619144"/>
                </a:cubicBezTo>
                <a:cubicBezTo>
                  <a:pt x="7626491" y="1597541"/>
                  <a:pt x="7683690" y="1564553"/>
                  <a:pt x="7683690" y="1564553"/>
                </a:cubicBezTo>
                <a:cubicBezTo>
                  <a:pt x="7692788" y="1550905"/>
                  <a:pt x="7700484" y="1536211"/>
                  <a:pt x="7710985" y="1523610"/>
                </a:cubicBezTo>
                <a:cubicBezTo>
                  <a:pt x="7723341" y="1508783"/>
                  <a:pt x="7741222" y="1498726"/>
                  <a:pt x="7751928" y="1482667"/>
                </a:cubicBezTo>
                <a:cubicBezTo>
                  <a:pt x="7759908" y="1470697"/>
                  <a:pt x="7753869" y="1450085"/>
                  <a:pt x="7765576" y="1441723"/>
                </a:cubicBezTo>
                <a:cubicBezTo>
                  <a:pt x="7788989" y="1425000"/>
                  <a:pt x="7847463" y="1414428"/>
                  <a:pt x="7847463" y="1414428"/>
                </a:cubicBezTo>
                <a:cubicBezTo>
                  <a:pt x="7862197" y="1392327"/>
                  <a:pt x="7897961" y="1362021"/>
                  <a:pt x="7861111" y="1332541"/>
                </a:cubicBezTo>
                <a:cubicBezTo>
                  <a:pt x="7846464" y="1320824"/>
                  <a:pt x="7824717" y="1323443"/>
                  <a:pt x="7806520" y="1318894"/>
                </a:cubicBezTo>
                <a:cubicBezTo>
                  <a:pt x="7774675" y="1323443"/>
                  <a:pt x="7742529" y="1326232"/>
                  <a:pt x="7710985" y="1332541"/>
                </a:cubicBezTo>
                <a:cubicBezTo>
                  <a:pt x="7610498" y="1352638"/>
                  <a:pt x="7744676" y="1344797"/>
                  <a:pt x="7601803" y="1359837"/>
                </a:cubicBezTo>
                <a:cubicBezTo>
                  <a:pt x="7538302" y="1366521"/>
                  <a:pt x="7474365" y="1368182"/>
                  <a:pt x="7410734" y="1373485"/>
                </a:cubicBezTo>
                <a:cubicBezTo>
                  <a:pt x="7365173" y="1377282"/>
                  <a:pt x="7319749" y="1382583"/>
                  <a:pt x="7274257" y="1387132"/>
                </a:cubicBezTo>
                <a:cubicBezTo>
                  <a:pt x="7265158" y="1400780"/>
                  <a:pt x="7246961" y="1411673"/>
                  <a:pt x="7246961" y="1428076"/>
                </a:cubicBezTo>
                <a:cubicBezTo>
                  <a:pt x="7246961" y="1499151"/>
                  <a:pt x="7362383" y="1454331"/>
                  <a:pt x="7192370" y="1482667"/>
                </a:cubicBezTo>
                <a:cubicBezTo>
                  <a:pt x="7151427" y="1478118"/>
                  <a:pt x="7092391" y="1503296"/>
                  <a:pt x="7069540" y="1469019"/>
                </a:cubicBezTo>
                <a:cubicBezTo>
                  <a:pt x="7034122" y="1415891"/>
                  <a:pt x="7071379" y="1339895"/>
                  <a:pt x="7055893" y="1277950"/>
                </a:cubicBezTo>
                <a:cubicBezTo>
                  <a:pt x="7051915" y="1262037"/>
                  <a:pt x="7027550" y="1261156"/>
                  <a:pt x="7014949" y="1250655"/>
                </a:cubicBezTo>
                <a:cubicBezTo>
                  <a:pt x="6946793" y="1193859"/>
                  <a:pt x="7005018" y="1220048"/>
                  <a:pt x="6933063" y="1196064"/>
                </a:cubicBezTo>
                <a:cubicBezTo>
                  <a:pt x="6928514" y="1182416"/>
                  <a:pt x="6909242" y="1165293"/>
                  <a:pt x="6919415" y="1155120"/>
                </a:cubicBezTo>
                <a:cubicBezTo>
                  <a:pt x="6939760" y="1134775"/>
                  <a:pt x="6974006" y="1136923"/>
                  <a:pt x="7001302" y="1127825"/>
                </a:cubicBezTo>
                <a:lnTo>
                  <a:pt x="7042245" y="1114177"/>
                </a:lnTo>
                <a:cubicBezTo>
                  <a:pt x="7104816" y="1020321"/>
                  <a:pt x="7065715" y="1042665"/>
                  <a:pt x="7137779" y="1018643"/>
                </a:cubicBezTo>
                <a:cubicBezTo>
                  <a:pt x="7151427" y="1004995"/>
                  <a:pt x="7163895" y="990055"/>
                  <a:pt x="7178722" y="977699"/>
                </a:cubicBezTo>
                <a:cubicBezTo>
                  <a:pt x="7292736" y="882688"/>
                  <a:pt x="7140985" y="1029085"/>
                  <a:pt x="7260609" y="909461"/>
                </a:cubicBezTo>
                <a:cubicBezTo>
                  <a:pt x="7329223" y="703621"/>
                  <a:pt x="7236664" y="957357"/>
                  <a:pt x="7342496" y="745688"/>
                </a:cubicBezTo>
                <a:cubicBezTo>
                  <a:pt x="7360926" y="708827"/>
                  <a:pt x="7372004" y="672285"/>
                  <a:pt x="7410734" y="650153"/>
                </a:cubicBezTo>
                <a:cubicBezTo>
                  <a:pt x="7427020" y="640847"/>
                  <a:pt x="7447290" y="641658"/>
                  <a:pt x="7465325" y="636505"/>
                </a:cubicBezTo>
                <a:cubicBezTo>
                  <a:pt x="7479158" y="632553"/>
                  <a:pt x="7492225" y="625979"/>
                  <a:pt x="7506269" y="622858"/>
                </a:cubicBezTo>
                <a:cubicBezTo>
                  <a:pt x="7650374" y="590835"/>
                  <a:pt x="7536934" y="626284"/>
                  <a:pt x="7629099" y="595562"/>
                </a:cubicBezTo>
                <a:cubicBezTo>
                  <a:pt x="7638197" y="609210"/>
                  <a:pt x="7654074" y="620267"/>
                  <a:pt x="7656394" y="636505"/>
                </a:cubicBezTo>
                <a:cubicBezTo>
                  <a:pt x="7658107" y="648499"/>
                  <a:pt x="7634220" y="716676"/>
                  <a:pt x="7629099" y="732040"/>
                </a:cubicBezTo>
                <a:cubicBezTo>
                  <a:pt x="7634029" y="773945"/>
                  <a:pt x="7586763" y="995445"/>
                  <a:pt x="7710985" y="977699"/>
                </a:cubicBezTo>
                <a:cubicBezTo>
                  <a:pt x="7727223" y="975379"/>
                  <a:pt x="7738280" y="959502"/>
                  <a:pt x="7751928" y="950404"/>
                </a:cubicBezTo>
                <a:cubicBezTo>
                  <a:pt x="7756301" y="932912"/>
                  <a:pt x="7769434" y="874450"/>
                  <a:pt x="7779224" y="854870"/>
                </a:cubicBezTo>
                <a:cubicBezTo>
                  <a:pt x="7786560" y="840199"/>
                  <a:pt x="7792872" y="823025"/>
                  <a:pt x="7806520" y="813926"/>
                </a:cubicBezTo>
                <a:cubicBezTo>
                  <a:pt x="7822127" y="803522"/>
                  <a:pt x="7842914" y="804828"/>
                  <a:pt x="7861111" y="800279"/>
                </a:cubicBezTo>
                <a:cubicBezTo>
                  <a:pt x="7900413" y="774077"/>
                  <a:pt x="7915586" y="756456"/>
                  <a:pt x="7970293" y="759335"/>
                </a:cubicBezTo>
                <a:cubicBezTo>
                  <a:pt x="8034540" y="762716"/>
                  <a:pt x="8161361" y="786631"/>
                  <a:pt x="8161361" y="786631"/>
                </a:cubicBezTo>
                <a:cubicBezTo>
                  <a:pt x="8175009" y="791180"/>
                  <a:pt x="8188472" y="796327"/>
                  <a:pt x="8202305" y="800279"/>
                </a:cubicBezTo>
                <a:cubicBezTo>
                  <a:pt x="8220340" y="805432"/>
                  <a:pt x="8241289" y="803521"/>
                  <a:pt x="8256896" y="813926"/>
                </a:cubicBezTo>
                <a:cubicBezTo>
                  <a:pt x="8270544" y="823025"/>
                  <a:pt x="8275093" y="841222"/>
                  <a:pt x="8284191" y="854870"/>
                </a:cubicBezTo>
                <a:cubicBezTo>
                  <a:pt x="8275954" y="937241"/>
                  <a:pt x="8253732" y="1075926"/>
                  <a:pt x="8284191" y="1155120"/>
                </a:cubicBezTo>
                <a:cubicBezTo>
                  <a:pt x="8290924" y="1172627"/>
                  <a:pt x="8320585" y="1164219"/>
                  <a:pt x="8338782" y="1168768"/>
                </a:cubicBezTo>
                <a:cubicBezTo>
                  <a:pt x="8407021" y="1164219"/>
                  <a:pt x="8475389" y="1161312"/>
                  <a:pt x="8543499" y="1155120"/>
                </a:cubicBezTo>
                <a:cubicBezTo>
                  <a:pt x="8575535" y="1152208"/>
                  <a:pt x="8607010" y="1144523"/>
                  <a:pt x="8639033" y="1141473"/>
                </a:cubicBezTo>
                <a:cubicBezTo>
                  <a:pt x="8702597" y="1135419"/>
                  <a:pt x="8766412" y="1132374"/>
                  <a:pt x="8830102" y="1127825"/>
                </a:cubicBezTo>
                <a:cubicBezTo>
                  <a:pt x="8833501" y="1127145"/>
                  <a:pt x="8925295" y="1111720"/>
                  <a:pt x="8939284" y="1100529"/>
                </a:cubicBezTo>
                <a:cubicBezTo>
                  <a:pt x="8963334" y="1081289"/>
                  <a:pt x="8971237" y="1045614"/>
                  <a:pt x="8980227" y="1018643"/>
                </a:cubicBezTo>
                <a:cubicBezTo>
                  <a:pt x="8975678" y="1000446"/>
                  <a:pt x="8978296" y="978699"/>
                  <a:pt x="8966579" y="964052"/>
                </a:cubicBezTo>
                <a:cubicBezTo>
                  <a:pt x="8957592" y="952818"/>
                  <a:pt x="8938503" y="956838"/>
                  <a:pt x="8925636" y="950404"/>
                </a:cubicBezTo>
                <a:cubicBezTo>
                  <a:pt x="8910965" y="943068"/>
                  <a:pt x="8898341" y="932207"/>
                  <a:pt x="8884693" y="923108"/>
                </a:cubicBezTo>
                <a:cubicBezTo>
                  <a:pt x="8875594" y="909460"/>
                  <a:pt x="8867898" y="894766"/>
                  <a:pt x="8857397" y="882165"/>
                </a:cubicBezTo>
                <a:cubicBezTo>
                  <a:pt x="8845041" y="867338"/>
                  <a:pt x="8825827" y="858094"/>
                  <a:pt x="8816454" y="841222"/>
                </a:cubicBezTo>
                <a:cubicBezTo>
                  <a:pt x="8802481" y="816071"/>
                  <a:pt x="8798256" y="786631"/>
                  <a:pt x="8789158" y="759335"/>
                </a:cubicBezTo>
                <a:cubicBezTo>
                  <a:pt x="8784609" y="745687"/>
                  <a:pt x="8783491" y="730362"/>
                  <a:pt x="8775511" y="718392"/>
                </a:cubicBezTo>
                <a:lnTo>
                  <a:pt x="8748215" y="677449"/>
                </a:lnTo>
                <a:cubicBezTo>
                  <a:pt x="8743666" y="663801"/>
                  <a:pt x="8743554" y="647739"/>
                  <a:pt x="8734567" y="636505"/>
                </a:cubicBezTo>
                <a:cubicBezTo>
                  <a:pt x="8722536" y="621466"/>
                  <a:pt x="8673329" y="596649"/>
                  <a:pt x="8652681" y="595562"/>
                </a:cubicBezTo>
                <a:cubicBezTo>
                  <a:pt x="8493612" y="587190"/>
                  <a:pt x="8334233" y="586463"/>
                  <a:pt x="8175009" y="581914"/>
                </a:cubicBezTo>
                <a:cubicBezTo>
                  <a:pt x="8134507" y="568414"/>
                  <a:pt x="8123800" y="574155"/>
                  <a:pt x="8106770" y="527323"/>
                </a:cubicBezTo>
                <a:cubicBezTo>
                  <a:pt x="8093950" y="492068"/>
                  <a:pt x="8110689" y="438950"/>
                  <a:pt x="8079475" y="418141"/>
                </a:cubicBezTo>
                <a:lnTo>
                  <a:pt x="8038531" y="390846"/>
                </a:lnTo>
                <a:cubicBezTo>
                  <a:pt x="8004232" y="287942"/>
                  <a:pt x="8050497" y="414774"/>
                  <a:pt x="7997588" y="308959"/>
                </a:cubicBezTo>
                <a:cubicBezTo>
                  <a:pt x="7991154" y="296092"/>
                  <a:pt x="7994112" y="278188"/>
                  <a:pt x="7983940" y="268016"/>
                </a:cubicBezTo>
                <a:cubicBezTo>
                  <a:pt x="7960743" y="244819"/>
                  <a:pt x="7902054" y="213425"/>
                  <a:pt x="7902054" y="213425"/>
                </a:cubicBezTo>
                <a:cubicBezTo>
                  <a:pt x="7847463" y="217974"/>
                  <a:pt x="7792726" y="221024"/>
                  <a:pt x="7738281" y="227073"/>
                </a:cubicBezTo>
                <a:cubicBezTo>
                  <a:pt x="7603076" y="242095"/>
                  <a:pt x="7702988" y="232483"/>
                  <a:pt x="7615451" y="254368"/>
                </a:cubicBezTo>
                <a:lnTo>
                  <a:pt x="7506269" y="281664"/>
                </a:lnTo>
                <a:cubicBezTo>
                  <a:pt x="7433477" y="390850"/>
                  <a:pt x="7529018" y="258914"/>
                  <a:pt x="7438030" y="349902"/>
                </a:cubicBezTo>
                <a:cubicBezTo>
                  <a:pt x="7426431" y="361501"/>
                  <a:pt x="7423078" y="380045"/>
                  <a:pt x="7410734" y="390846"/>
                </a:cubicBezTo>
                <a:cubicBezTo>
                  <a:pt x="7386046" y="412448"/>
                  <a:pt x="7328848" y="445437"/>
                  <a:pt x="7328848" y="445437"/>
                </a:cubicBezTo>
                <a:cubicBezTo>
                  <a:pt x="7323465" y="461586"/>
                  <a:pt x="7302062" y="549730"/>
                  <a:pt x="7274257" y="568267"/>
                </a:cubicBezTo>
                <a:cubicBezTo>
                  <a:pt x="7258650" y="578672"/>
                  <a:pt x="7237863" y="577365"/>
                  <a:pt x="7219666" y="581914"/>
                </a:cubicBezTo>
                <a:cubicBezTo>
                  <a:pt x="7206018" y="591013"/>
                  <a:pt x="7187821" y="595562"/>
                  <a:pt x="7178722" y="609210"/>
                </a:cubicBezTo>
                <a:cubicBezTo>
                  <a:pt x="7168318" y="624817"/>
                  <a:pt x="7170010" y="645705"/>
                  <a:pt x="7165075" y="663801"/>
                </a:cubicBezTo>
                <a:cubicBezTo>
                  <a:pt x="7156361" y="695753"/>
                  <a:pt x="7157650" y="732840"/>
                  <a:pt x="7137779" y="759335"/>
                </a:cubicBezTo>
                <a:cubicBezTo>
                  <a:pt x="7126525" y="774341"/>
                  <a:pt x="7101385" y="768434"/>
                  <a:pt x="7083188" y="772983"/>
                </a:cubicBezTo>
                <a:cubicBezTo>
                  <a:pt x="7014949" y="768434"/>
                  <a:pt x="6945002" y="775176"/>
                  <a:pt x="6878472" y="759335"/>
                </a:cubicBezTo>
                <a:cubicBezTo>
                  <a:pt x="6846559" y="751737"/>
                  <a:pt x="6823881" y="722941"/>
                  <a:pt x="6796585" y="704744"/>
                </a:cubicBezTo>
                <a:cubicBezTo>
                  <a:pt x="6740035" y="667045"/>
                  <a:pt x="6771554" y="681427"/>
                  <a:pt x="6701051" y="663801"/>
                </a:cubicBezTo>
                <a:cubicBezTo>
                  <a:pt x="6691952" y="650153"/>
                  <a:pt x="6690031" y="624893"/>
                  <a:pt x="6673755" y="622858"/>
                </a:cubicBezTo>
                <a:cubicBezTo>
                  <a:pt x="6556372" y="608185"/>
                  <a:pt x="6523427" y="622925"/>
                  <a:pt x="6441743" y="650153"/>
                </a:cubicBezTo>
                <a:cubicBezTo>
                  <a:pt x="6432645" y="663801"/>
                  <a:pt x="6421783" y="676426"/>
                  <a:pt x="6414448" y="691097"/>
                </a:cubicBezTo>
                <a:cubicBezTo>
                  <a:pt x="6397966" y="724060"/>
                  <a:pt x="6406096" y="746910"/>
                  <a:pt x="6373505" y="772983"/>
                </a:cubicBezTo>
                <a:cubicBezTo>
                  <a:pt x="6362271" y="781970"/>
                  <a:pt x="6345428" y="780197"/>
                  <a:pt x="6332561" y="786631"/>
                </a:cubicBezTo>
                <a:cubicBezTo>
                  <a:pt x="6317890" y="793966"/>
                  <a:pt x="6305266" y="804828"/>
                  <a:pt x="6291618" y="813926"/>
                </a:cubicBezTo>
                <a:cubicBezTo>
                  <a:pt x="6287069" y="832123"/>
                  <a:pt x="6287276" y="852231"/>
                  <a:pt x="6277970" y="868517"/>
                </a:cubicBezTo>
                <a:cubicBezTo>
                  <a:pt x="6268394" y="885275"/>
                  <a:pt x="6247733" y="893402"/>
                  <a:pt x="6237027" y="909461"/>
                </a:cubicBezTo>
                <a:cubicBezTo>
                  <a:pt x="6229047" y="921431"/>
                  <a:pt x="6229813" y="937537"/>
                  <a:pt x="6223379" y="950404"/>
                </a:cubicBezTo>
                <a:cubicBezTo>
                  <a:pt x="6216044" y="965075"/>
                  <a:pt x="6202746" y="976358"/>
                  <a:pt x="6196084" y="991347"/>
                </a:cubicBezTo>
                <a:cubicBezTo>
                  <a:pt x="6184399" y="1017639"/>
                  <a:pt x="6192728" y="1057274"/>
                  <a:pt x="6168788" y="1073234"/>
                </a:cubicBezTo>
                <a:cubicBezTo>
                  <a:pt x="6070843" y="1138531"/>
                  <a:pt x="6110099" y="1104629"/>
                  <a:pt x="6045958" y="1168768"/>
                </a:cubicBezTo>
                <a:cubicBezTo>
                  <a:pt x="6041409" y="1182416"/>
                  <a:pt x="6042483" y="1199539"/>
                  <a:pt x="6032311" y="1209711"/>
                </a:cubicBezTo>
                <a:cubicBezTo>
                  <a:pt x="6009114" y="1232908"/>
                  <a:pt x="5950424" y="1264302"/>
                  <a:pt x="5950424" y="1264302"/>
                </a:cubicBezTo>
                <a:cubicBezTo>
                  <a:pt x="5941325" y="1277950"/>
                  <a:pt x="5934727" y="1293647"/>
                  <a:pt x="5923128" y="1305246"/>
                </a:cubicBezTo>
                <a:cubicBezTo>
                  <a:pt x="5911530" y="1316844"/>
                  <a:pt x="5892986" y="1320197"/>
                  <a:pt x="5882185" y="1332541"/>
                </a:cubicBezTo>
                <a:cubicBezTo>
                  <a:pt x="5781781" y="1447289"/>
                  <a:pt x="5854559" y="1374145"/>
                  <a:pt x="5813946" y="1455371"/>
                </a:cubicBezTo>
                <a:cubicBezTo>
                  <a:pt x="5806611" y="1470042"/>
                  <a:pt x="5793986" y="1481643"/>
                  <a:pt x="5786651" y="1496314"/>
                </a:cubicBezTo>
                <a:cubicBezTo>
                  <a:pt x="5776861" y="1515893"/>
                  <a:pt x="5763728" y="1574358"/>
                  <a:pt x="5759355" y="1591849"/>
                </a:cubicBezTo>
                <a:cubicBezTo>
                  <a:pt x="5744040" y="2036001"/>
                  <a:pt x="5875304" y="1957320"/>
                  <a:pt x="5677469" y="2001282"/>
                </a:cubicBezTo>
                <a:cubicBezTo>
                  <a:pt x="5659159" y="2005351"/>
                  <a:pt x="5641075" y="2010380"/>
                  <a:pt x="5622878" y="2014929"/>
                </a:cubicBezTo>
                <a:cubicBezTo>
                  <a:pt x="5593285" y="2029726"/>
                  <a:pt x="5560813" y="2049179"/>
                  <a:pt x="5527343" y="2055873"/>
                </a:cubicBezTo>
                <a:cubicBezTo>
                  <a:pt x="5495800" y="2062182"/>
                  <a:pt x="5463654" y="2064971"/>
                  <a:pt x="5431809" y="2069520"/>
                </a:cubicBezTo>
                <a:cubicBezTo>
                  <a:pt x="5413612" y="2078619"/>
                  <a:pt x="5397563" y="2096816"/>
                  <a:pt x="5377218" y="2096816"/>
                </a:cubicBezTo>
                <a:cubicBezTo>
                  <a:pt x="5331206" y="2096816"/>
                  <a:pt x="5335410" y="2054142"/>
                  <a:pt x="5322627" y="2028577"/>
                </a:cubicBezTo>
                <a:cubicBezTo>
                  <a:pt x="5315291" y="2013906"/>
                  <a:pt x="5304430" y="2001282"/>
                  <a:pt x="5295331" y="1987634"/>
                </a:cubicBezTo>
                <a:cubicBezTo>
                  <a:pt x="5290782" y="1960338"/>
                  <a:pt x="5306876" y="1917198"/>
                  <a:pt x="5281684" y="1905747"/>
                </a:cubicBezTo>
                <a:cubicBezTo>
                  <a:pt x="5226615" y="1880716"/>
                  <a:pt x="5158459" y="1917558"/>
                  <a:pt x="5104263" y="1933043"/>
                </a:cubicBezTo>
                <a:cubicBezTo>
                  <a:pt x="5086228" y="1938196"/>
                  <a:pt x="5067869" y="1942142"/>
                  <a:pt x="5049672" y="1946691"/>
                </a:cubicBezTo>
                <a:cubicBezTo>
                  <a:pt x="5036024" y="1955789"/>
                  <a:pt x="5025131" y="1973986"/>
                  <a:pt x="5008728" y="1973986"/>
                </a:cubicBezTo>
                <a:cubicBezTo>
                  <a:pt x="4945123" y="1973986"/>
                  <a:pt x="4917126" y="1949312"/>
                  <a:pt x="4872251" y="1919395"/>
                </a:cubicBezTo>
                <a:cubicBezTo>
                  <a:pt x="4863152" y="1905747"/>
                  <a:pt x="4852290" y="1893123"/>
                  <a:pt x="4844955" y="1878452"/>
                </a:cubicBezTo>
                <a:cubicBezTo>
                  <a:pt x="4831510" y="1851561"/>
                  <a:pt x="4828358" y="1803205"/>
                  <a:pt x="4804012" y="1782917"/>
                </a:cubicBezTo>
                <a:cubicBezTo>
                  <a:pt x="4789602" y="1770909"/>
                  <a:pt x="4767618" y="1773819"/>
                  <a:pt x="4749421" y="1769270"/>
                </a:cubicBezTo>
                <a:cubicBezTo>
                  <a:pt x="4674904" y="1719591"/>
                  <a:pt x="4738633" y="1768639"/>
                  <a:pt x="4667534" y="1687383"/>
                </a:cubicBezTo>
                <a:cubicBezTo>
                  <a:pt x="4628359" y="1642612"/>
                  <a:pt x="4610000" y="1640553"/>
                  <a:pt x="4585648" y="1591849"/>
                </a:cubicBezTo>
                <a:cubicBezTo>
                  <a:pt x="4579214" y="1578982"/>
                  <a:pt x="4576549" y="1564553"/>
                  <a:pt x="4572000" y="1550905"/>
                </a:cubicBezTo>
                <a:cubicBezTo>
                  <a:pt x="4584351" y="1542671"/>
                  <a:pt x="4653887" y="1500180"/>
                  <a:pt x="4653887" y="1482667"/>
                </a:cubicBezTo>
                <a:cubicBezTo>
                  <a:pt x="4653887" y="1466264"/>
                  <a:pt x="4626591" y="1464470"/>
                  <a:pt x="4612943" y="1455371"/>
                </a:cubicBezTo>
                <a:cubicBezTo>
                  <a:pt x="4590657" y="1421942"/>
                  <a:pt x="4572000" y="1403901"/>
                  <a:pt x="4572000" y="1359837"/>
                </a:cubicBezTo>
                <a:cubicBezTo>
                  <a:pt x="4572000" y="1341080"/>
                  <a:pt x="4572385" y="1318509"/>
                  <a:pt x="4585648" y="1305246"/>
                </a:cubicBezTo>
                <a:cubicBezTo>
                  <a:pt x="4598911" y="1291983"/>
                  <a:pt x="4622042" y="1296147"/>
                  <a:pt x="4640239" y="1291598"/>
                </a:cubicBezTo>
                <a:cubicBezTo>
                  <a:pt x="4532292" y="1255615"/>
                  <a:pt x="4657893" y="1291598"/>
                  <a:pt x="4421875" y="1291598"/>
                </a:cubicBezTo>
                <a:cubicBezTo>
                  <a:pt x="4339862" y="1291598"/>
                  <a:pt x="4258102" y="1282499"/>
                  <a:pt x="4176215" y="1277950"/>
                </a:cubicBezTo>
                <a:cubicBezTo>
                  <a:pt x="4162567" y="1273401"/>
                  <a:pt x="4146506" y="1273289"/>
                  <a:pt x="4135272" y="1264302"/>
                </a:cubicBezTo>
                <a:cubicBezTo>
                  <a:pt x="4065284" y="1208312"/>
                  <a:pt x="4155216" y="1233857"/>
                  <a:pt x="4067033" y="1196064"/>
                </a:cubicBezTo>
                <a:cubicBezTo>
                  <a:pt x="4050168" y="1188836"/>
                  <a:pt x="3956349" y="1171197"/>
                  <a:pt x="3944203" y="1168768"/>
                </a:cubicBezTo>
                <a:cubicBezTo>
                  <a:pt x="3935105" y="1155120"/>
                  <a:pt x="3923369" y="1142901"/>
                  <a:pt x="3916908" y="1127825"/>
                </a:cubicBezTo>
                <a:cubicBezTo>
                  <a:pt x="3909519" y="1110585"/>
                  <a:pt x="3908413" y="1091269"/>
                  <a:pt x="3903260" y="1073234"/>
                </a:cubicBezTo>
                <a:cubicBezTo>
                  <a:pt x="3899308" y="1059402"/>
                  <a:pt x="3894161" y="1045939"/>
                  <a:pt x="3889612" y="1032291"/>
                </a:cubicBezTo>
                <a:cubicBezTo>
                  <a:pt x="3894161" y="1018643"/>
                  <a:pt x="3891553" y="999709"/>
                  <a:pt x="3903260" y="991347"/>
                </a:cubicBezTo>
                <a:cubicBezTo>
                  <a:pt x="3926673" y="974624"/>
                  <a:pt x="3957851" y="973150"/>
                  <a:pt x="3985146" y="964052"/>
                </a:cubicBezTo>
                <a:cubicBezTo>
                  <a:pt x="4043886" y="944472"/>
                  <a:pt x="4012131" y="953894"/>
                  <a:pt x="4080681" y="936756"/>
                </a:cubicBezTo>
                <a:lnTo>
                  <a:pt x="4203511" y="854870"/>
                </a:lnTo>
                <a:cubicBezTo>
                  <a:pt x="4217159" y="845772"/>
                  <a:pt x="4228893" y="832761"/>
                  <a:pt x="4244454" y="827574"/>
                </a:cubicBezTo>
                <a:lnTo>
                  <a:pt x="4285397" y="813926"/>
                </a:lnTo>
                <a:cubicBezTo>
                  <a:pt x="4294496" y="800278"/>
                  <a:pt x="4302192" y="785584"/>
                  <a:pt x="4312693" y="772983"/>
                </a:cubicBezTo>
                <a:cubicBezTo>
                  <a:pt x="4350422" y="727709"/>
                  <a:pt x="4355518" y="741923"/>
                  <a:pt x="4380931" y="691097"/>
                </a:cubicBezTo>
                <a:cubicBezTo>
                  <a:pt x="4387365" y="678230"/>
                  <a:pt x="4390030" y="663801"/>
                  <a:pt x="4394579" y="650153"/>
                </a:cubicBezTo>
                <a:cubicBezTo>
                  <a:pt x="4380931" y="641055"/>
                  <a:pt x="4368307" y="630193"/>
                  <a:pt x="4353636" y="622858"/>
                </a:cubicBezTo>
                <a:cubicBezTo>
                  <a:pt x="4340769" y="616424"/>
                  <a:pt x="4324663" y="617190"/>
                  <a:pt x="4312693" y="609210"/>
                </a:cubicBezTo>
                <a:cubicBezTo>
                  <a:pt x="4296634" y="598504"/>
                  <a:pt x="4284105" y="583094"/>
                  <a:pt x="4271749" y="568267"/>
                </a:cubicBezTo>
                <a:cubicBezTo>
                  <a:pt x="4261248" y="555666"/>
                  <a:pt x="4258363" y="536016"/>
                  <a:pt x="4244454" y="527323"/>
                </a:cubicBezTo>
                <a:cubicBezTo>
                  <a:pt x="4220055" y="512074"/>
                  <a:pt x="4190480" y="507006"/>
                  <a:pt x="4162567" y="500028"/>
                </a:cubicBezTo>
                <a:cubicBezTo>
                  <a:pt x="4094020" y="482891"/>
                  <a:pt x="4125770" y="492312"/>
                  <a:pt x="4067033" y="472732"/>
                </a:cubicBezTo>
                <a:cubicBezTo>
                  <a:pt x="3768465" y="489319"/>
                  <a:pt x="3706020" y="469556"/>
                  <a:pt x="3507475" y="513676"/>
                </a:cubicBezTo>
                <a:cubicBezTo>
                  <a:pt x="3489165" y="517745"/>
                  <a:pt x="3471081" y="522774"/>
                  <a:pt x="3452884" y="527323"/>
                </a:cubicBezTo>
                <a:cubicBezTo>
                  <a:pt x="3323722" y="512973"/>
                  <a:pt x="3341618" y="549760"/>
                  <a:pt x="3302758" y="459085"/>
                </a:cubicBezTo>
                <a:cubicBezTo>
                  <a:pt x="3297091" y="445862"/>
                  <a:pt x="3293660" y="431789"/>
                  <a:pt x="3289111" y="418141"/>
                </a:cubicBezTo>
                <a:cubicBezTo>
                  <a:pt x="3284562" y="318058"/>
                  <a:pt x="3303515" y="214070"/>
                  <a:pt x="3275463" y="117891"/>
                </a:cubicBezTo>
                <a:cubicBezTo>
                  <a:pt x="3271643" y="104792"/>
                  <a:pt x="3158996" y="84451"/>
                  <a:pt x="3138985" y="76947"/>
                </a:cubicBezTo>
                <a:cubicBezTo>
                  <a:pt x="2995657" y="23199"/>
                  <a:pt x="3212817" y="61327"/>
                  <a:pt x="2934269" y="36004"/>
                </a:cubicBezTo>
                <a:cubicBezTo>
                  <a:pt x="2632578" y="51089"/>
                  <a:pt x="2747738" y="20845"/>
                  <a:pt x="2579427" y="76947"/>
                </a:cubicBezTo>
                <a:lnTo>
                  <a:pt x="2579427" y="76947"/>
                </a:lnTo>
                <a:lnTo>
                  <a:pt x="2442949" y="104243"/>
                </a:lnTo>
                <a:cubicBezTo>
                  <a:pt x="2251757" y="40511"/>
                  <a:pt x="2453481" y="103383"/>
                  <a:pt x="1937982" y="76947"/>
                </a:cubicBezTo>
                <a:cubicBezTo>
                  <a:pt x="1914816" y="75759"/>
                  <a:pt x="1892489" y="67848"/>
                  <a:pt x="1869743" y="63299"/>
                </a:cubicBezTo>
                <a:cubicBezTo>
                  <a:pt x="1703566" y="-47485"/>
                  <a:pt x="1811999" y="13391"/>
                  <a:pt x="1364776" y="49652"/>
                </a:cubicBezTo>
                <a:cubicBezTo>
                  <a:pt x="1348427" y="50978"/>
                  <a:pt x="1338909" y="70486"/>
                  <a:pt x="1323833" y="76947"/>
                </a:cubicBezTo>
                <a:cubicBezTo>
                  <a:pt x="1306593" y="84336"/>
                  <a:pt x="1287277" y="85442"/>
                  <a:pt x="1269242" y="90595"/>
                </a:cubicBezTo>
                <a:cubicBezTo>
                  <a:pt x="1255410" y="94547"/>
                  <a:pt x="1241947" y="99694"/>
                  <a:pt x="1228299" y="104243"/>
                </a:cubicBezTo>
                <a:cubicBezTo>
                  <a:pt x="1005385" y="99694"/>
                  <a:pt x="782175" y="102963"/>
                  <a:pt x="559558" y="90595"/>
                </a:cubicBezTo>
                <a:cubicBezTo>
                  <a:pt x="535097" y="89236"/>
                  <a:pt x="515793" y="64411"/>
                  <a:pt x="491320" y="63299"/>
                </a:cubicBezTo>
                <a:cubicBezTo>
                  <a:pt x="413929" y="59781"/>
                  <a:pt x="336645" y="72398"/>
                  <a:pt x="259308" y="76947"/>
                </a:cubicBezTo>
                <a:cubicBezTo>
                  <a:pt x="222914" y="81496"/>
                  <a:pt x="186211" y="84034"/>
                  <a:pt x="150125" y="90595"/>
                </a:cubicBezTo>
                <a:cubicBezTo>
                  <a:pt x="135971" y="93168"/>
                  <a:pt x="115615" y="91376"/>
                  <a:pt x="109182" y="104243"/>
                </a:cubicBezTo>
                <a:cubicBezTo>
                  <a:pt x="102749" y="117110"/>
                  <a:pt x="116396" y="132319"/>
                  <a:pt x="122830" y="145186"/>
                </a:cubicBezTo>
                <a:cubicBezTo>
                  <a:pt x="175742" y="251010"/>
                  <a:pt x="129469" y="124161"/>
                  <a:pt x="163773" y="227073"/>
                </a:cubicBezTo>
                <a:cubicBezTo>
                  <a:pt x="181651" y="352220"/>
                  <a:pt x="195508" y="403878"/>
                  <a:pt x="163773" y="554619"/>
                </a:cubicBezTo>
                <a:cubicBezTo>
                  <a:pt x="160394" y="570670"/>
                  <a:pt x="136478" y="572816"/>
                  <a:pt x="122830" y="581914"/>
                </a:cubicBezTo>
                <a:cubicBezTo>
                  <a:pt x="113731" y="600111"/>
                  <a:pt x="97701" y="616276"/>
                  <a:pt x="95534" y="636505"/>
                </a:cubicBezTo>
                <a:cubicBezTo>
                  <a:pt x="58071" y="986164"/>
                  <a:pt x="188614" y="928479"/>
                  <a:pt x="40943" y="977699"/>
                </a:cubicBezTo>
                <a:cubicBezTo>
                  <a:pt x="36394" y="995896"/>
                  <a:pt x="30651" y="1013836"/>
                  <a:pt x="27296" y="1032291"/>
                </a:cubicBezTo>
                <a:cubicBezTo>
                  <a:pt x="2206" y="1170287"/>
                  <a:pt x="28028" y="1084687"/>
                  <a:pt x="0" y="1168768"/>
                </a:cubicBezTo>
                <a:cubicBezTo>
                  <a:pt x="4549" y="1205162"/>
                  <a:pt x="2050" y="1243155"/>
                  <a:pt x="13648" y="1277950"/>
                </a:cubicBezTo>
                <a:cubicBezTo>
                  <a:pt x="20841" y="1299529"/>
                  <a:pt x="41547" y="1313907"/>
                  <a:pt x="54591" y="1332541"/>
                </a:cubicBezTo>
                <a:cubicBezTo>
                  <a:pt x="112232" y="1414886"/>
                  <a:pt x="99618" y="1395301"/>
                  <a:pt x="136478" y="1469019"/>
                </a:cubicBezTo>
                <a:cubicBezTo>
                  <a:pt x="131929" y="1532709"/>
                  <a:pt x="133327" y="1597105"/>
                  <a:pt x="122830" y="1660088"/>
                </a:cubicBezTo>
                <a:cubicBezTo>
                  <a:pt x="97445" y="1812398"/>
                  <a:pt x="52115" y="1571200"/>
                  <a:pt x="109182" y="1837508"/>
                </a:cubicBezTo>
                <a:cubicBezTo>
                  <a:pt x="114315" y="1861463"/>
                  <a:pt x="127876" y="1882808"/>
                  <a:pt x="136478" y="1905747"/>
                </a:cubicBezTo>
                <a:cubicBezTo>
                  <a:pt x="141529" y="1919217"/>
                  <a:pt x="143691" y="1933824"/>
                  <a:pt x="150125" y="1946691"/>
                </a:cubicBezTo>
                <a:cubicBezTo>
                  <a:pt x="157460" y="1961362"/>
                  <a:pt x="173443" y="2003547"/>
                  <a:pt x="177421" y="1987634"/>
                </a:cubicBezTo>
                <a:cubicBezTo>
                  <a:pt x="189558" y="1939086"/>
                  <a:pt x="159224" y="1908022"/>
                  <a:pt x="163773" y="1878452"/>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r>
              <a:rPr lang="zh-CN" altLang="en-US" sz="4800" b="1" dirty="0">
                <a:solidFill>
                  <a:srgbClr val="FF0000"/>
                </a:solidFill>
              </a:rPr>
              <a:t>西晋</a:t>
            </a:r>
            <a:endParaRPr lang="zh-CN" altLang="en-US" sz="4800" b="1" dirty="0">
              <a:solidFill>
                <a:srgbClr val="FF0000"/>
              </a:solidFill>
            </a:endParaRPr>
          </a:p>
        </p:txBody>
      </p:sp>
      <p:sp>
        <p:nvSpPr>
          <p:cNvPr id="10" name="矩形 9"/>
          <p:cNvSpPr/>
          <p:nvPr/>
        </p:nvSpPr>
        <p:spPr>
          <a:xfrm>
            <a:off x="4841581" y="4094330"/>
            <a:ext cx="4084265" cy="83251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rgbClr val="FFFF00"/>
                </a:solidFill>
              </a:rPr>
              <a:t>三国尽归司马氏</a:t>
            </a:r>
            <a:endParaRPr lang="zh-CN" altLang="en-US" sz="3600" b="1" dirty="0">
              <a:solidFill>
                <a:srgbClr val="FFFF00"/>
              </a:solidFill>
            </a:endParaRPr>
          </a:p>
        </p:txBody>
      </p:sp>
      <p:pic>
        <p:nvPicPr>
          <p:cNvPr id="13" name="图片 12"/>
          <p:cNvPicPr>
            <a:picLocks noChangeAspect="1"/>
          </p:cNvPicPr>
          <p:nvPr/>
        </p:nvPicPr>
        <p:blipFill rotWithShape="1">
          <a:blip r:embed="rId2"/>
          <a:srcRect l="40383" t="20685"/>
          <a:stretch>
            <a:fillRect/>
          </a:stretch>
        </p:blipFill>
        <p:spPr>
          <a:xfrm>
            <a:off x="2413886" y="674523"/>
            <a:ext cx="3634285" cy="3407203"/>
          </a:xfrm>
          <a:prstGeom prst="rect">
            <a:avLst/>
          </a:prstGeom>
        </p:spPr>
      </p:pic>
      <p:sp>
        <p:nvSpPr>
          <p:cNvPr id="2" name="椭圆形标注 1"/>
          <p:cNvSpPr/>
          <p:nvPr/>
        </p:nvSpPr>
        <p:spPr>
          <a:xfrm>
            <a:off x="5731357" y="-11281"/>
            <a:ext cx="3369891" cy="1924269"/>
          </a:xfrm>
          <a:prstGeom prst="wedgeEllipseCallout">
            <a:avLst>
              <a:gd name="adj1" fmla="val -49587"/>
              <a:gd name="adj2" fmla="val 53989"/>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tx1"/>
                </a:solidFill>
              </a:rPr>
              <a:t>为了王位！</a:t>
            </a:r>
            <a:endParaRPr lang="zh-CN" altLang="en-US" sz="3600" b="1" dirty="0">
              <a:solidFill>
                <a:schemeClr val="tx1"/>
              </a:solidFill>
            </a:endParaRPr>
          </a:p>
        </p:txBody>
      </p:sp>
      <p:sp>
        <p:nvSpPr>
          <p:cNvPr id="14" name="椭圆形标注 13"/>
          <p:cNvSpPr/>
          <p:nvPr/>
        </p:nvSpPr>
        <p:spPr>
          <a:xfrm>
            <a:off x="5732294" y="1497928"/>
            <a:ext cx="3369891" cy="1924269"/>
          </a:xfrm>
          <a:prstGeom prst="wedgeEllipseCallout">
            <a:avLst>
              <a:gd name="adj1" fmla="val -49587"/>
              <a:gd name="adj2" fmla="val 53989"/>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tx1"/>
                </a:solidFill>
              </a:rPr>
              <a:t>晋朝中后期八王之乱</a:t>
            </a:r>
            <a:endParaRPr lang="zh-CN" altLang="en-US" sz="3200" b="1" dirty="0">
              <a:solidFill>
                <a:schemeClr val="tx1"/>
              </a:solidFill>
            </a:endParaRPr>
          </a:p>
        </p:txBody>
      </p:sp>
      <p:grpSp>
        <p:nvGrpSpPr>
          <p:cNvPr id="17" name="组合 16"/>
          <p:cNvGrpSpPr/>
          <p:nvPr/>
        </p:nvGrpSpPr>
        <p:grpSpPr>
          <a:xfrm>
            <a:off x="1524000" y="660031"/>
            <a:ext cx="9205180" cy="5377172"/>
            <a:chOff x="0" y="660031"/>
            <a:chExt cx="9205180" cy="5377172"/>
          </a:xfrm>
        </p:grpSpPr>
        <p:pic>
          <p:nvPicPr>
            <p:cNvPr id="4" name="图片 3"/>
            <p:cNvPicPr>
              <a:picLocks noChangeAspect="1"/>
            </p:cNvPicPr>
            <p:nvPr/>
          </p:nvPicPr>
          <p:blipFill>
            <a:blip r:embed="rId3"/>
            <a:stretch>
              <a:fillRect/>
            </a:stretch>
          </p:blipFill>
          <p:spPr>
            <a:xfrm>
              <a:off x="0" y="660031"/>
              <a:ext cx="9205180" cy="5377172"/>
            </a:xfrm>
            <a:prstGeom prst="rect">
              <a:avLst/>
            </a:prstGeom>
          </p:spPr>
        </p:pic>
        <p:sp>
          <p:nvSpPr>
            <p:cNvPr id="16" name="文本框 15"/>
            <p:cNvSpPr txBox="1"/>
            <p:nvPr/>
          </p:nvSpPr>
          <p:spPr>
            <a:xfrm>
              <a:off x="4405781" y="1141810"/>
              <a:ext cx="1826141" cy="584775"/>
            </a:xfrm>
            <a:prstGeom prst="rect">
              <a:avLst/>
            </a:prstGeom>
            <a:noFill/>
          </p:spPr>
          <p:txBody>
            <a:bodyPr wrap="none" rtlCol="0">
              <a:spAutoFit/>
            </a:bodyPr>
            <a:lstStyle/>
            <a:p>
              <a:r>
                <a:rPr lang="zh-CN" altLang="en-US" sz="3200" dirty="0">
                  <a:solidFill>
                    <a:srgbClr val="FF0000"/>
                  </a:solidFill>
                </a:rPr>
                <a:t>五胡乱华</a:t>
              </a:r>
              <a:endParaRPr lang="zh-CN" altLang="en-US" sz="3200" dirty="0">
                <a:solidFill>
                  <a:srgbClr val="FF0000"/>
                </a:solidFill>
              </a:endParaRPr>
            </a:p>
          </p:txBody>
        </p:sp>
      </p:grpSp>
      <p:grpSp>
        <p:nvGrpSpPr>
          <p:cNvPr id="15" name="组合 14"/>
          <p:cNvGrpSpPr/>
          <p:nvPr/>
        </p:nvGrpSpPr>
        <p:grpSpPr>
          <a:xfrm>
            <a:off x="1807074" y="196774"/>
            <a:ext cx="8639033" cy="6067549"/>
            <a:chOff x="163773" y="305955"/>
            <a:chExt cx="8639033" cy="6067549"/>
          </a:xfrm>
        </p:grpSpPr>
        <p:pic>
          <p:nvPicPr>
            <p:cNvPr id="12" name="图片 11"/>
            <p:cNvPicPr>
              <a:picLocks noChangeAspect="1"/>
            </p:cNvPicPr>
            <p:nvPr/>
          </p:nvPicPr>
          <p:blipFill rotWithShape="1">
            <a:blip r:embed="rId4">
              <a:extLst>
                <a:ext uri="{28A0092B-C50C-407E-A947-70E740481C1C}">
                  <a14:useLocalDpi xmlns:a14="http://schemas.microsoft.com/office/drawing/2010/main" val="0"/>
                </a:ext>
              </a:extLst>
            </a:blip>
            <a:srcRect l="201" t="4787" r="2465" b="4066"/>
            <a:stretch>
              <a:fillRect/>
            </a:stretch>
          </p:blipFill>
          <p:spPr>
            <a:xfrm>
              <a:off x="163773" y="305955"/>
              <a:ext cx="8639033" cy="6067549"/>
            </a:xfrm>
            <a:prstGeom prst="rect">
              <a:avLst/>
            </a:prstGeom>
          </p:spPr>
        </p:pic>
        <p:sp>
          <p:nvSpPr>
            <p:cNvPr id="9" name="文本框 8"/>
            <p:cNvSpPr txBox="1"/>
            <p:nvPr/>
          </p:nvSpPr>
          <p:spPr>
            <a:xfrm>
              <a:off x="5825472" y="5561092"/>
              <a:ext cx="1826141" cy="584775"/>
            </a:xfrm>
            <a:prstGeom prst="rect">
              <a:avLst/>
            </a:prstGeom>
            <a:noFill/>
          </p:spPr>
          <p:txBody>
            <a:bodyPr wrap="none" rtlCol="0">
              <a:spAutoFit/>
            </a:bodyPr>
            <a:lstStyle/>
            <a:p>
              <a:r>
                <a:rPr lang="zh-CN" altLang="en-US" sz="3200" b="1" dirty="0">
                  <a:solidFill>
                    <a:srgbClr val="FF0000"/>
                  </a:solidFill>
                </a:rPr>
                <a:t>建立东晋</a:t>
              </a:r>
              <a:endParaRPr lang="zh-CN" altLang="en-US" sz="3200" b="1" dirty="0">
                <a:solidFill>
                  <a:srgbClr val="FF0000"/>
                </a:solidFill>
              </a:endParaRPr>
            </a:p>
          </p:txBody>
        </p:sp>
      </p:grpSp>
      <p:pic>
        <p:nvPicPr>
          <p:cNvPr id="18" name="图片 17"/>
          <p:cNvPicPr>
            <a:picLocks noChangeAspect="1"/>
          </p:cNvPicPr>
          <p:nvPr/>
        </p:nvPicPr>
        <p:blipFill>
          <a:blip r:embed="rId5"/>
          <a:stretch>
            <a:fillRect/>
          </a:stretch>
        </p:blipFill>
        <p:spPr>
          <a:xfrm>
            <a:off x="1497810" y="2"/>
            <a:ext cx="9144000" cy="6857999"/>
          </a:xfrm>
          <a:prstGeom prst="rect">
            <a:avLst/>
          </a:prstGeom>
        </p:spPr>
      </p:pic>
      <p:pic>
        <p:nvPicPr>
          <p:cNvPr id="19" name="图片 18"/>
          <p:cNvPicPr>
            <a:picLocks noChangeAspect="1"/>
          </p:cNvPicPr>
          <p:nvPr/>
        </p:nvPicPr>
        <p:blipFill>
          <a:blip r:embed="rId6"/>
          <a:stretch>
            <a:fillRect/>
          </a:stretch>
        </p:blipFill>
        <p:spPr>
          <a:xfrm>
            <a:off x="1541894" y="60668"/>
            <a:ext cx="9108213" cy="6736664"/>
          </a:xfrm>
          <a:prstGeom prst="rect">
            <a:avLst/>
          </a:prstGeom>
        </p:spPr>
      </p:pic>
      <p:sp>
        <p:nvSpPr>
          <p:cNvPr id="20" name="椭圆 19"/>
          <p:cNvSpPr/>
          <p:nvPr/>
        </p:nvSpPr>
        <p:spPr>
          <a:xfrm>
            <a:off x="6943885" y="1827154"/>
            <a:ext cx="782469" cy="91843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490256" y="852874"/>
            <a:ext cx="4920849"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sz="3200" dirty="0"/>
              <a:t>315</a:t>
            </a:r>
            <a:r>
              <a:rPr lang="zh-CN" altLang="en-US" sz="3200" dirty="0"/>
              <a:t>年拓跋鲜卑建立代国</a:t>
            </a:r>
            <a:endParaRPr lang="zh-CN" altLang="en-US" sz="3200" dirty="0"/>
          </a:p>
        </p:txBody>
      </p:sp>
      <p:sp>
        <p:nvSpPr>
          <p:cNvPr id="24" name="文本框 23"/>
          <p:cNvSpPr txBox="1">
            <a:spLocks noChangeArrowheads="1"/>
          </p:cNvSpPr>
          <p:nvPr/>
        </p:nvSpPr>
        <p:spPr bwMode="auto">
          <a:xfrm>
            <a:off x="2639672" y="2889890"/>
            <a:ext cx="4835797" cy="1077218"/>
          </a:xfrm>
          <a:prstGeom prst="rect">
            <a:avLst/>
          </a:prstGeom>
          <a:gradFill rotWithShape="1">
            <a:gsLst>
              <a:gs pos="0">
                <a:srgbClr val="FBFB11"/>
              </a:gs>
              <a:gs pos="100000">
                <a:srgbClr val="838309"/>
              </a:gs>
            </a:gsLst>
            <a:lin ang="5400000"/>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3200" b="1" dirty="0"/>
              <a:t>386年，拓跋珪建立北魏，</a:t>
            </a:r>
            <a:r>
              <a:rPr lang="en-US" altLang="zh-CN" sz="3200" b="1" dirty="0"/>
              <a:t>389</a:t>
            </a:r>
            <a:r>
              <a:rPr lang="zh-CN" altLang="en-US" sz="3200" b="1" dirty="0"/>
              <a:t>年，定都平城</a:t>
            </a:r>
            <a:endParaRPr lang="zh-CN" altLang="en-US" sz="3200" b="1" dirty="0"/>
          </a:p>
        </p:txBody>
      </p:sp>
      <p:pic>
        <p:nvPicPr>
          <p:cNvPr id="22" name="图片 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71163" y="44211"/>
            <a:ext cx="8517236" cy="6813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11"/>
          <p:cNvSpPr>
            <a:spLocks noChangeArrowheads="1"/>
          </p:cNvSpPr>
          <p:nvPr/>
        </p:nvSpPr>
        <p:spPr bwMode="auto">
          <a:xfrm>
            <a:off x="1860775" y="3943622"/>
            <a:ext cx="8263742" cy="1200329"/>
          </a:xfrm>
          <a:prstGeom prst="rect">
            <a:avLst/>
          </a:prstGeom>
          <a:gradFill rotWithShape="1">
            <a:gsLst>
              <a:gs pos="0">
                <a:srgbClr val="FE4444"/>
              </a:gs>
              <a:gs pos="100000">
                <a:srgbClr val="832B2B"/>
              </a:gs>
            </a:gsLst>
            <a:lin ang="5400000"/>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600" b="1" dirty="0">
                <a:latin typeface="华文新魏" panose="02010800040101010101" pitchFamily="2" charset="-122"/>
                <a:ea typeface="华文新魏" panose="02010800040101010101" pitchFamily="2" charset="-122"/>
                <a:sym typeface="华文新魏" panose="02010800040101010101" pitchFamily="2" charset="-122"/>
              </a:rPr>
              <a:t>439</a:t>
            </a:r>
            <a:r>
              <a:rPr lang="zh-CN" altLang="en-US" sz="3600" b="1" dirty="0">
                <a:latin typeface="华文新魏" panose="02010800040101010101" pitchFamily="2" charset="-122"/>
                <a:ea typeface="华文新魏" panose="02010800040101010101" pitchFamily="2" charset="-122"/>
                <a:sym typeface="华文新魏" panose="02010800040101010101" pitchFamily="2" charset="-122"/>
              </a:rPr>
              <a:t>年，北魏统一</a:t>
            </a:r>
            <a:r>
              <a:rPr lang="zh-CN" altLang="en-US" sz="3600" b="1" dirty="0">
                <a:solidFill>
                  <a:srgbClr val="FFC000"/>
                </a:solidFill>
                <a:latin typeface="黑体" panose="02010609060101010101" pitchFamily="49" charset="-122"/>
                <a:ea typeface="黑体" panose="02010609060101010101" pitchFamily="49" charset="-122"/>
                <a:sym typeface="华文新魏" panose="02010800040101010101" pitchFamily="2" charset="-122"/>
              </a:rPr>
              <a:t>黄河流域</a:t>
            </a:r>
            <a:r>
              <a:rPr lang="zh-CN" altLang="en-US" sz="3600" b="1" dirty="0">
                <a:latin typeface="华文新魏" panose="02010800040101010101" pitchFamily="2" charset="-122"/>
                <a:ea typeface="华文新魏" panose="02010800040101010101" pitchFamily="2" charset="-122"/>
                <a:sym typeface="华文新魏" panose="02010800040101010101" pitchFamily="2" charset="-122"/>
              </a:rPr>
              <a:t>结束了北方分裂局面。</a:t>
            </a:r>
            <a:endParaRPr lang="zh-CN" altLang="en-US" sz="3600" b="1" dirty="0">
              <a:latin typeface="华文新魏" panose="02010800040101010101" pitchFamily="2" charset="-122"/>
              <a:ea typeface="华文新魏" panose="02010800040101010101" pitchFamily="2" charset="-122"/>
              <a:sym typeface="华文新魏" panose="02010800040101010101" pitchFamily="2" charset="-122"/>
            </a:endParaRPr>
          </a:p>
        </p:txBody>
      </p:sp>
      <p:sp>
        <p:nvSpPr>
          <p:cNvPr id="25" name="椭圆 24"/>
          <p:cNvSpPr/>
          <p:nvPr/>
        </p:nvSpPr>
        <p:spPr>
          <a:xfrm>
            <a:off x="3426736" y="148667"/>
            <a:ext cx="2376487" cy="647700"/>
          </a:xfrm>
          <a:prstGeom prst="ellipse">
            <a:avLst/>
          </a:prstGeom>
          <a:noFill/>
          <a:ln w="76200">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noProof="1"/>
          </a:p>
        </p:txBody>
      </p:sp>
      <p:graphicFrame>
        <p:nvGraphicFramePr>
          <p:cNvPr id="26" name="表格 25"/>
          <p:cNvGraphicFramePr>
            <a:graphicFrameLocks noGrp="1"/>
          </p:cNvGraphicFramePr>
          <p:nvPr/>
        </p:nvGraphicFramePr>
        <p:xfrm>
          <a:off x="1743086" y="2624715"/>
          <a:ext cx="8638311" cy="3958916"/>
        </p:xfrm>
        <a:graphic>
          <a:graphicData uri="http://schemas.openxmlformats.org/drawingml/2006/table">
            <a:tbl>
              <a:tblPr>
                <a:tableStyleId>{8A107856-5554-42FB-B03E-39F5DBC370BA}</a:tableStyleId>
              </a:tblPr>
              <a:tblGrid>
                <a:gridCol w="1636669"/>
                <a:gridCol w="7001642"/>
              </a:tblGrid>
              <a:tr h="514826">
                <a:tc gridSpan="2">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dirty="0" smtClean="0">
                          <a:ln>
                            <a:noFill/>
                          </a:ln>
                          <a:effectLst/>
                          <a:latin typeface="仿宋" panose="02010609060101010101" charset="-122"/>
                          <a:ea typeface="仿宋" panose="02010609060101010101" charset="-122"/>
                        </a:rPr>
                        <a:t>鲜卑族名片</a:t>
                      </a:r>
                      <a:endParaRPr kumimoji="0" lang="zh-CN" altLang="en-US" sz="2800" b="1" u="none" strike="noStrike" cap="none" normalizeH="0" baseline="0" dirty="0" smtClean="0">
                        <a:ln>
                          <a:noFill/>
                        </a:ln>
                        <a:effectLst/>
                        <a:latin typeface="仿宋" panose="02010609060101010101" charset="-122"/>
                        <a:ea typeface="仿宋" panose="02010609060101010101" charset="-122"/>
                      </a:endParaRPr>
                    </a:p>
                  </a:txBody>
                  <a:tcPr marL="113207" marR="113207" marT="56598" marB="56598" anchor="ctr" horzOverflow="overflow"/>
                </a:tc>
                <a:tc hMerge="1">
                  <a:tcPr/>
                </a:tc>
              </a:tr>
              <a:tr h="513398">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kern="1200" cap="none" normalizeH="0" baseline="0" dirty="0" smtClean="0">
                          <a:ln>
                            <a:noFill/>
                          </a:ln>
                          <a:effectLst/>
                          <a:latin typeface="仿宋" panose="02010609060101010101" charset="-122"/>
                          <a:ea typeface="仿宋" panose="02010609060101010101" charset="-122"/>
                        </a:rPr>
                        <a:t>类　　别</a:t>
                      </a:r>
                      <a:endParaRPr kumimoji="0" lang="zh-CN" altLang="en-US" sz="2800" b="1" u="none" strike="noStrike" kern="1200" cap="none" normalizeH="0" baseline="0" dirty="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kern="1200" cap="none" normalizeH="0" baseline="0" dirty="0" smtClean="0">
                          <a:ln>
                            <a:noFill/>
                          </a:ln>
                          <a:solidFill>
                            <a:srgbClr val="FF0000"/>
                          </a:solidFill>
                          <a:effectLst/>
                          <a:latin typeface="微软雅黑" panose="020B0503020204020204" pitchFamily="34" charset="-122"/>
                          <a:ea typeface="微软雅黑" panose="020B0503020204020204" pitchFamily="34" charset="-122"/>
                        </a:rPr>
                        <a:t>游牧民族</a:t>
                      </a:r>
                      <a:endParaRPr kumimoji="0" lang="zh-CN" altLang="en-US" sz="2800" u="none" strike="noStrike" kern="1200" cap="none" normalizeH="0" baseline="0" dirty="0" smtClean="0">
                        <a:ln>
                          <a:noFill/>
                        </a:ln>
                        <a:solidFill>
                          <a:srgbClr val="FF0000"/>
                        </a:solidFill>
                        <a:effectLst/>
                        <a:latin typeface="微软雅黑" panose="020B0503020204020204" pitchFamily="34" charset="-122"/>
                        <a:ea typeface="微软雅黑" panose="020B0503020204020204" pitchFamily="34" charset="-122"/>
                      </a:endParaRPr>
                    </a:p>
                  </a:txBody>
                  <a:tcPr marL="84905" marR="84905" marT="0" marB="0" anchor="ctr" horzOverflow="overflow"/>
                </a:tc>
              </a:tr>
              <a:tr h="632460">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dirty="0" smtClean="0">
                          <a:ln>
                            <a:noFill/>
                          </a:ln>
                          <a:effectLst/>
                          <a:latin typeface="仿宋" panose="02010609060101010101" charset="-122"/>
                          <a:ea typeface="仿宋" panose="02010609060101010101" charset="-122"/>
                        </a:rPr>
                        <a:t>姓氏特点</a:t>
                      </a:r>
                      <a:endParaRPr kumimoji="0" lang="zh-CN" altLang="en-US" sz="2800" b="1" u="none" strike="noStrike" cap="none" normalizeH="0" baseline="0" dirty="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rPr>
                        <a:t>拓跋、独孤氏、尉迟氏等（多为二三字的复姓）</a:t>
                      </a:r>
                      <a:endPar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endParaRPr>
                    </a:p>
                  </a:txBody>
                  <a:tcPr marL="84905" marR="84905" marT="0" marB="0" anchor="ctr" horzOverflow="overflow"/>
                </a:tc>
              </a:tr>
              <a:tr h="512921">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dirty="0" smtClean="0">
                          <a:ln>
                            <a:noFill/>
                          </a:ln>
                          <a:effectLst/>
                          <a:latin typeface="仿宋" panose="02010609060101010101" charset="-122"/>
                          <a:ea typeface="仿宋" panose="02010609060101010101" charset="-122"/>
                        </a:rPr>
                        <a:t>生活习惯</a:t>
                      </a:r>
                      <a:endParaRPr kumimoji="0" lang="zh-CN" altLang="en-US" sz="2800" b="1" u="none" strike="noStrike" cap="none" normalizeH="0" baseline="0" dirty="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rPr>
                        <a:t>以狩猎、游牧及畜牧为主。</a:t>
                      </a:r>
                      <a:endPar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endParaRPr>
                    </a:p>
                  </a:txBody>
                  <a:tcPr marL="84905" marR="84905" marT="0" marB="0" anchor="ctr" horzOverflow="overflow"/>
                </a:tc>
              </a:tr>
              <a:tr h="513398">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smtClean="0">
                          <a:ln>
                            <a:noFill/>
                          </a:ln>
                          <a:effectLst/>
                          <a:latin typeface="仿宋" panose="02010609060101010101" charset="-122"/>
                          <a:ea typeface="仿宋" panose="02010609060101010101" charset="-122"/>
                        </a:rPr>
                        <a:t>政治制度</a:t>
                      </a:r>
                      <a:endParaRPr kumimoji="0" lang="zh-CN" altLang="en-US" sz="2800" b="1" u="none" strike="noStrike" cap="none" normalizeH="0" baseline="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rPr>
                        <a:t>诸部军事行政联合体</a:t>
                      </a:r>
                      <a:endPar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endParaRPr>
                    </a:p>
                  </a:txBody>
                  <a:tcPr marL="84905" marR="84905" marT="0" marB="0" anchor="ctr" horzOverflow="overflow"/>
                </a:tc>
              </a:tr>
              <a:tr h="512445">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smtClean="0">
                          <a:ln>
                            <a:noFill/>
                          </a:ln>
                          <a:effectLst/>
                          <a:latin typeface="仿宋" panose="02010609060101010101" charset="-122"/>
                          <a:ea typeface="仿宋" panose="02010609060101010101" charset="-122"/>
                        </a:rPr>
                        <a:t>继承制度</a:t>
                      </a:r>
                      <a:endParaRPr kumimoji="0" lang="zh-CN" altLang="en-US" sz="2800" b="1" u="none" strike="noStrike" cap="none" normalizeH="0" baseline="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rPr>
                        <a:t>父死兄即，兄死弟即（包括女人）</a:t>
                      </a:r>
                      <a:endPar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endParaRPr>
                    </a:p>
                  </a:txBody>
                  <a:tcPr marL="84905" marR="84905" marT="0" marB="0" anchor="ctr" horzOverflow="overflow"/>
                </a:tc>
              </a:tr>
              <a:tr h="513398">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800" b="1" u="none" strike="noStrike" cap="none" normalizeH="0" baseline="0" smtClean="0">
                          <a:ln>
                            <a:noFill/>
                          </a:ln>
                          <a:effectLst/>
                          <a:latin typeface="仿宋" panose="02010609060101010101" charset="-122"/>
                          <a:ea typeface="仿宋" panose="02010609060101010101" charset="-122"/>
                        </a:rPr>
                        <a:t>文　　化</a:t>
                      </a:r>
                      <a:endParaRPr kumimoji="0" lang="zh-CN" altLang="en-US" sz="2800" b="1" u="none" strike="noStrike" cap="none" normalizeH="0" baseline="0" smtClean="0">
                        <a:ln>
                          <a:noFill/>
                        </a:ln>
                        <a:effectLst/>
                        <a:latin typeface="仿宋" panose="02010609060101010101" charset="-122"/>
                        <a:ea typeface="仿宋" panose="02010609060101010101" charset="-122"/>
                      </a:endParaRPr>
                    </a:p>
                  </a:txBody>
                  <a:tcPr marL="84905" marR="84905" marT="0" marB="0" anchor="ctr" horzOverflow="overflow"/>
                </a:tc>
                <a:tc>
                  <a:txBody>
                    <a:bodyPr/>
                    <a:lstStyle>
                      <a:lvl1pPr eaLnBrk="0" hangingPunct="0">
                        <a:spcBef>
                          <a:spcPct val="20000"/>
                        </a:spcBef>
                        <a:buFont typeface="Arial" panose="020B0604020202020204" pitchFamily="34" charset="0"/>
                        <a:defRPr sz="28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rPr>
                        <a:t>无文字，以图画记事</a:t>
                      </a:r>
                      <a:endParaRPr kumimoji="0" lang="zh-CN" altLang="en-US" sz="2800" u="none" strike="noStrike" cap="none" normalizeH="0" baseline="0" dirty="0" smtClean="0">
                        <a:ln>
                          <a:noFill/>
                        </a:ln>
                        <a:effectLst/>
                        <a:latin typeface="微软雅黑" panose="020B0503020204020204" pitchFamily="34" charset="-122"/>
                        <a:ea typeface="微软雅黑" panose="020B0503020204020204" pitchFamily="34" charset="-122"/>
                      </a:endParaRPr>
                    </a:p>
                  </a:txBody>
                  <a:tcPr marL="84905" marR="84905" marT="0" marB="0" anchor="ctr"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subTnLst>
                                    <p:audio>
                                      <p:cMediaNode>
                                        <p:cTn display="0" masterRel="sameClick">
                                          <p:stCondLst>
                                            <p:cond evt="begin" delay="0">
                                              <p:tn val="5"/>
                                            </p:cond>
                                          </p:stCondLst>
                                          <p:endCondLst>
                                            <p:cond evt="onStopAudio" delay="0">
                                              <p:tgtEl>
                                                <p:sldTgt/>
                                              </p:tgtEl>
                                            </p:cond>
                                          </p:endCondLst>
                                        </p:cTn>
                                        <p:tgtEl>
                                          <p:sndTgt r:embed="rId8" name="explode.wav"/>
                                        </p:tgtEl>
                                      </p:cMediaNode>
                                    </p:audio>
                                  </p:sub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subTnLst>
                                    <p:audio>
                                      <p:cMediaNode>
                                        <p:cTn display="0" masterRel="sameClick">
                                          <p:stCondLst>
                                            <p:cond evt="begin" delay="0">
                                              <p:tn val="10"/>
                                            </p:cond>
                                          </p:stCondLst>
                                          <p:endCondLst>
                                            <p:cond evt="onStopAudio" delay="0">
                                              <p:tgtEl>
                                                <p:sldTgt/>
                                              </p:tgtEl>
                                            </p:cond>
                                          </p:endCondLst>
                                        </p:cTn>
                                        <p:tgtEl>
                                          <p:sndTgt r:embed="rId8" name="explode.wav"/>
                                        </p:tgtEl>
                                      </p:cMediaNode>
                                    </p:audio>
                                  </p:sub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ppt_x"/>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down)">
                                      <p:cBhvr>
                                        <p:cTn id="28" dur="500"/>
                                        <p:tgtEl>
                                          <p:spTgt spid="2"/>
                                        </p:tgtEl>
                                      </p:cBhvr>
                                    </p:animEffect>
                                  </p:childTnLst>
                                </p:cTn>
                              </p:par>
                              <p:par>
                                <p:cTn id="29" presetID="22" presetClass="entr" presetSubtype="4"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down)">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down)">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down)">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fill="hold"/>
                                        <p:tgtEl>
                                          <p:spTgt spid="15"/>
                                        </p:tgtEl>
                                        <p:attrNameLst>
                                          <p:attrName>ppt_x</p:attrName>
                                        </p:attrNameLst>
                                      </p:cBhvr>
                                      <p:tavLst>
                                        <p:tav tm="0">
                                          <p:val>
                                            <p:strVal val="#ppt_x"/>
                                          </p:val>
                                        </p:tav>
                                        <p:tav tm="100000">
                                          <p:val>
                                            <p:strVal val="#ppt_x"/>
                                          </p:val>
                                        </p:tav>
                                      </p:tavLst>
                                    </p:anim>
                                    <p:anim calcmode="lin" valueType="num">
                                      <p:cBhvr additive="base">
                                        <p:cTn id="4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down)">
                                      <p:cBhvr>
                                        <p:cTn id="52" dur="500"/>
                                        <p:tgtEl>
                                          <p:spTgt spid="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00"/>
                                        <p:tgtEl>
                                          <p:spTgt spid="19"/>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blinds(horizontal)">
                                      <p:cBhvr>
                                        <p:cTn id="60" dur="500"/>
                                        <p:tgtEl>
                                          <p:spTgt spid="21"/>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wipe(down)">
                                      <p:cBhvr>
                                        <p:cTn id="65" dur="500"/>
                                        <p:tgtEl>
                                          <p:spTgt spid="20"/>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blinds(horizontal)">
                                      <p:cBhvr>
                                        <p:cTn id="70" dur="500"/>
                                        <p:tgtEl>
                                          <p:spTgt spid="24"/>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nodeType="click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wipe(down)">
                                      <p:cBhvr>
                                        <p:cTn id="75" dur="500"/>
                                        <p:tgtEl>
                                          <p:spTgt spid="22"/>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23"/>
                                        </p:tgtEl>
                                        <p:attrNameLst>
                                          <p:attrName>style.visibility</p:attrName>
                                        </p:attrNameLst>
                                      </p:cBhvr>
                                      <p:to>
                                        <p:strVal val="visible"/>
                                      </p:to>
                                    </p:set>
                                    <p:animEffect transition="in" filter="wipe(down)">
                                      <p:cBhvr>
                                        <p:cTn id="80" dur="500"/>
                                        <p:tgtEl>
                                          <p:spTgt spid="23"/>
                                        </p:tgtEl>
                                      </p:cBhvr>
                                    </p:animEffect>
                                  </p:childTnLst>
                                </p:cTn>
                              </p:par>
                              <p:par>
                                <p:cTn id="81" presetID="22" presetClass="entr" presetSubtype="4" fill="hold" grpId="0" nodeType="withEffect">
                                  <p:stCondLst>
                                    <p:cond delay="0"/>
                                  </p:stCondLst>
                                  <p:childTnLst>
                                    <p:set>
                                      <p:cBhvr>
                                        <p:cTn id="82" dur="1" fill="hold">
                                          <p:stCondLst>
                                            <p:cond delay="0"/>
                                          </p:stCondLst>
                                        </p:cTn>
                                        <p:tgtEl>
                                          <p:spTgt spid="25"/>
                                        </p:tgtEl>
                                        <p:attrNameLst>
                                          <p:attrName>style.visibility</p:attrName>
                                        </p:attrNameLst>
                                      </p:cBhvr>
                                      <p:to>
                                        <p:strVal val="visible"/>
                                      </p:to>
                                    </p:set>
                                    <p:animEffect transition="in" filter="wipe(down)">
                                      <p:cBhvr>
                                        <p:cTn id="83" dur="500"/>
                                        <p:tgtEl>
                                          <p:spTgt spid="25"/>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fade">
                                      <p:cBhvr>
                                        <p:cTn id="88" dur="500"/>
                                        <p:tgtEl>
                                          <p:spTgt spid="26"/>
                                        </p:tgtEl>
                                      </p:cBhvr>
                                    </p:animEffec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nodeType="clickEffect">
                                  <p:stCondLst>
                                    <p:cond delay="0"/>
                                  </p:stCondLst>
                                  <p:childTnLst>
                                    <p:set>
                                      <p:cBhvr>
                                        <p:cTn id="92"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1" grpId="0" animBg="1"/>
      <p:bldP spid="10" grpId="0" animBg="1"/>
      <p:bldP spid="2" grpId="0" animBg="1"/>
      <p:bldP spid="14" grpId="0" animBg="1"/>
      <p:bldP spid="20" grpId="0" animBg="1"/>
      <p:bldP spid="21" grpId="0" bldLvl="0" animBg="1"/>
      <p:bldP spid="24" grpId="0" animBg="1"/>
      <p:bldP spid="23" grpId="0" animBg="1"/>
      <p:bldP spid="2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316406" y="378774"/>
            <a:ext cx="5718411" cy="1325563"/>
          </a:xfrm>
        </p:spPr>
        <p:txBody>
          <a:bodyPr>
            <a:normAutofit/>
          </a:bodyPr>
          <a:lstStyle/>
          <a:p>
            <a:r>
              <a:rPr lang="en-US" altLang="zh-CN" dirty="0" smtClean="0">
                <a:latin typeface="华文中宋" panose="02010600040101010101" pitchFamily="2" charset="-122"/>
                <a:ea typeface="华文中宋" panose="02010600040101010101" pitchFamily="2" charset="-122"/>
              </a:rPr>
              <a:t>|</a:t>
            </a:r>
            <a:r>
              <a:rPr lang="zh-CN" altLang="en-US" dirty="0" smtClean="0">
                <a:latin typeface="华文中宋" panose="02010600040101010101" pitchFamily="2" charset="-122"/>
                <a:ea typeface="华文中宋" panose="02010600040101010101" pitchFamily="2" charset="-122"/>
              </a:rPr>
              <a:t>困境</a:t>
            </a:r>
            <a:r>
              <a:rPr lang="en-US" altLang="zh-CN" dirty="0" smtClean="0">
                <a:latin typeface="华文中宋" panose="02010600040101010101" pitchFamily="2" charset="-122"/>
                <a:ea typeface="华文中宋" panose="02010600040101010101" pitchFamily="2" charset="-122"/>
              </a:rPr>
              <a:t>·</a:t>
            </a:r>
            <a:r>
              <a:rPr lang="zh-CN" altLang="en-US" dirty="0" smtClean="0">
                <a:latin typeface="华文中宋" panose="02010600040101010101" pitchFamily="2" charset="-122"/>
                <a:ea typeface="华文中宋" panose="02010600040101010101" pitchFamily="2" charset="-122"/>
              </a:rPr>
              <a:t>改革的背景</a:t>
            </a:r>
            <a:r>
              <a:rPr lang="en-US" altLang="zh-CN" dirty="0" smtClean="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 name="文本框 3"/>
          <p:cNvSpPr txBox="1"/>
          <p:nvPr/>
        </p:nvSpPr>
        <p:spPr>
          <a:xfrm flipH="1">
            <a:off x="787590" y="1841156"/>
            <a:ext cx="10235819" cy="2308324"/>
          </a:xfrm>
          <a:prstGeom prst="rect">
            <a:avLst/>
          </a:prstGeom>
          <a:noFill/>
        </p:spPr>
        <p:txBody>
          <a:bodyPr wrap="square" rtlCol="0">
            <a:spAutoFit/>
          </a:bodyPr>
          <a:lstStyle/>
          <a:p>
            <a:r>
              <a:rPr lang="zh-CN" altLang="en-US" sz="3600" dirty="0" smtClean="0">
                <a:latin typeface="楷体" panose="02010609060101010101" pitchFamily="49" charset="-122"/>
                <a:ea typeface="楷体" panose="02010609060101010101" pitchFamily="49" charset="-122"/>
              </a:rPr>
              <a:t>    北魏统治者面临着这样一个</a:t>
            </a:r>
            <a:r>
              <a:rPr lang="zh-CN" altLang="en-US" sz="3600" dirty="0" smtClean="0">
                <a:solidFill>
                  <a:srgbClr val="FF0000"/>
                </a:solidFill>
                <a:latin typeface="楷体" panose="02010609060101010101" pitchFamily="49" charset="-122"/>
                <a:ea typeface="楷体" panose="02010609060101010101" pitchFamily="49" charset="-122"/>
              </a:rPr>
              <a:t>严峻的问题：</a:t>
            </a:r>
            <a:r>
              <a:rPr lang="zh-CN" altLang="en-US" sz="3600" dirty="0" smtClean="0">
                <a:latin typeface="楷体" panose="02010609060101010101" pitchFamily="49" charset="-122"/>
                <a:ea typeface="楷体" panose="02010609060101010101" pitchFamily="49" charset="-122"/>
              </a:rPr>
              <a:t>曾经一度统一北方的前秦在淝水一战失败后迅速崩溃，北魏应如何巩固统治，而不至于重蹈覆辙。</a:t>
            </a:r>
            <a:endParaRPr lang="en-US" altLang="zh-CN" sz="3600" dirty="0" smtClean="0">
              <a:latin typeface="楷体" panose="02010609060101010101" pitchFamily="49" charset="-122"/>
              <a:ea typeface="楷体" panose="02010609060101010101" pitchFamily="49" charset="-122"/>
            </a:endParaRPr>
          </a:p>
          <a:p>
            <a:pPr algn="r"/>
            <a:r>
              <a:rPr lang="en-US" altLang="zh-CN" sz="3600" dirty="0" smtClean="0">
                <a:latin typeface="楷体" panose="02010609060101010101" pitchFamily="49" charset="-122"/>
                <a:ea typeface="楷体" panose="02010609060101010101" pitchFamily="49" charset="-122"/>
              </a:rPr>
              <a:t>——</a:t>
            </a:r>
            <a:r>
              <a:rPr lang="zh-CN" altLang="en-US" sz="3600" dirty="0" smtClean="0">
                <a:latin typeface="楷体" panose="02010609060101010101" pitchFamily="49" charset="-122"/>
                <a:ea typeface="楷体" panose="02010609060101010101" pitchFamily="49" charset="-122"/>
              </a:rPr>
              <a:t>樊树志</a:t>
            </a:r>
            <a:r>
              <a:rPr lang="en-US" altLang="zh-CN" sz="3600" dirty="0" smtClean="0">
                <a:latin typeface="楷体" panose="02010609060101010101" pitchFamily="49" charset="-122"/>
                <a:ea typeface="楷体" panose="02010609060101010101" pitchFamily="49" charset="-122"/>
              </a:rPr>
              <a:t>《</a:t>
            </a:r>
            <a:r>
              <a:rPr lang="zh-CN" altLang="en-US" sz="3600" dirty="0" smtClean="0">
                <a:latin typeface="楷体" panose="02010609060101010101" pitchFamily="49" charset="-122"/>
                <a:ea typeface="楷体" panose="02010609060101010101" pitchFamily="49" charset="-122"/>
              </a:rPr>
              <a:t>国史概要</a:t>
            </a:r>
            <a:r>
              <a:rPr lang="en-US" altLang="zh-CN" sz="3600" dirty="0" smtClean="0">
                <a:latin typeface="楷体" panose="02010609060101010101" pitchFamily="49" charset="-122"/>
                <a:ea typeface="楷体" panose="02010609060101010101" pitchFamily="49" charset="-122"/>
              </a:rPr>
              <a:t>》</a:t>
            </a:r>
            <a:endParaRPr lang="zh-CN" altLang="en-US" sz="3600" dirty="0">
              <a:latin typeface="楷体" panose="02010609060101010101" pitchFamily="49" charset="-122"/>
              <a:ea typeface="楷体" panose="02010609060101010101" pitchFamily="49" charset="-122"/>
            </a:endParaRPr>
          </a:p>
        </p:txBody>
      </p:sp>
      <p:sp>
        <p:nvSpPr>
          <p:cNvPr id="5" name="文本框 4"/>
          <p:cNvSpPr txBox="1"/>
          <p:nvPr/>
        </p:nvSpPr>
        <p:spPr>
          <a:xfrm>
            <a:off x="3090081" y="4695172"/>
            <a:ext cx="6647974" cy="646331"/>
          </a:xfrm>
          <a:prstGeom prst="rect">
            <a:avLst/>
          </a:prstGeom>
          <a:noFill/>
        </p:spPr>
        <p:txBody>
          <a:bodyPr wrap="none" rtlCol="0">
            <a:spAutoFit/>
          </a:bodyPr>
          <a:lstStyle/>
          <a:p>
            <a:r>
              <a:rPr lang="zh-CN" altLang="en-US" sz="3600" dirty="0" smtClean="0">
                <a:solidFill>
                  <a:srgbClr val="FF0000"/>
                </a:solidFill>
                <a:latin typeface="楷体" panose="02010609060101010101" pitchFamily="49" charset="-122"/>
                <a:ea typeface="楷体" panose="02010609060101010101" pitchFamily="49" charset="-122"/>
              </a:rPr>
              <a:t>为何陷入困境？改革有何条件？</a:t>
            </a:r>
            <a:endParaRPr lang="zh-CN" altLang="en-US" sz="3600" dirty="0">
              <a:solidFill>
                <a:srgbClr val="FF0000"/>
              </a:solidFill>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28820"/>
    </mc:Choice>
    <mc:Fallback>
      <p:transition spd="slow" advTm="2882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504966" y="966581"/>
            <a:ext cx="11267866" cy="2246769"/>
          </a:xfrm>
          <a:prstGeom prst="rect">
            <a:avLst/>
          </a:prstGeom>
          <a:noFill/>
          <a:ln>
            <a:solidFill>
              <a:srgbClr val="F28B82"/>
            </a:solidFill>
          </a:ln>
        </p:spPr>
        <p:txBody>
          <a:bodyPr wrap="square" rtlCol="0" anchor="t">
            <a:spAutoFit/>
          </a:bodyPr>
          <a:lstStyle/>
          <a:p>
            <a:r>
              <a:rPr lang="zh-CN" altLang="en-US" sz="2800" b="1" dirty="0" smtClean="0">
                <a:latin typeface="楷体" panose="02010609060101010101" pitchFamily="49" charset="-122"/>
                <a:ea typeface="楷体" panose="02010609060101010101" pitchFamily="49" charset="-122"/>
              </a:rPr>
              <a:t>    材料一：386年</a:t>
            </a:r>
            <a:r>
              <a:rPr lang="zh-CN" altLang="en-US" sz="2800" b="1" dirty="0">
                <a:latin typeface="楷体" panose="02010609060101010101" pitchFamily="49" charset="-122"/>
                <a:ea typeface="楷体" panose="02010609060101010101" pitchFamily="49" charset="-122"/>
              </a:rPr>
              <a:t>拓跋珪趁前秦四分五裂之际在牛川自称代王，重建代国，定都盛乐(今内蒙古呼和浩特市和林格尔县)。同年四月，改称魏王。398年六月，正式定国号</a:t>
            </a:r>
            <a:r>
              <a:rPr lang="zh-CN" altLang="en-US" sz="2800" b="1" dirty="0" smtClean="0">
                <a:latin typeface="楷体" panose="02010609060101010101" pitchFamily="49" charset="-122"/>
                <a:ea typeface="楷体" panose="02010609060101010101" pitchFamily="49" charset="-122"/>
              </a:rPr>
              <a:t>为“魏” </a:t>
            </a:r>
            <a:r>
              <a:rPr lang="zh-CN" altLang="en-US" sz="2800" b="1" dirty="0">
                <a:latin typeface="楷体" panose="02010609060101010101" pitchFamily="49" charset="-122"/>
                <a:ea typeface="楷体" panose="02010609060101010101" pitchFamily="49" charset="-122"/>
              </a:rPr>
              <a:t>，史</a:t>
            </a:r>
            <a:r>
              <a:rPr lang="zh-CN" altLang="en-US" sz="2800" b="1" dirty="0" smtClean="0">
                <a:latin typeface="楷体" panose="02010609060101010101" pitchFamily="49" charset="-122"/>
                <a:ea typeface="楷体" panose="02010609060101010101" pitchFamily="49" charset="-122"/>
              </a:rPr>
              <a:t>称“北魏”。</a:t>
            </a:r>
            <a:r>
              <a:rPr lang="zh-CN" altLang="en-US" sz="2800" b="1" dirty="0">
                <a:latin typeface="楷体" panose="02010609060101010101" pitchFamily="49" charset="-122"/>
                <a:ea typeface="楷体" panose="02010609060101010101" pitchFamily="49" charset="-122"/>
              </a:rPr>
              <a:t>398年七月，道武帝拓跋珪迁都平城(今山西大同市)，称帝。439年，</a:t>
            </a:r>
            <a:r>
              <a:rPr lang="zh-CN" altLang="en-US" sz="2800" b="1" dirty="0">
                <a:solidFill>
                  <a:srgbClr val="CC3300"/>
                </a:solidFill>
                <a:latin typeface="楷体" panose="02010609060101010101" pitchFamily="49" charset="-122"/>
                <a:ea typeface="楷体" panose="02010609060101010101" pitchFamily="49" charset="-122"/>
              </a:rPr>
              <a:t>太武帝拓跋焘统一北方</a:t>
            </a:r>
            <a:r>
              <a:rPr lang="zh-CN" altLang="en-US" sz="2800" b="1" dirty="0" smtClean="0">
                <a:solidFill>
                  <a:srgbClr val="CC3300"/>
                </a:solidFill>
                <a:latin typeface="楷体" panose="02010609060101010101" pitchFamily="49" charset="-122"/>
                <a:ea typeface="楷体" panose="02010609060101010101" pitchFamily="49" charset="-122"/>
              </a:rPr>
              <a:t>。                    </a:t>
            </a:r>
            <a:r>
              <a:rPr lang="en-US" altLang="zh-CN" sz="2800" b="1" dirty="0" smtClean="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《中国通史》</a:t>
            </a:r>
            <a:endParaRPr lang="zh-CN" altLang="en-US" sz="2800" b="1" dirty="0">
              <a:latin typeface="楷体" panose="02010609060101010101" pitchFamily="49" charset="-122"/>
              <a:ea typeface="楷体" panose="02010609060101010101" pitchFamily="49" charset="-122"/>
            </a:endParaRPr>
          </a:p>
        </p:txBody>
      </p:sp>
      <p:sp>
        <p:nvSpPr>
          <p:cNvPr id="9" name="矩形 8"/>
          <p:cNvSpPr/>
          <p:nvPr/>
        </p:nvSpPr>
        <p:spPr>
          <a:xfrm>
            <a:off x="2238845" y="1394059"/>
            <a:ext cx="7800107" cy="757522"/>
          </a:xfrm>
          <a:prstGeom prst="rect">
            <a:avLst/>
          </a:prstGeom>
          <a:solidFill>
            <a:schemeClr val="tx2"/>
          </a:solid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rgbClr val="FFFF00"/>
                </a:solidFill>
                <a:latin typeface="楷体" panose="02010609060101010101" pitchFamily="49" charset="-122"/>
                <a:ea typeface="楷体" panose="02010609060101010101" pitchFamily="49" charset="-122"/>
              </a:rPr>
              <a:t>1.</a:t>
            </a:r>
            <a:r>
              <a:rPr lang="zh-CN" altLang="en-US" sz="3600" b="1" dirty="0">
                <a:solidFill>
                  <a:srgbClr val="FFFF00"/>
                </a:solidFill>
                <a:latin typeface="楷体" panose="02010609060101010101" pitchFamily="49" charset="-122"/>
                <a:ea typeface="楷体" panose="02010609060101010101" pitchFamily="49" charset="-122"/>
              </a:rPr>
              <a:t>北魏统一</a:t>
            </a:r>
            <a:r>
              <a:rPr lang="zh-CN" altLang="en-US" sz="3600" b="1" dirty="0" smtClean="0">
                <a:solidFill>
                  <a:srgbClr val="FFFF00"/>
                </a:solidFill>
                <a:latin typeface="楷体" panose="02010609060101010101" pitchFamily="49" charset="-122"/>
                <a:ea typeface="楷体" panose="02010609060101010101" pitchFamily="49" charset="-122"/>
              </a:rPr>
              <a:t>北方（</a:t>
            </a:r>
            <a:r>
              <a:rPr lang="en-US" altLang="zh-CN" sz="3600" b="1" dirty="0" smtClean="0">
                <a:solidFill>
                  <a:srgbClr val="FFFF00"/>
                </a:solidFill>
                <a:latin typeface="楷体" panose="02010609060101010101" pitchFamily="49" charset="-122"/>
                <a:ea typeface="楷体" panose="02010609060101010101" pitchFamily="49" charset="-122"/>
              </a:rPr>
              <a:t>439</a:t>
            </a:r>
            <a:r>
              <a:rPr lang="zh-CN" altLang="en-US" sz="3600" b="1" dirty="0" smtClean="0">
                <a:solidFill>
                  <a:srgbClr val="FFFF00"/>
                </a:solidFill>
                <a:latin typeface="楷体" panose="02010609060101010101" pitchFamily="49" charset="-122"/>
                <a:ea typeface="楷体" panose="02010609060101010101" pitchFamily="49" charset="-122"/>
              </a:rPr>
              <a:t>年）</a:t>
            </a:r>
            <a:r>
              <a:rPr lang="en-US" altLang="zh-CN" sz="3600" b="1" dirty="0" smtClean="0">
                <a:solidFill>
                  <a:srgbClr val="FFFF00"/>
                </a:solidFill>
                <a:latin typeface="楷体" panose="02010609060101010101" pitchFamily="49" charset="-122"/>
                <a:ea typeface="楷体" panose="02010609060101010101" pitchFamily="49" charset="-122"/>
              </a:rPr>
              <a:t>——</a:t>
            </a:r>
            <a:r>
              <a:rPr lang="zh-CN" altLang="en-US" sz="3600" b="1" dirty="0" smtClean="0">
                <a:solidFill>
                  <a:srgbClr val="FFFF00"/>
                </a:solidFill>
                <a:latin typeface="楷体" panose="02010609060101010101" pitchFamily="49" charset="-122"/>
                <a:ea typeface="楷体" panose="02010609060101010101" pitchFamily="49" charset="-122"/>
              </a:rPr>
              <a:t>基础</a:t>
            </a:r>
            <a:endParaRPr lang="zh-CN" altLang="en-US" sz="3600" b="1" dirty="0">
              <a:solidFill>
                <a:srgbClr val="FFFF00"/>
              </a:solidFill>
              <a:latin typeface="楷体" panose="02010609060101010101" pitchFamily="49" charset="-122"/>
              <a:ea typeface="楷体" panose="02010609060101010101" pitchFamily="49" charset="-122"/>
            </a:endParaRPr>
          </a:p>
        </p:txBody>
      </p:sp>
      <p:sp>
        <p:nvSpPr>
          <p:cNvPr id="11" name="文本框 10"/>
          <p:cNvSpPr txBox="1"/>
          <p:nvPr/>
        </p:nvSpPr>
        <p:spPr>
          <a:xfrm>
            <a:off x="504965" y="3315687"/>
            <a:ext cx="11267866" cy="1815882"/>
          </a:xfrm>
          <a:prstGeom prst="rect">
            <a:avLst/>
          </a:prstGeom>
          <a:noFill/>
          <a:ln>
            <a:solidFill>
              <a:srgbClr val="F28B82"/>
            </a:solidFill>
          </a:ln>
        </p:spPr>
        <p:txBody>
          <a:bodyPr wrap="square" rtlCol="0" anchor="t">
            <a:spAutoFit/>
          </a:bodyPr>
          <a:lstStyle/>
          <a:p>
            <a:r>
              <a:rPr lang="zh-CN" altLang="en-US" sz="2800" b="1" dirty="0" smtClean="0">
                <a:latin typeface="楷体" panose="02010609060101010101" pitchFamily="49" charset="-122"/>
                <a:ea typeface="楷体" panose="02010609060101010101" pitchFamily="49" charset="-122"/>
              </a:rPr>
              <a:t>    材料二：吾今所遣斗兵，</a:t>
            </a:r>
            <a:r>
              <a:rPr lang="zh-CN" altLang="en-US" sz="2800" b="1" dirty="0" smtClean="0">
                <a:solidFill>
                  <a:srgbClr val="CC3300"/>
                </a:solidFill>
                <a:latin typeface="楷体" panose="02010609060101010101" pitchFamily="49" charset="-122"/>
                <a:ea typeface="楷体" panose="02010609060101010101" pitchFamily="49" charset="-122"/>
              </a:rPr>
              <a:t>尽非我国人（鲜卑人）。</a:t>
            </a:r>
            <a:r>
              <a:rPr lang="zh-CN" altLang="en-US" sz="2800" b="1" dirty="0" smtClean="0">
                <a:latin typeface="楷体" panose="02010609060101010101" pitchFamily="49" charset="-122"/>
                <a:ea typeface="楷体" panose="02010609060101010101" pitchFamily="49" charset="-122"/>
              </a:rPr>
              <a:t>城东北是丁零与胡，南是氐、羌。设使</a:t>
            </a:r>
            <a:r>
              <a:rPr lang="zh-CN" altLang="en-US" sz="2800" b="1" dirty="0" smtClean="0">
                <a:solidFill>
                  <a:srgbClr val="CC3300"/>
                </a:solidFill>
                <a:latin typeface="楷体" panose="02010609060101010101" pitchFamily="49" charset="-122"/>
                <a:ea typeface="楷体" panose="02010609060101010101" pitchFamily="49" charset="-122"/>
              </a:rPr>
              <a:t>丁零死</a:t>
            </a:r>
            <a:r>
              <a:rPr lang="zh-CN" altLang="en-US" sz="2800" b="1" dirty="0" smtClean="0">
                <a:latin typeface="楷体" panose="02010609060101010101" pitchFamily="49" charset="-122"/>
                <a:ea typeface="楷体" panose="02010609060101010101" pitchFamily="49" charset="-122"/>
              </a:rPr>
              <a:t>，正可</a:t>
            </a:r>
            <a:r>
              <a:rPr lang="zh-CN" altLang="en-US" sz="2800" b="1" dirty="0" smtClean="0">
                <a:solidFill>
                  <a:srgbClr val="CC3300"/>
                </a:solidFill>
                <a:latin typeface="楷体" panose="02010609060101010101" pitchFamily="49" charset="-122"/>
                <a:ea typeface="楷体" panose="02010609060101010101" pitchFamily="49" charset="-122"/>
              </a:rPr>
              <a:t>减常山、赵郡贼；胡死，减并州贼；氐、羌死，减关中贼。    </a:t>
            </a:r>
            <a:r>
              <a:rPr lang="zh-CN" altLang="en-US" sz="2800" b="1" dirty="0" smtClean="0">
                <a:solidFill>
                  <a:srgbClr val="C00000"/>
                </a:solidFill>
                <a:latin typeface="楷体" panose="02010609060101010101" pitchFamily="49" charset="-122"/>
                <a:ea typeface="楷体" panose="02010609060101010101" pitchFamily="49" charset="-122"/>
              </a:rPr>
              <a:t>      </a:t>
            </a:r>
            <a:r>
              <a:rPr lang="en-US" altLang="zh-CN" sz="2800" b="1" dirty="0" smtClean="0">
                <a:latin typeface="楷体" panose="02010609060101010101" pitchFamily="49" charset="-122"/>
                <a:ea typeface="楷体" panose="02010609060101010101" pitchFamily="49" charset="-122"/>
              </a:rPr>
              <a:t>——</a:t>
            </a:r>
            <a:r>
              <a:rPr lang="zh-CN" altLang="en-US" sz="2800" b="1" dirty="0" smtClean="0">
                <a:latin typeface="楷体" panose="02010609060101010101" pitchFamily="49" charset="-122"/>
                <a:ea typeface="楷体" panose="02010609060101010101" pitchFamily="49" charset="-122"/>
              </a:rPr>
              <a:t>北魏太武帝与南朝交战的战书</a:t>
            </a:r>
            <a:endParaRPr lang="en-US" altLang="zh-CN" sz="2800" b="1" dirty="0" smtClean="0">
              <a:latin typeface="楷体" panose="02010609060101010101" pitchFamily="49" charset="-122"/>
              <a:ea typeface="楷体" panose="02010609060101010101" pitchFamily="49" charset="-122"/>
            </a:endParaRPr>
          </a:p>
          <a:p>
            <a:r>
              <a:rPr lang="zh-CN" altLang="en-US" sz="2800" b="1" dirty="0" smtClean="0">
                <a:latin typeface="楷体" panose="02010609060101010101" pitchFamily="49" charset="-122"/>
                <a:ea typeface="楷体" panose="02010609060101010101" pitchFamily="49" charset="-122"/>
              </a:rPr>
              <a:t>   “</a:t>
            </a:r>
            <a:r>
              <a:rPr lang="zh-CN" altLang="en-US" sz="2800" b="1" dirty="0">
                <a:latin typeface="楷体" panose="02010609060101010101" pitchFamily="49" charset="-122"/>
                <a:ea typeface="楷体" panose="02010609060101010101" pitchFamily="49" charset="-122"/>
              </a:rPr>
              <a:t>每有骑战，</a:t>
            </a:r>
            <a:r>
              <a:rPr lang="zh-CN" altLang="en-US" sz="2800" b="1" dirty="0">
                <a:solidFill>
                  <a:srgbClr val="CC3300"/>
                </a:solidFill>
                <a:latin typeface="楷体" panose="02010609060101010101" pitchFamily="49" charset="-122"/>
                <a:ea typeface="楷体" panose="02010609060101010101" pitchFamily="49" charset="-122"/>
              </a:rPr>
              <a:t>驱夏人（汉人）为肉</a:t>
            </a:r>
            <a:r>
              <a:rPr lang="zh-CN" altLang="en-US" sz="2800" b="1" dirty="0" smtClean="0">
                <a:solidFill>
                  <a:srgbClr val="CC3300"/>
                </a:solidFill>
                <a:latin typeface="楷体" panose="02010609060101010101" pitchFamily="49" charset="-122"/>
                <a:ea typeface="楷体" panose="02010609060101010101" pitchFamily="49" charset="-122"/>
              </a:rPr>
              <a:t>篱。”</a:t>
            </a:r>
            <a:r>
              <a:rPr lang="en-US" altLang="zh-CN" sz="2800" b="1" dirty="0" smtClean="0">
                <a:latin typeface="楷体" panose="02010609060101010101" pitchFamily="49" charset="-122"/>
                <a:ea typeface="楷体" panose="02010609060101010101" pitchFamily="49" charset="-122"/>
              </a:rPr>
              <a:t>——《</a:t>
            </a:r>
            <a:r>
              <a:rPr lang="zh-CN" altLang="en-US" sz="2800" b="1" dirty="0" smtClean="0">
                <a:latin typeface="楷体" panose="02010609060101010101" pitchFamily="49" charset="-122"/>
                <a:ea typeface="楷体" panose="02010609060101010101" pitchFamily="49" charset="-122"/>
              </a:rPr>
              <a:t>通典</a:t>
            </a:r>
            <a:r>
              <a:rPr lang="en-US" altLang="zh-CN" sz="2800" b="1" dirty="0" smtClean="0">
                <a:latin typeface="楷体" panose="02010609060101010101" pitchFamily="49" charset="-122"/>
                <a:ea typeface="楷体" panose="02010609060101010101" pitchFamily="49" charset="-122"/>
              </a:rPr>
              <a:t>·</a:t>
            </a:r>
            <a:r>
              <a:rPr lang="zh-CN" altLang="en-US" sz="2800" b="1" dirty="0" smtClean="0">
                <a:latin typeface="楷体" panose="02010609060101010101" pitchFamily="49" charset="-122"/>
                <a:ea typeface="楷体" panose="02010609060101010101" pitchFamily="49" charset="-122"/>
              </a:rPr>
              <a:t>边防典</a:t>
            </a:r>
            <a:r>
              <a:rPr lang="en-US" altLang="zh-CN" sz="2800" b="1" dirty="0" smtClean="0">
                <a:latin typeface="楷体" panose="02010609060101010101" pitchFamily="49" charset="-122"/>
                <a:ea typeface="楷体" panose="02010609060101010101" pitchFamily="49" charset="-122"/>
              </a:rPr>
              <a:t>》</a:t>
            </a:r>
            <a:endParaRPr lang="zh-CN" altLang="en-US" sz="2800" b="1" dirty="0">
              <a:latin typeface="楷体" panose="02010609060101010101" pitchFamily="49" charset="-122"/>
              <a:ea typeface="楷体" panose="02010609060101010101" pitchFamily="49" charset="-122"/>
            </a:endParaRPr>
          </a:p>
        </p:txBody>
      </p:sp>
      <p:sp>
        <p:nvSpPr>
          <p:cNvPr id="15" name="Text Box 5"/>
          <p:cNvSpPr txBox="1">
            <a:spLocks noChangeArrowheads="1"/>
          </p:cNvSpPr>
          <p:nvPr/>
        </p:nvSpPr>
        <p:spPr bwMode="auto">
          <a:xfrm>
            <a:off x="2513057" y="3998591"/>
            <a:ext cx="7448550" cy="762000"/>
          </a:xfrm>
          <a:prstGeom prst="rect">
            <a:avLst/>
          </a:prstGeom>
          <a:solidFill>
            <a:srgbClr val="FF00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4400" b="1" dirty="0">
                <a:solidFill>
                  <a:schemeClr val="bg1"/>
                </a:solidFill>
                <a:ea typeface="华文行楷" panose="02010800040101010101" pitchFamily="2" charset="-122"/>
              </a:rPr>
              <a:t>其他民族与鲜卑族之间的矛盾</a:t>
            </a:r>
            <a:endParaRPr lang="zh-CN" altLang="en-US" sz="4400" b="1" dirty="0">
              <a:solidFill>
                <a:schemeClr val="bg1"/>
              </a:solidFill>
              <a:ea typeface="华文行楷" panose="02010800040101010101" pitchFamily="2" charset="-122"/>
            </a:endParaRPr>
          </a:p>
        </p:txBody>
      </p:sp>
      <p:sp>
        <p:nvSpPr>
          <p:cNvPr id="12" name="矩形 11"/>
          <p:cNvSpPr/>
          <p:nvPr/>
        </p:nvSpPr>
        <p:spPr>
          <a:xfrm>
            <a:off x="2600509" y="3947883"/>
            <a:ext cx="7273645" cy="796683"/>
          </a:xfrm>
          <a:prstGeom prst="rect">
            <a:avLst/>
          </a:prstGeom>
          <a:solidFill>
            <a:schemeClr val="tx2">
              <a:lumMod val="75000"/>
            </a:schemeClr>
          </a:solid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00"/>
                </a:solidFill>
                <a:latin typeface="楷体" panose="02010609060101010101" pitchFamily="49" charset="-122"/>
                <a:ea typeface="楷体" panose="02010609060101010101" pitchFamily="49" charset="-122"/>
              </a:rPr>
              <a:t>2.</a:t>
            </a:r>
            <a:r>
              <a:rPr lang="zh-CN" altLang="en-US" sz="3600" b="1" dirty="0" smtClean="0">
                <a:solidFill>
                  <a:srgbClr val="FFFF00"/>
                </a:solidFill>
                <a:latin typeface="楷体" panose="02010609060101010101" pitchFamily="49" charset="-122"/>
                <a:ea typeface="楷体" panose="02010609060101010101" pitchFamily="49" charset="-122"/>
              </a:rPr>
              <a:t>民族歧视与压迫，民族矛盾尖锐</a:t>
            </a:r>
            <a:endParaRPr lang="zh-CN" altLang="en-US" sz="3600" b="1" dirty="0">
              <a:solidFill>
                <a:srgbClr val="FFFF00"/>
              </a:solidFill>
              <a:latin typeface="楷体" panose="02010609060101010101" pitchFamily="49" charset="-122"/>
              <a:ea typeface="楷体" panose="02010609060101010101" pitchFamily="49" charset="-122"/>
            </a:endParaRPr>
          </a:p>
        </p:txBody>
      </p:sp>
      <p:sp>
        <p:nvSpPr>
          <p:cNvPr id="13" name="矩形 12"/>
          <p:cNvSpPr/>
          <p:nvPr/>
        </p:nvSpPr>
        <p:spPr>
          <a:xfrm>
            <a:off x="504968" y="5407994"/>
            <a:ext cx="11267866" cy="954107"/>
          </a:xfrm>
          <a:prstGeom prst="rect">
            <a:avLst/>
          </a:prstGeom>
          <a:ln>
            <a:solidFill>
              <a:srgbClr val="F28B82"/>
            </a:solidFill>
          </a:ln>
        </p:spPr>
        <p:txBody>
          <a:bodyPr wrap="square">
            <a:spAutoFit/>
          </a:bodyPr>
          <a:lstStyle/>
          <a:p>
            <a:pPr indent="0"/>
            <a:r>
              <a:rPr lang="zh-CN" altLang="en-US" sz="2800" b="1" dirty="0" smtClean="0">
                <a:latin typeface="楷体" panose="02010609060101010101" pitchFamily="49" charset="-122"/>
                <a:ea typeface="楷体" panose="02010609060101010101" pitchFamily="49" charset="-122"/>
                <a:cs typeface="+mn-ea"/>
              </a:rPr>
              <a:t>材料三   </a:t>
            </a:r>
            <a:r>
              <a:rPr lang="zh-CN" altLang="en-US" sz="2800" b="1" dirty="0">
                <a:latin typeface="楷体" panose="02010609060101010101" pitchFamily="49" charset="-122"/>
                <a:ea typeface="楷体" panose="02010609060101010101" pitchFamily="49" charset="-122"/>
                <a:cs typeface="+mn-ea"/>
                <a:sym typeface="+mn-ea"/>
              </a:rPr>
              <a:t>北境自染逆虏，穷苦备罹，</a:t>
            </a:r>
            <a:r>
              <a:rPr lang="zh-CN" altLang="en-US" sz="2800" b="1" dirty="0">
                <a:solidFill>
                  <a:srgbClr val="CC3300"/>
                </a:solidFill>
                <a:latin typeface="楷体" panose="02010609060101010101" pitchFamily="49" charset="-122"/>
                <a:ea typeface="楷体" panose="02010609060101010101" pitchFamily="49" charset="-122"/>
                <a:cs typeface="+mn-ea"/>
                <a:sym typeface="+mn-ea"/>
              </a:rPr>
              <a:t>征调赋敛</a:t>
            </a:r>
            <a:r>
              <a:rPr lang="zh-CN" altLang="en-US" sz="2800" b="1" dirty="0">
                <a:latin typeface="楷体" panose="02010609060101010101" pitchFamily="49" charset="-122"/>
                <a:ea typeface="楷体" panose="02010609060101010101" pitchFamily="49" charset="-122"/>
                <a:cs typeface="+mn-ea"/>
                <a:sym typeface="+mn-ea"/>
              </a:rPr>
              <a:t>，靡有止已。所求不获，则致诛殒，</a:t>
            </a:r>
            <a:r>
              <a:rPr lang="zh-CN" altLang="en-US" sz="2800" b="1" dirty="0">
                <a:solidFill>
                  <a:srgbClr val="CC3300"/>
                </a:solidFill>
                <a:latin typeface="楷体" panose="02010609060101010101" pitchFamily="49" charset="-122"/>
                <a:ea typeface="楷体" panose="02010609060101010101" pitchFamily="49" charset="-122"/>
                <a:cs typeface="+mn-ea"/>
                <a:sym typeface="+mn-ea"/>
              </a:rPr>
              <a:t>身祸家破，阖门比屋</a:t>
            </a:r>
            <a:r>
              <a:rPr lang="zh-CN" altLang="en-US" sz="2800" b="1" dirty="0" smtClean="0">
                <a:latin typeface="楷体" panose="02010609060101010101" pitchFamily="49" charset="-122"/>
                <a:ea typeface="楷体" panose="02010609060101010101" pitchFamily="49" charset="-122"/>
                <a:cs typeface="+mn-ea"/>
                <a:sym typeface="+mn-ea"/>
              </a:rPr>
              <a:t>。       </a:t>
            </a:r>
            <a:r>
              <a:rPr lang="en-US" altLang="zh-CN" sz="2800" b="1" dirty="0" smtClean="0">
                <a:latin typeface="楷体" panose="02010609060101010101" pitchFamily="49" charset="-122"/>
                <a:ea typeface="楷体" panose="02010609060101010101" pitchFamily="49" charset="-122"/>
                <a:cs typeface="+mn-ea"/>
                <a:sym typeface="+mn-ea"/>
              </a:rPr>
              <a:t>——</a:t>
            </a:r>
            <a:r>
              <a:rPr lang="zh-CN" altLang="en-US" sz="2800" b="1" dirty="0">
                <a:latin typeface="楷体" panose="02010609060101010101" pitchFamily="49" charset="-122"/>
                <a:ea typeface="楷体" panose="02010609060101010101" pitchFamily="49" charset="-122"/>
                <a:cs typeface="+mn-ea"/>
                <a:sym typeface="+mn-ea"/>
              </a:rPr>
              <a:t>谢灵</a:t>
            </a:r>
            <a:r>
              <a:rPr lang="zh-CN" altLang="en-US" sz="2800" b="1" dirty="0" smtClean="0">
                <a:latin typeface="楷体" panose="02010609060101010101" pitchFamily="49" charset="-122"/>
                <a:ea typeface="楷体" panose="02010609060101010101" pitchFamily="49" charset="-122"/>
                <a:cs typeface="+mn-ea"/>
                <a:sym typeface="+mn-ea"/>
              </a:rPr>
              <a:t>运（东晋）</a:t>
            </a:r>
            <a:endParaRPr lang="zh-CN" altLang="en-US" sz="2800" b="1" dirty="0">
              <a:latin typeface="楷体" panose="02010609060101010101" pitchFamily="49" charset="-122"/>
              <a:ea typeface="楷体" panose="02010609060101010101" pitchFamily="49" charset="-122"/>
              <a:cs typeface="+mn-ea"/>
            </a:endParaRPr>
          </a:p>
        </p:txBody>
      </p:sp>
      <p:sp>
        <p:nvSpPr>
          <p:cNvPr id="14" name="矩形 13"/>
          <p:cNvSpPr/>
          <p:nvPr/>
        </p:nvSpPr>
        <p:spPr>
          <a:xfrm>
            <a:off x="2822800" y="5515783"/>
            <a:ext cx="6632199" cy="796683"/>
          </a:xfrm>
          <a:prstGeom prst="rect">
            <a:avLst/>
          </a:prstGeom>
          <a:solidFill>
            <a:schemeClr val="tx2">
              <a:lumMod val="75000"/>
            </a:schemeClr>
          </a:solid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00"/>
                </a:solidFill>
                <a:latin typeface="楷体" panose="02010609060101010101" pitchFamily="49" charset="-122"/>
                <a:ea typeface="楷体" panose="02010609060101010101" pitchFamily="49" charset="-122"/>
              </a:rPr>
              <a:t>3.</a:t>
            </a:r>
            <a:r>
              <a:rPr lang="zh-CN" altLang="en-US" sz="3600" b="1" dirty="0" smtClean="0">
                <a:solidFill>
                  <a:srgbClr val="FFFF00"/>
                </a:solidFill>
                <a:latin typeface="楷体" panose="02010609060101010101" pitchFamily="49" charset="-122"/>
                <a:ea typeface="楷体" panose="02010609060101010101" pitchFamily="49" charset="-122"/>
              </a:rPr>
              <a:t> 吏治腐败，阶级矛盾尖锐</a:t>
            </a:r>
            <a:endParaRPr lang="zh-CN" altLang="en-US" sz="3600" b="1" dirty="0">
              <a:solidFill>
                <a:srgbClr val="FFFF00"/>
              </a:solidFill>
              <a:latin typeface="楷体" panose="02010609060101010101" pitchFamily="49" charset="-122"/>
              <a:ea typeface="楷体" panose="02010609060101010101" pitchFamily="49" charset="-122"/>
            </a:endParaRPr>
          </a:p>
        </p:txBody>
      </p:sp>
      <p:sp>
        <p:nvSpPr>
          <p:cNvPr id="16" name="矩形 15"/>
          <p:cNvSpPr/>
          <p:nvPr/>
        </p:nvSpPr>
        <p:spPr>
          <a:xfrm>
            <a:off x="504967" y="337194"/>
            <a:ext cx="5636526" cy="527050"/>
          </a:xfrm>
          <a:prstGeom prst="rect">
            <a:avLst/>
          </a:prstGeom>
          <a:solidFill>
            <a:srgbClr val="C00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latin typeface="华文中宋" panose="02010600040101010101" pitchFamily="2" charset="-122"/>
                <a:ea typeface="华文中宋" panose="02010600040101010101" pitchFamily="2" charset="-122"/>
              </a:rPr>
              <a:t>一</a:t>
            </a:r>
            <a:r>
              <a:rPr lang="zh-CN" altLang="en-US" sz="2800" b="1" dirty="0" smtClean="0">
                <a:latin typeface="华文中宋" panose="02010600040101010101" pitchFamily="2" charset="-122"/>
                <a:ea typeface="华文中宋" panose="02010600040101010101" pitchFamily="2" charset="-122"/>
              </a:rPr>
              <a:t>、</a:t>
            </a:r>
            <a:r>
              <a:rPr lang="en-US" altLang="zh-CN" sz="2800" b="1" dirty="0" smtClean="0">
                <a:latin typeface="华文中宋" panose="02010600040101010101" pitchFamily="2" charset="-122"/>
                <a:ea typeface="华文中宋" panose="02010600040101010101" pitchFamily="2" charset="-122"/>
              </a:rPr>
              <a:t>|</a:t>
            </a:r>
            <a:r>
              <a:rPr lang="zh-CN" altLang="en-US" sz="2800" b="1" dirty="0" smtClean="0">
                <a:latin typeface="华文中宋" panose="02010600040101010101" pitchFamily="2" charset="-122"/>
                <a:ea typeface="华文中宋" panose="02010600040101010101" pitchFamily="2" charset="-122"/>
              </a:rPr>
              <a:t>困境</a:t>
            </a:r>
            <a:r>
              <a:rPr lang="en-US" altLang="zh-CN" sz="2800" b="1" dirty="0" smtClean="0">
                <a:latin typeface="华文中宋" panose="02010600040101010101" pitchFamily="2" charset="-122"/>
                <a:ea typeface="华文中宋" panose="02010600040101010101" pitchFamily="2" charset="-122"/>
              </a:rPr>
              <a:t>·</a:t>
            </a:r>
            <a:r>
              <a:rPr lang="zh-CN" altLang="en-US" sz="2800" b="1" dirty="0" smtClean="0">
                <a:latin typeface="华文中宋" panose="02010600040101010101" pitchFamily="2" charset="-122"/>
                <a:ea typeface="华文中宋" panose="02010600040101010101" pitchFamily="2" charset="-122"/>
              </a:rPr>
              <a:t>改革的</a:t>
            </a:r>
            <a:r>
              <a:rPr lang="zh-CN" altLang="en-US" sz="2800" b="1" dirty="0" smtClean="0">
                <a:latin typeface="华文中宋" panose="02010600040101010101" pitchFamily="2" charset="-122"/>
                <a:ea typeface="华文中宋" panose="02010600040101010101" pitchFamily="2" charset="-122"/>
              </a:rPr>
              <a:t>背景</a:t>
            </a:r>
            <a:r>
              <a:rPr lang="en-US" altLang="zh-CN" sz="2800" b="1" dirty="0" smtClean="0">
                <a:latin typeface="华文中宋" panose="02010600040101010101" pitchFamily="2" charset="-122"/>
                <a:ea typeface="华文中宋" panose="02010600040101010101" pitchFamily="2" charset="-122"/>
              </a:rPr>
              <a:t>|</a:t>
            </a:r>
            <a:endParaRPr lang="zh-CN" altLang="en-US" sz="2800" b="1" dirty="0">
              <a:latin typeface="华文中宋" panose="02010600040101010101" pitchFamily="2" charset="-122"/>
              <a:ea typeface="华文中宋" panose="0201060004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4465"/>
    </mc:Choice>
    <mc:Fallback>
      <p:transition spd="slow" advTm="2344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5"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2000"/>
                                        <p:tgtEl>
                                          <p:spTgt spid="15"/>
                                        </p:tgtEl>
                                      </p:cBhvr>
                                    </p:animEffect>
                                    <p:anim calcmode="lin" valueType="num">
                                      <p:cBhvr>
                                        <p:cTn id="23" dur="2000" fill="hold"/>
                                        <p:tgtEl>
                                          <p:spTgt spid="15"/>
                                        </p:tgtEl>
                                        <p:attrNameLst>
                                          <p:attrName>style.rotation</p:attrName>
                                        </p:attrNameLst>
                                      </p:cBhvr>
                                      <p:tavLst>
                                        <p:tav tm="0">
                                          <p:val>
                                            <p:fltVal val="720"/>
                                          </p:val>
                                        </p:tav>
                                        <p:tav tm="100000">
                                          <p:val>
                                            <p:fltVal val="0"/>
                                          </p:val>
                                        </p:tav>
                                      </p:tavLst>
                                    </p:anim>
                                    <p:anim calcmode="lin" valueType="num">
                                      <p:cBhvr>
                                        <p:cTn id="24" dur="2000" fill="hold"/>
                                        <p:tgtEl>
                                          <p:spTgt spid="15"/>
                                        </p:tgtEl>
                                        <p:attrNameLst>
                                          <p:attrName>ppt_h</p:attrName>
                                        </p:attrNameLst>
                                      </p:cBhvr>
                                      <p:tavLst>
                                        <p:tav tm="0">
                                          <p:val>
                                            <p:fltVal val="0"/>
                                          </p:val>
                                        </p:tav>
                                        <p:tav tm="100000">
                                          <p:val>
                                            <p:strVal val="#ppt_h"/>
                                          </p:val>
                                        </p:tav>
                                      </p:tavLst>
                                    </p:anim>
                                    <p:anim calcmode="lin" valueType="num">
                                      <p:cBhvr>
                                        <p:cTn id="25" dur="2000" fill="hold"/>
                                        <p:tgtEl>
                                          <p:spTgt spid="15"/>
                                        </p:tgtEl>
                                        <p:attrNameLst>
                                          <p:attrName>ppt_w</p:attrName>
                                        </p:attrNameLst>
                                      </p:cBhvr>
                                      <p:tavLst>
                                        <p:tav tm="0">
                                          <p:val>
                                            <p:fltVal val="0"/>
                                          </p:val>
                                        </p:tav>
                                        <p:tav tm="100000">
                                          <p:val>
                                            <p:strVal val="#ppt_w"/>
                                          </p:val>
                                        </p:tav>
                                      </p:tavLst>
                                    </p:anim>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linds(horizontal)">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down)">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blinds(horizontal)">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bldLvl="0" animBg="1"/>
      <p:bldP spid="11" grpId="0" animBg="1"/>
      <p:bldP spid="15" grpId="0" animBg="1"/>
      <p:bldP spid="12" grpId="0" bldLvl="0" animBg="1"/>
      <p:bldP spid="13" grpId="0" animBg="1"/>
      <p:bldP spid="1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1" name="直接连接符 80"/>
          <p:cNvCxnSpPr/>
          <p:nvPr/>
        </p:nvCxnSpPr>
        <p:spPr>
          <a:xfrm>
            <a:off x="2662223" y="1042833"/>
            <a:ext cx="0" cy="187098"/>
          </a:xfrm>
          <a:prstGeom prst="line">
            <a:avLst/>
          </a:prstGeom>
          <a:ln w="28575"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2" name="文本占位符 35842"/>
          <p:cNvSpPr txBox="1"/>
          <p:nvPr/>
        </p:nvSpPr>
        <p:spPr>
          <a:xfrm>
            <a:off x="845063" y="387226"/>
            <a:ext cx="10387045" cy="4315735"/>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10000"/>
              </a:lnSpc>
            </a:pPr>
            <a:r>
              <a:rPr lang="zh-CN" altLang="en-US" sz="3200" b="1" dirty="0" smtClean="0">
                <a:latin typeface="楷体" panose="02010609060101010101" pitchFamily="49" charset="-122"/>
                <a:ea typeface="楷体" panose="02010609060101010101" pitchFamily="49" charset="-122"/>
              </a:rPr>
              <a:t>    材料四：西晋末年以匈奴、鲜卑、羯、氐、羌等五胡为代表的北方及西北少数民族，先后进入中原，建立了很多割据政权。在</a:t>
            </a:r>
            <a:r>
              <a:rPr lang="en-US" altLang="zh-CN" sz="3200" b="1" dirty="0" smtClean="0">
                <a:latin typeface="楷体" panose="02010609060101010101" pitchFamily="49" charset="-122"/>
                <a:ea typeface="楷体" panose="02010609060101010101" pitchFamily="49" charset="-122"/>
              </a:rPr>
              <a:t>100</a:t>
            </a:r>
            <a:r>
              <a:rPr lang="zh-CN" altLang="en-US" sz="3200" b="1" dirty="0" smtClean="0">
                <a:latin typeface="楷体" panose="02010609060101010101" pitchFamily="49" charset="-122"/>
                <a:ea typeface="楷体" panose="02010609060101010101" pitchFamily="49" charset="-122"/>
              </a:rPr>
              <a:t>多年的时间里，民族间的混战造成白骨蔽野、村丘邑墟的惨景。诸胡同汉人一样，为此付出了很高的代价。</a:t>
            </a:r>
            <a:r>
              <a:rPr lang="zh-CN" altLang="en-US" sz="3200" b="1" dirty="0" smtClean="0">
                <a:solidFill>
                  <a:srgbClr val="FF0000"/>
                </a:solidFill>
                <a:latin typeface="楷体" panose="02010609060101010101" pitchFamily="49" charset="-122"/>
                <a:ea typeface="楷体" panose="02010609060101010101" pitchFamily="49" charset="-122"/>
              </a:rPr>
              <a:t>这些游牧部落长期在中原地区生活，逐渐抛弃旧有的传统，转而接受</a:t>
            </a:r>
            <a:r>
              <a:rPr lang="zh-CN" altLang="en-US" sz="3200" b="1" u="sng" dirty="0" smtClean="0">
                <a:solidFill>
                  <a:srgbClr val="FF0000"/>
                </a:solidFill>
                <a:latin typeface="楷体" panose="02010609060101010101" pitchFamily="49" charset="-122"/>
                <a:ea typeface="楷体" panose="02010609060101010101" pitchFamily="49" charset="-122"/>
              </a:rPr>
              <a:t>汉族先进的文化和生产、生活方式，</a:t>
            </a:r>
            <a:r>
              <a:rPr lang="zh-CN" altLang="en-US" sz="3200" b="1" dirty="0" smtClean="0">
                <a:latin typeface="楷体" panose="02010609060101010101" pitchFamily="49" charset="-122"/>
                <a:ea typeface="楷体" panose="02010609060101010101" pitchFamily="49" charset="-122"/>
              </a:rPr>
              <a:t>逐渐演变成汉民族的新成员。与此同时，</a:t>
            </a:r>
            <a:r>
              <a:rPr lang="zh-CN" altLang="en-US" sz="3200" b="1" dirty="0" smtClean="0">
                <a:solidFill>
                  <a:srgbClr val="FF0000"/>
                </a:solidFill>
                <a:latin typeface="楷体" panose="02010609060101010101" pitchFamily="49" charset="-122"/>
                <a:ea typeface="楷体" panose="02010609060101010101" pitchFamily="49" charset="-122"/>
              </a:rPr>
              <a:t>一部分汉人在与胡人接触过程中，受到胡文化影响。</a:t>
            </a:r>
            <a:r>
              <a:rPr lang="zh-CN" altLang="en-US" sz="3200" b="1" dirty="0" smtClean="0">
                <a:latin typeface="楷体" panose="02010609060101010101" pitchFamily="49" charset="-122"/>
                <a:ea typeface="楷体" panose="02010609060101010101" pitchFamily="49" charset="-122"/>
              </a:rPr>
              <a:t>他们不仅在穿着打扮、日常习俗上模仿胡人，而且也改取胡名，改说胡语。到后来，他们的子孙干脆以胡人自居。</a:t>
            </a:r>
            <a:r>
              <a:rPr lang="zh-CN" altLang="en-US" sz="3200" dirty="0" smtClean="0">
                <a:latin typeface="楷体" panose="02010609060101010101" pitchFamily="49" charset="-122"/>
                <a:ea typeface="楷体" panose="02010609060101010101" pitchFamily="49" charset="-122"/>
              </a:rPr>
              <a:t> </a:t>
            </a:r>
            <a:endParaRPr lang="zh-CN" altLang="en-US" sz="3200" dirty="0">
              <a:latin typeface="楷体" panose="02010609060101010101" pitchFamily="49" charset="-122"/>
              <a:ea typeface="楷体" panose="02010609060101010101" pitchFamily="49" charset="-122"/>
            </a:endParaRPr>
          </a:p>
        </p:txBody>
      </p:sp>
      <p:sp>
        <p:nvSpPr>
          <p:cNvPr id="13" name="矩形 12"/>
          <p:cNvSpPr/>
          <p:nvPr/>
        </p:nvSpPr>
        <p:spPr>
          <a:xfrm>
            <a:off x="1609816" y="5780866"/>
            <a:ext cx="9622292" cy="584775"/>
          </a:xfrm>
          <a:prstGeom prst="rect">
            <a:avLst/>
          </a:prstGeom>
          <a:solidFill>
            <a:srgbClr val="FFFF00"/>
          </a:solidFill>
          <a:ln w="9525">
            <a:noFill/>
          </a:ln>
        </p:spPr>
        <p:txBody>
          <a:bodyPr wrap="square" anchor="t">
            <a:spAutoFit/>
          </a:bodyPr>
          <a:lstStyle/>
          <a:p>
            <a:pPr fontAlgn="base"/>
            <a:r>
              <a:rPr lang="zh-CN" altLang="en-US" sz="3200" b="1" strike="noStrike"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rPr>
              <a:t>与汉族相比，鲜卑</a:t>
            </a:r>
            <a:r>
              <a:rPr lang="zh-CN" altLang="en-US" sz="3200" b="1" strike="noStrike" noProof="1" smtClean="0">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rPr>
              <a:t>族文化</a:t>
            </a:r>
            <a:r>
              <a:rPr lang="zh-CN" altLang="en-US" sz="3200" b="1" strike="noStrike" noProof="1" smtClean="0">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rPr>
              <a:t>落后</a:t>
            </a:r>
            <a:r>
              <a:rPr lang="zh-CN" altLang="en-US" sz="3200" b="1" strike="noStrike" noProof="1">
                <a:solidFill>
                  <a:srgbClr val="0000FF"/>
                </a:solidFill>
                <a:effectLst>
                  <a:outerShdw blurRad="38100" dist="38100" dir="2700000">
                    <a:srgbClr val="C0C0C0"/>
                  </a:outerShdw>
                </a:effectLst>
                <a:latin typeface="Arial" panose="020B0604020202020204" pitchFamily="34" charset="0"/>
                <a:ea typeface="黑体" panose="02010609060101010101" pitchFamily="49" charset="-122"/>
              </a:rPr>
              <a:t>。</a:t>
            </a:r>
            <a:r>
              <a:rPr lang="zh-CN" altLang="en-US" sz="3200" b="1" strike="noStrike" noProof="1">
                <a:solidFill>
                  <a:srgbClr val="FF0000"/>
                </a:solidFill>
                <a:effectLst>
                  <a:outerShdw blurRad="38100" dist="38100" dir="2700000">
                    <a:srgbClr val="C0C0C0"/>
                  </a:outerShdw>
                </a:effectLst>
                <a:latin typeface="Arial" panose="020B0604020202020204" pitchFamily="34" charset="0"/>
                <a:ea typeface="黑体" panose="02010609060101010101" pitchFamily="49" charset="-122"/>
              </a:rPr>
              <a:t>民族融合</a:t>
            </a:r>
            <a:r>
              <a:rPr lang="zh-CN" altLang="en-US" sz="3200" b="1" strike="noStrike" noProof="1" smtClean="0">
                <a:effectLst>
                  <a:outerShdw blurRad="38100" dist="38100" dir="2700000">
                    <a:srgbClr val="C0C0C0"/>
                  </a:outerShdw>
                </a:effectLst>
                <a:latin typeface="Arial" panose="020B0604020202020204" pitchFamily="34" charset="0"/>
                <a:ea typeface="黑体" panose="02010609060101010101" pitchFamily="49" charset="-122"/>
              </a:rPr>
              <a:t>趋势出现</a:t>
            </a:r>
            <a:r>
              <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rPr>
              <a:t>。</a:t>
            </a:r>
            <a:endParaRPr lang="zh-CN" altLang="en-US" sz="3200" b="1" strike="noStrike" noProof="1">
              <a:effectLst>
                <a:outerShdw blurRad="38100" dist="38100" dir="2700000">
                  <a:srgbClr val="C0C0C0"/>
                </a:outerShdw>
              </a:effectLst>
              <a:latin typeface="Arial" panose="020B0604020202020204" pitchFamily="34" charset="0"/>
              <a:ea typeface="黑体" panose="02010609060101010101" pitchFamily="49" charset="-122"/>
            </a:endParaRPr>
          </a:p>
        </p:txBody>
      </p:sp>
      <p:sp>
        <p:nvSpPr>
          <p:cNvPr id="14" name="矩形 13"/>
          <p:cNvSpPr/>
          <p:nvPr/>
        </p:nvSpPr>
        <p:spPr>
          <a:xfrm>
            <a:off x="2241222" y="5521044"/>
            <a:ext cx="8359480" cy="844597"/>
          </a:xfrm>
          <a:prstGeom prst="rect">
            <a:avLst/>
          </a:prstGeom>
          <a:solidFill>
            <a:schemeClr val="tx2">
              <a:lumMod val="75000"/>
            </a:schemeClr>
          </a:solid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00"/>
                </a:solidFill>
                <a:latin typeface="楷体" panose="02010609060101010101" pitchFamily="49" charset="-122"/>
                <a:ea typeface="楷体" panose="02010609060101010101" pitchFamily="49" charset="-122"/>
              </a:rPr>
              <a:t>4.</a:t>
            </a:r>
            <a:r>
              <a:rPr lang="zh-CN" altLang="en-US" sz="3600" b="1" dirty="0" smtClean="0">
                <a:solidFill>
                  <a:srgbClr val="FFFF00"/>
                </a:solidFill>
                <a:latin typeface="楷体" panose="02010609060101010101" pitchFamily="49" charset="-122"/>
                <a:ea typeface="楷体" panose="02010609060101010101" pitchFamily="49" charset="-122"/>
              </a:rPr>
              <a:t> 鲜卑族文化落后，民族融合趋势出现</a:t>
            </a:r>
            <a:endParaRPr lang="zh-CN" altLang="en-US" sz="3600" b="1" dirty="0">
              <a:solidFill>
                <a:srgbClr val="FFFF00"/>
              </a:solidFill>
              <a:latin typeface="楷体" panose="02010609060101010101" pitchFamily="49" charset="-122"/>
              <a:ea typeface="楷体" panose="02010609060101010101" pitchFamily="49"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4883"/>
    </mc:Choice>
    <mc:Fallback>
      <p:transition spd="slow" advTm="1148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horizontal)">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313" name="图片 35843" descr="东晋十六国形势图"/>
          <p:cNvPicPr>
            <a:picLocks noChangeAspect="1"/>
          </p:cNvPicPr>
          <p:nvPr/>
        </p:nvPicPr>
        <p:blipFill>
          <a:blip r:embed="rId1"/>
          <a:stretch>
            <a:fillRect/>
          </a:stretch>
        </p:blipFill>
        <p:spPr>
          <a:xfrm>
            <a:off x="1524000" y="0"/>
            <a:ext cx="9144000" cy="685800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4337" name="Picture 11" descr="129f34c28cfg213"/>
          <p:cNvPicPr>
            <a:picLocks noChangeAspect="1"/>
          </p:cNvPicPr>
          <p:nvPr/>
        </p:nvPicPr>
        <p:blipFill>
          <a:blip r:embed="rId1"/>
          <a:stretch>
            <a:fillRect/>
          </a:stretch>
        </p:blipFill>
        <p:spPr>
          <a:xfrm>
            <a:off x="2238375" y="1928813"/>
            <a:ext cx="7345363" cy="4384675"/>
          </a:xfrm>
          <a:prstGeom prst="rect">
            <a:avLst/>
          </a:prstGeom>
          <a:noFill/>
          <a:ln w="9525">
            <a:noFill/>
          </a:ln>
        </p:spPr>
      </p:pic>
      <p:sp>
        <p:nvSpPr>
          <p:cNvPr id="31747" name="AutoShape 13"/>
          <p:cNvSpPr/>
          <p:nvPr/>
        </p:nvSpPr>
        <p:spPr>
          <a:xfrm rot="3600000">
            <a:off x="7807325" y="1120775"/>
            <a:ext cx="150813" cy="1728788"/>
          </a:xfrm>
          <a:prstGeom prst="downArrow">
            <a:avLst>
              <a:gd name="adj1" fmla="val 50000"/>
              <a:gd name="adj2" fmla="val 286206"/>
            </a:avLst>
          </a:prstGeom>
          <a:solidFill>
            <a:srgbClr val="FF0000"/>
          </a:solidFill>
          <a:ln w="9525" cap="flat" cmpd="sng">
            <a:solidFill>
              <a:srgbClr val="FF0000"/>
            </a:solidFill>
            <a:prstDash val="solid"/>
            <a:miter/>
            <a:headEnd type="none" w="med" len="med"/>
            <a:tailEnd type="none" w="med" len="med"/>
          </a:ln>
        </p:spPr>
        <p:txBody>
          <a:bodyPr vert="eaVert" wrap="none" anchor="ctr"/>
          <a:p>
            <a:pPr algn="ctr">
              <a:buFont typeface="Arial" panose="020B0604020202020204" pitchFamily="34" charset="0"/>
            </a:pPr>
            <a:endParaRPr lang="zh-CN" altLang="zh-CN" dirty="0">
              <a:latin typeface="Arial" panose="020B0604020202020204" pitchFamily="34" charset="0"/>
              <a:ea typeface="宋体" panose="02010600030101010101" pitchFamily="2" charset="-122"/>
            </a:endParaRPr>
          </a:p>
        </p:txBody>
      </p:sp>
      <p:sp>
        <p:nvSpPr>
          <p:cNvPr id="31748" name="Line 14"/>
          <p:cNvSpPr/>
          <p:nvPr/>
        </p:nvSpPr>
        <p:spPr>
          <a:xfrm>
            <a:off x="6738938" y="2500313"/>
            <a:ext cx="214312" cy="150812"/>
          </a:xfrm>
          <a:prstGeom prst="line">
            <a:avLst/>
          </a:prstGeom>
          <a:ln w="38100" cap="flat" cmpd="sng">
            <a:solidFill>
              <a:srgbClr val="FF0000"/>
            </a:solidFill>
            <a:prstDash val="solid"/>
            <a:round/>
            <a:headEnd type="none" w="med" len="med"/>
            <a:tailEnd type="triangle" w="med" len="med"/>
          </a:ln>
        </p:spPr>
      </p:sp>
      <p:sp>
        <p:nvSpPr>
          <p:cNvPr id="31749" name="TextBox 10"/>
          <p:cNvSpPr txBox="1"/>
          <p:nvPr/>
        </p:nvSpPr>
        <p:spPr>
          <a:xfrm>
            <a:off x="8739188" y="1285875"/>
            <a:ext cx="1571625" cy="706755"/>
          </a:xfrm>
          <a:prstGeom prst="rect">
            <a:avLst/>
          </a:prstGeom>
          <a:solidFill>
            <a:srgbClr val="FFFF00"/>
          </a:solidFill>
          <a:ln w="9525">
            <a:noFill/>
          </a:ln>
        </p:spPr>
        <p:txBody>
          <a:bodyPr anchor="t">
            <a:spAutoFit/>
          </a:bodyPr>
          <a:p>
            <a:pPr algn="ctr">
              <a:buFont typeface="Arial" panose="020B0604020202020204" pitchFamily="34" charset="0"/>
            </a:pPr>
            <a:r>
              <a:rPr lang="zh-CN" altLang="en-US" sz="2000" b="1" dirty="0">
                <a:latin typeface="华文新魏" panose="02010800040101010101" pitchFamily="2" charset="-122"/>
                <a:ea typeface="华文新魏" panose="02010800040101010101" pitchFamily="2" charset="-122"/>
              </a:rPr>
              <a:t>大鲜卑山嘎仙洞</a:t>
            </a:r>
            <a:endParaRPr lang="zh-CN" altLang="en-US" sz="2000" b="1" dirty="0">
              <a:latin typeface="华文新魏" panose="02010800040101010101" pitchFamily="2" charset="-122"/>
              <a:ea typeface="华文新魏" panose="02010800040101010101" pitchFamily="2" charset="-122"/>
            </a:endParaRPr>
          </a:p>
        </p:txBody>
      </p:sp>
      <p:sp>
        <p:nvSpPr>
          <p:cNvPr id="31750" name="TextBox 12"/>
          <p:cNvSpPr txBox="1"/>
          <p:nvPr/>
        </p:nvSpPr>
        <p:spPr>
          <a:xfrm>
            <a:off x="4810125" y="1863725"/>
            <a:ext cx="1643063" cy="1198880"/>
          </a:xfrm>
          <a:prstGeom prst="rect">
            <a:avLst/>
          </a:prstGeom>
          <a:solidFill>
            <a:srgbClr val="FFFF00"/>
          </a:solidFill>
          <a:ln w="9525">
            <a:noFill/>
          </a:ln>
        </p:spPr>
        <p:txBody>
          <a:bodyPr anchor="t">
            <a:spAutoFit/>
          </a:bodyPr>
          <a:p>
            <a:pPr>
              <a:buFont typeface="Arial" panose="020B0604020202020204" pitchFamily="34" charset="0"/>
            </a:pPr>
            <a:r>
              <a:rPr lang="en-US" altLang="zh-CN" b="1">
                <a:latin typeface="宋体" panose="02010600030101010101" pitchFamily="2" charset="-122"/>
                <a:ea typeface="宋体" panose="02010600030101010101" pitchFamily="2" charset="-122"/>
              </a:rPr>
              <a:t>386</a:t>
            </a:r>
            <a:r>
              <a:rPr lang="zh-CN" altLang="en-US" b="1" dirty="0">
                <a:latin typeface="宋体" panose="02010600030101010101" pitchFamily="2" charset="-122"/>
                <a:ea typeface="宋体" panose="02010600030101010101" pitchFamily="2" charset="-122"/>
              </a:rPr>
              <a:t>年，拓跋珪建立北魏</a:t>
            </a:r>
            <a:endParaRPr lang="zh-CN" altLang="en-US" b="1" dirty="0">
              <a:latin typeface="宋体" panose="02010600030101010101" pitchFamily="2" charset="-122"/>
              <a:ea typeface="宋体" panose="02010600030101010101" pitchFamily="2" charset="-122"/>
            </a:endParaRPr>
          </a:p>
          <a:p>
            <a:pPr>
              <a:buFont typeface="Arial" panose="020B0604020202020204" pitchFamily="34" charset="0"/>
            </a:pPr>
            <a:r>
              <a:rPr lang="en-US" altLang="zh-CN" b="1">
                <a:latin typeface="宋体" panose="02010600030101010101" pitchFamily="2" charset="-122"/>
                <a:ea typeface="宋体" panose="02010600030101010101" pitchFamily="2" charset="-122"/>
              </a:rPr>
              <a:t>398</a:t>
            </a:r>
            <a:r>
              <a:rPr lang="zh-CN" altLang="en-US" b="1" dirty="0">
                <a:latin typeface="宋体" panose="02010600030101010101" pitchFamily="2" charset="-122"/>
                <a:ea typeface="宋体" panose="02010600030101010101" pitchFamily="2" charset="-122"/>
              </a:rPr>
              <a:t>年，定都</a:t>
            </a:r>
            <a:r>
              <a:rPr lang="zh-CN" altLang="en-US" b="1" dirty="0">
                <a:solidFill>
                  <a:srgbClr val="FF0000"/>
                </a:solidFill>
                <a:latin typeface="宋体" panose="02010600030101010101" pitchFamily="2" charset="-122"/>
                <a:ea typeface="宋体" panose="02010600030101010101" pitchFamily="2" charset="-122"/>
              </a:rPr>
              <a:t>平城</a:t>
            </a:r>
            <a:endParaRPr lang="zh-CN" altLang="en-US" dirty="0">
              <a:solidFill>
                <a:srgbClr val="FF0000"/>
              </a:solidFill>
              <a:latin typeface="宋体" panose="02010600030101010101" pitchFamily="2" charset="-122"/>
              <a:ea typeface="宋体" panose="02010600030101010101" pitchFamily="2" charset="-122"/>
            </a:endParaRPr>
          </a:p>
        </p:txBody>
      </p:sp>
      <p:pic>
        <p:nvPicPr>
          <p:cNvPr id="31751" name="Picture 12" descr="2005-3-24_151319"/>
          <p:cNvPicPr>
            <a:picLocks noChangeAspect="1"/>
          </p:cNvPicPr>
          <p:nvPr/>
        </p:nvPicPr>
        <p:blipFill>
          <a:blip r:embed="rId2"/>
          <a:stretch>
            <a:fillRect/>
          </a:stretch>
        </p:blipFill>
        <p:spPr>
          <a:xfrm>
            <a:off x="7696200" y="2781300"/>
            <a:ext cx="2971800" cy="2894013"/>
          </a:xfrm>
          <a:prstGeom prst="rect">
            <a:avLst/>
          </a:prstGeom>
          <a:noFill/>
          <a:ln w="9525">
            <a:noFill/>
          </a:ln>
        </p:spPr>
      </p:pic>
      <p:pic>
        <p:nvPicPr>
          <p:cNvPr id="8222" name="Picture 30" descr="o_19"/>
          <p:cNvPicPr>
            <a:picLocks noChangeAspect="1"/>
          </p:cNvPicPr>
          <p:nvPr/>
        </p:nvPicPr>
        <p:blipFill>
          <a:blip r:embed="rId3"/>
          <a:stretch>
            <a:fillRect/>
          </a:stretch>
        </p:blipFill>
        <p:spPr>
          <a:xfrm>
            <a:off x="196850" y="-28575"/>
            <a:ext cx="11729085" cy="6886575"/>
          </a:xfrm>
          <a:prstGeom prst="rect">
            <a:avLst/>
          </a:prstGeom>
          <a:noFill/>
          <a:ln w="9525">
            <a:noFill/>
          </a:ln>
        </p:spPr>
      </p:pic>
      <p:sp>
        <p:nvSpPr>
          <p:cNvPr id="8223" name="Freeform 31"/>
          <p:cNvSpPr/>
          <p:nvPr/>
        </p:nvSpPr>
        <p:spPr>
          <a:xfrm>
            <a:off x="5618163" y="2565400"/>
            <a:ext cx="2665412" cy="1146175"/>
          </a:xfrm>
          <a:custGeom>
            <a:avLst/>
            <a:gdLst/>
            <a:ahLst/>
            <a:cxnLst>
              <a:cxn ang="0">
                <a:pos x="0" y="1119188"/>
              </a:cxn>
              <a:cxn ang="0">
                <a:pos x="219075" y="1133475"/>
              </a:cxn>
              <a:cxn ang="0">
                <a:pos x="395287" y="982663"/>
              </a:cxn>
              <a:cxn ang="0">
                <a:pos x="587375" y="860425"/>
              </a:cxn>
              <a:cxn ang="0">
                <a:pos x="928687" y="833438"/>
              </a:cxn>
              <a:cxn ang="0">
                <a:pos x="1104900" y="873125"/>
              </a:cxn>
              <a:cxn ang="0">
                <a:pos x="1255712" y="955675"/>
              </a:cxn>
              <a:cxn ang="0">
                <a:pos x="1555750" y="873125"/>
              </a:cxn>
              <a:cxn ang="0">
                <a:pos x="2087562" y="792163"/>
              </a:cxn>
              <a:cxn ang="0">
                <a:pos x="2116137" y="709613"/>
              </a:cxn>
              <a:cxn ang="0">
                <a:pos x="2128837" y="573088"/>
              </a:cxn>
              <a:cxn ang="0">
                <a:pos x="2170112" y="560388"/>
              </a:cxn>
              <a:cxn ang="0">
                <a:pos x="2292350" y="546100"/>
              </a:cxn>
              <a:cxn ang="0">
                <a:pos x="2416175" y="436563"/>
              </a:cxn>
              <a:cxn ang="0">
                <a:pos x="2320925" y="328613"/>
              </a:cxn>
              <a:cxn ang="0">
                <a:pos x="2457450" y="273050"/>
              </a:cxn>
              <a:cxn ang="0">
                <a:pos x="2525712" y="246063"/>
              </a:cxn>
              <a:cxn ang="0">
                <a:pos x="2470150" y="192088"/>
              </a:cxn>
              <a:cxn ang="0">
                <a:pos x="2360612" y="109538"/>
              </a:cxn>
              <a:cxn ang="0">
                <a:pos x="2633662" y="41275"/>
              </a:cxn>
              <a:cxn ang="0">
                <a:pos x="2662237" y="0"/>
              </a:cxn>
            </a:cxnLst>
            <a:pathLst>
              <a:path w="1679" h="722">
                <a:moveTo>
                  <a:pt x="0" y="705"/>
                </a:moveTo>
                <a:cubicBezTo>
                  <a:pt x="61" y="715"/>
                  <a:pt x="75" y="722"/>
                  <a:pt x="138" y="714"/>
                </a:cubicBezTo>
                <a:cubicBezTo>
                  <a:pt x="185" y="697"/>
                  <a:pt x="215" y="654"/>
                  <a:pt x="249" y="619"/>
                </a:cubicBezTo>
                <a:cubicBezTo>
                  <a:pt x="269" y="560"/>
                  <a:pt x="316" y="558"/>
                  <a:pt x="370" y="542"/>
                </a:cubicBezTo>
                <a:cubicBezTo>
                  <a:pt x="445" y="493"/>
                  <a:pt x="464" y="518"/>
                  <a:pt x="585" y="525"/>
                </a:cubicBezTo>
                <a:cubicBezTo>
                  <a:pt x="622" y="537"/>
                  <a:pt x="659" y="538"/>
                  <a:pt x="696" y="550"/>
                </a:cubicBezTo>
                <a:cubicBezTo>
                  <a:pt x="723" y="577"/>
                  <a:pt x="759" y="581"/>
                  <a:pt x="791" y="602"/>
                </a:cubicBezTo>
                <a:cubicBezTo>
                  <a:pt x="870" y="550"/>
                  <a:pt x="865" y="559"/>
                  <a:pt x="980" y="550"/>
                </a:cubicBezTo>
                <a:cubicBezTo>
                  <a:pt x="1094" y="515"/>
                  <a:pt x="1190" y="510"/>
                  <a:pt x="1315" y="499"/>
                </a:cubicBezTo>
                <a:cubicBezTo>
                  <a:pt x="1321" y="482"/>
                  <a:pt x="1331" y="465"/>
                  <a:pt x="1333" y="447"/>
                </a:cubicBezTo>
                <a:cubicBezTo>
                  <a:pt x="1336" y="418"/>
                  <a:pt x="1331" y="388"/>
                  <a:pt x="1341" y="361"/>
                </a:cubicBezTo>
                <a:cubicBezTo>
                  <a:pt x="1344" y="352"/>
                  <a:pt x="1358" y="354"/>
                  <a:pt x="1367" y="353"/>
                </a:cubicBezTo>
                <a:cubicBezTo>
                  <a:pt x="1392" y="349"/>
                  <a:pt x="1418" y="347"/>
                  <a:pt x="1444" y="344"/>
                </a:cubicBezTo>
                <a:cubicBezTo>
                  <a:pt x="1470" y="320"/>
                  <a:pt x="1498" y="301"/>
                  <a:pt x="1522" y="275"/>
                </a:cubicBezTo>
                <a:cubicBezTo>
                  <a:pt x="1512" y="235"/>
                  <a:pt x="1502" y="220"/>
                  <a:pt x="1462" y="207"/>
                </a:cubicBezTo>
                <a:cubicBezTo>
                  <a:pt x="1363" y="138"/>
                  <a:pt x="1473" y="167"/>
                  <a:pt x="1548" y="172"/>
                </a:cubicBezTo>
                <a:cubicBezTo>
                  <a:pt x="1562" y="166"/>
                  <a:pt x="1581" y="167"/>
                  <a:pt x="1591" y="155"/>
                </a:cubicBezTo>
                <a:cubicBezTo>
                  <a:pt x="1611" y="130"/>
                  <a:pt x="1560" y="122"/>
                  <a:pt x="1556" y="121"/>
                </a:cubicBezTo>
                <a:cubicBezTo>
                  <a:pt x="1536" y="100"/>
                  <a:pt x="1487" y="69"/>
                  <a:pt x="1487" y="69"/>
                </a:cubicBezTo>
                <a:cubicBezTo>
                  <a:pt x="1605" y="58"/>
                  <a:pt x="1572" y="57"/>
                  <a:pt x="1659" y="26"/>
                </a:cubicBezTo>
                <a:cubicBezTo>
                  <a:pt x="1679" y="7"/>
                  <a:pt x="1677" y="17"/>
                  <a:pt x="1677" y="0"/>
                </a:cubicBezTo>
              </a:path>
            </a:pathLst>
          </a:custGeom>
          <a:noFill/>
          <a:ln w="79375" cap="flat" cmpd="sng">
            <a:solidFill>
              <a:srgbClr val="FF0000"/>
            </a:solidFill>
            <a:prstDash val="sysDot"/>
            <a:round/>
            <a:headEnd type="none" w="med" len="med"/>
            <a:tailEnd type="none" w="med" len="med"/>
          </a:ln>
        </p:spPr>
        <p:txBody>
          <a:bodyPr/>
          <a:p>
            <a:endParaRPr lang="zh-CN" altLang="en-US"/>
          </a:p>
        </p:txBody>
      </p:sp>
      <p:sp>
        <p:nvSpPr>
          <p:cNvPr id="8224" name="Rectangle 32"/>
          <p:cNvSpPr/>
          <p:nvPr/>
        </p:nvSpPr>
        <p:spPr>
          <a:xfrm>
            <a:off x="6311900" y="4149725"/>
            <a:ext cx="2019300" cy="645160"/>
          </a:xfrm>
          <a:prstGeom prst="rect">
            <a:avLst/>
          </a:prstGeom>
          <a:noFill/>
          <a:ln w="9525">
            <a:noFill/>
          </a:ln>
        </p:spPr>
        <p:txBody>
          <a:bodyPr anchor="t">
            <a:spAutoFit/>
          </a:bodyPr>
          <a:p>
            <a:r>
              <a:rPr lang="zh-CN" altLang="en-US" sz="3600" b="1" dirty="0">
                <a:solidFill>
                  <a:srgbClr val="FF0000"/>
                </a:solidFill>
                <a:latin typeface="Arial" panose="020B0604020202020204" pitchFamily="34" charset="0"/>
                <a:ea typeface="黑体" panose="02010609060101010101" pitchFamily="49" charset="-122"/>
              </a:rPr>
              <a:t>刘　宋</a:t>
            </a:r>
            <a:endParaRPr lang="zh-CN" altLang="en-US" sz="3600" b="1" dirty="0">
              <a:solidFill>
                <a:srgbClr val="FF0000"/>
              </a:solidFill>
              <a:latin typeface="Arial" panose="020B0604020202020204" pitchFamily="34" charset="0"/>
              <a:ea typeface="黑体" panose="02010609060101010101" pitchFamily="49" charset="-122"/>
            </a:endParaRPr>
          </a:p>
        </p:txBody>
      </p:sp>
      <p:sp>
        <p:nvSpPr>
          <p:cNvPr id="8225" name="Rectangle 33"/>
          <p:cNvSpPr/>
          <p:nvPr/>
        </p:nvSpPr>
        <p:spPr>
          <a:xfrm>
            <a:off x="6311900" y="1773238"/>
            <a:ext cx="1560195" cy="645160"/>
          </a:xfrm>
          <a:prstGeom prst="rect">
            <a:avLst/>
          </a:prstGeom>
          <a:noFill/>
          <a:ln w="9525">
            <a:noFill/>
          </a:ln>
        </p:spPr>
        <p:txBody>
          <a:bodyPr wrap="none" anchor="t">
            <a:spAutoFit/>
          </a:bodyPr>
          <a:p>
            <a:r>
              <a:rPr lang="zh-CN" altLang="en-US" sz="3600" b="1" dirty="0">
                <a:solidFill>
                  <a:srgbClr val="FF0000"/>
                </a:solidFill>
                <a:latin typeface="Arial" panose="020B0604020202020204" pitchFamily="34" charset="0"/>
                <a:ea typeface="黑体" panose="02010609060101010101" pitchFamily="49" charset="-122"/>
              </a:rPr>
              <a:t>北　魏</a:t>
            </a:r>
            <a:endParaRPr lang="zh-CN" altLang="en-US" sz="3600" b="1" dirty="0">
              <a:solidFill>
                <a:srgbClr val="FF0000"/>
              </a:solidFill>
              <a:latin typeface="Arial" panose="020B0604020202020204" pitchFamily="34" charset="0"/>
              <a:ea typeface="黑体" panose="02010609060101010101" pitchFamily="49" charset="-122"/>
            </a:endParaRPr>
          </a:p>
        </p:txBody>
      </p:sp>
      <p:sp>
        <p:nvSpPr>
          <p:cNvPr id="750595" name="Text Box 3"/>
          <p:cNvSpPr txBox="1"/>
          <p:nvPr/>
        </p:nvSpPr>
        <p:spPr>
          <a:xfrm>
            <a:off x="1524000" y="2386013"/>
            <a:ext cx="3429000" cy="2553335"/>
          </a:xfrm>
          <a:prstGeom prst="rect">
            <a:avLst/>
          </a:prstGeom>
          <a:noFill/>
          <a:ln w="12700">
            <a:noFill/>
          </a:ln>
        </p:spPr>
        <p:txBody>
          <a:bodyPr anchor="t">
            <a:spAutoFit/>
          </a:bodyPr>
          <a:p>
            <a:r>
              <a:rPr lang="zh-CN" altLang="en-US" sz="3200" b="1" dirty="0">
                <a:solidFill>
                  <a:schemeClr val="tx1"/>
                </a:solidFill>
                <a:latin typeface="微软雅黑" panose="020B0503020204020204" pitchFamily="34" charset="-122"/>
                <a:ea typeface="微软雅黑" panose="020B0503020204020204" pitchFamily="34" charset="-122"/>
              </a:rPr>
              <a:t>北魏的疆域包括今陕西、山西、甘肃、河北、河南的一部分。</a:t>
            </a:r>
            <a:endParaRPr lang="zh-CN" altLang="en-US" sz="3200" b="1" dirty="0">
              <a:solidFill>
                <a:schemeClr val="tx1"/>
              </a:solidFill>
              <a:latin typeface="微软雅黑" panose="020B0503020204020204" pitchFamily="34" charset="-122"/>
              <a:ea typeface="微软雅黑" panose="020B0503020204020204" pitchFamily="34" charset="-122"/>
            </a:endParaRPr>
          </a:p>
          <a:p>
            <a:r>
              <a:rPr lang="zh-CN" altLang="en-US" sz="3200" b="1" dirty="0">
                <a:solidFill>
                  <a:schemeClr val="tx1"/>
                </a:solidFill>
                <a:latin typeface="微软雅黑" panose="020B0503020204020204" pitchFamily="34" charset="-122"/>
                <a:ea typeface="微软雅黑" panose="020B0503020204020204" pitchFamily="34" charset="-122"/>
              </a:rPr>
              <a:t>南方是刘宋政权</a:t>
            </a:r>
            <a:endParaRPr lang="zh-CN" altLang="en-US" sz="3200" b="1" dirty="0">
              <a:solidFill>
                <a:schemeClr val="tx1"/>
              </a:solidFill>
              <a:latin typeface="微软雅黑" panose="020B0503020204020204" pitchFamily="34" charset="-122"/>
              <a:ea typeface="微软雅黑" panose="020B0503020204020204" pitchFamily="34" charset="-122"/>
            </a:endParaRPr>
          </a:p>
        </p:txBody>
      </p:sp>
      <p:sp>
        <p:nvSpPr>
          <p:cNvPr id="31757" name="Text Box 5"/>
          <p:cNvSpPr txBox="1"/>
          <p:nvPr/>
        </p:nvSpPr>
        <p:spPr>
          <a:xfrm>
            <a:off x="1524000" y="0"/>
            <a:ext cx="3962400" cy="706755"/>
          </a:xfrm>
          <a:prstGeom prst="rect">
            <a:avLst/>
          </a:prstGeom>
          <a:noFill/>
          <a:ln w="9525" cap="flat" cmpd="sng">
            <a:solidFill>
              <a:srgbClr val="6600CC"/>
            </a:solidFill>
            <a:prstDash val="solid"/>
            <a:miter/>
            <a:headEnd type="none" w="med" len="med"/>
            <a:tailEnd type="none" w="med" len="med"/>
          </a:ln>
        </p:spPr>
        <p:txBody>
          <a:bodyPr anchor="t">
            <a:spAutoFit/>
          </a:bodyPr>
          <a:p>
            <a:pPr>
              <a:spcBef>
                <a:spcPct val="50000"/>
              </a:spcBef>
            </a:pPr>
            <a:r>
              <a:rPr lang="en-US" altLang="zh-CN" sz="4000" b="1" dirty="0">
                <a:solidFill>
                  <a:srgbClr val="0000FF"/>
                </a:solidFill>
                <a:latin typeface="黑体" panose="02010609060101010101" pitchFamily="49" charset="-122"/>
                <a:ea typeface="黑体" panose="02010609060101010101" pitchFamily="49" charset="-122"/>
              </a:rPr>
              <a:t>439</a:t>
            </a:r>
            <a:r>
              <a:rPr lang="zh-CN" altLang="en-US" sz="4000" b="1" dirty="0">
                <a:solidFill>
                  <a:srgbClr val="0000FF"/>
                </a:solidFill>
                <a:latin typeface="黑体" panose="02010609060101010101" pitchFamily="49" charset="-122"/>
                <a:ea typeface="黑体" panose="02010609060101010101" pitchFamily="49" charset="-122"/>
              </a:rPr>
              <a:t>年统一北方</a:t>
            </a:r>
            <a:endParaRPr lang="zh-CN" altLang="en-US" sz="4000" b="1" dirty="0">
              <a:solidFill>
                <a:srgbClr val="0000FF"/>
              </a:solidFill>
              <a:latin typeface="黑体" panose="02010609060101010101" pitchFamily="49" charset="-122"/>
              <a:ea typeface="黑体" panose="02010609060101010101" pitchFamily="49" charset="-122"/>
            </a:endParaRPr>
          </a:p>
        </p:txBody>
      </p:sp>
      <p:sp>
        <p:nvSpPr>
          <p:cNvPr id="31758" name="Rectangle 5">
            <a:hlinkClick r:id="rId4" action="ppaction://hlinksldjump"/>
          </p:cNvPr>
          <p:cNvSpPr/>
          <p:nvPr/>
        </p:nvSpPr>
        <p:spPr>
          <a:xfrm>
            <a:off x="6348413" y="0"/>
            <a:ext cx="4319588" cy="645160"/>
          </a:xfrm>
          <a:prstGeom prst="rect">
            <a:avLst/>
          </a:prstGeom>
          <a:solidFill>
            <a:srgbClr val="FFFF00"/>
          </a:solidFill>
          <a:ln w="9525">
            <a:noFill/>
          </a:ln>
        </p:spPr>
        <p:txBody>
          <a:bodyPr>
            <a:spAutoFit/>
          </a:bodyPr>
          <a:p>
            <a:pPr fontAlgn="base">
              <a:buFont typeface="Arial" panose="020B0604020202020204" pitchFamily="34" charset="0"/>
            </a:pPr>
            <a:r>
              <a:rPr lang="zh-CN" altLang="en-US" sz="3600" b="1" strike="noStrike" noProof="1" dirty="0">
                <a:solidFill>
                  <a:srgbClr val="FF0000"/>
                </a:solidFill>
                <a:effectLst>
                  <a:outerShdw blurRad="38100" dist="38100" dir="2700000">
                    <a:srgbClr val="000000"/>
                  </a:outerShdw>
                </a:effectLst>
                <a:latin typeface="Arial" panose="020B0604020202020204" pitchFamily="34" charset="0"/>
                <a:ea typeface="黑体" panose="02010609060101010101" pitchFamily="49" charset="-122"/>
                <a:cs typeface="+mn-cs"/>
              </a:rPr>
              <a:t>民族融合</a:t>
            </a:r>
            <a:r>
              <a:rPr lang="zh-CN" altLang="en-US" sz="3600" b="1" strike="noStrike" noProof="1" dirty="0">
                <a:effectLst>
                  <a:outerShdw blurRad="38100" dist="38100" dir="2700000">
                    <a:srgbClr val="FFFFFF"/>
                  </a:outerShdw>
                </a:effectLst>
                <a:latin typeface="Arial" panose="020B0604020202020204" pitchFamily="34" charset="0"/>
                <a:ea typeface="黑体" panose="02010609060101010101" pitchFamily="49" charset="-122"/>
                <a:cs typeface="+mn-cs"/>
              </a:rPr>
              <a:t>趋势的出现</a:t>
            </a:r>
            <a:endParaRPr lang="zh-CN" altLang="en-US" sz="3600" b="1" strike="noStrike" noProof="1" dirty="0">
              <a:effectLst>
                <a:outerShdw blurRad="38100" dist="38100" dir="2700000">
                  <a:srgbClr val="FFFFFF"/>
                </a:outerShdw>
              </a:effectLst>
              <a:latin typeface="Arial" panose="020B0604020202020204" pitchFamily="34" charset="0"/>
              <a:ea typeface="黑体" panose="02010609060101010101"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1749"/>
                                        </p:tgtEl>
                                        <p:attrNameLst>
                                          <p:attrName>style.visibility</p:attrName>
                                        </p:attrNameLst>
                                      </p:cBhvr>
                                      <p:to>
                                        <p:strVal val="visible"/>
                                      </p:to>
                                    </p:set>
                                    <p:animEffect transition="in" filter="box(in)">
                                      <p:cBhvr>
                                        <p:cTn id="7" dur="500"/>
                                        <p:tgtEl>
                                          <p:spTgt spid="31749"/>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1751"/>
                                        </p:tgtEl>
                                        <p:attrNameLst>
                                          <p:attrName>style.visibility</p:attrName>
                                        </p:attrNameLst>
                                      </p:cBhvr>
                                      <p:to>
                                        <p:strVal val="visible"/>
                                      </p:to>
                                    </p:set>
                                    <p:animEffect transition="in" filter="blinds(horizontal)">
                                      <p:cBhvr>
                                        <p:cTn id="11" dur="500"/>
                                        <p:tgtEl>
                                          <p:spTgt spid="31751"/>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xit" presetSubtype="4" fill="hold" nodeType="clickEffect">
                                  <p:stCondLst>
                                    <p:cond delay="0"/>
                                  </p:stCondLst>
                                  <p:childTnLst>
                                    <p:anim calcmode="lin" valueType="num">
                                      <p:cBhvr>
                                        <p:cTn id="15" dur="500"/>
                                        <p:tgtEl>
                                          <p:spTgt spid="31751"/>
                                        </p:tgtEl>
                                        <p:attrNameLst>
                                          <p:attrName>ppt_x</p:attrName>
                                        </p:attrNameLst>
                                      </p:cBhvr>
                                      <p:tavLst>
                                        <p:tav tm="0">
                                          <p:val>
                                            <p:strVal val="ppt_x"/>
                                          </p:val>
                                        </p:tav>
                                        <p:tav tm="100000">
                                          <p:val>
                                            <p:strVal val="ppt_x"/>
                                          </p:val>
                                        </p:tav>
                                      </p:tavLst>
                                    </p:anim>
                                    <p:anim calcmode="lin" valueType="num">
                                      <p:cBhvr>
                                        <p:cTn id="16" dur="500"/>
                                        <p:tgtEl>
                                          <p:spTgt spid="31751"/>
                                        </p:tgtEl>
                                        <p:attrNameLst>
                                          <p:attrName>ppt_y</p:attrName>
                                        </p:attrNameLst>
                                      </p:cBhvr>
                                      <p:tavLst>
                                        <p:tav tm="0">
                                          <p:val>
                                            <p:strVal val="ppt_y"/>
                                          </p:val>
                                        </p:tav>
                                        <p:tav tm="100000">
                                          <p:val>
                                            <p:strVal val="1+ppt_h/2"/>
                                          </p:val>
                                        </p:tav>
                                      </p:tavLst>
                                    </p:anim>
                                    <p:set>
                                      <p:cBhvr>
                                        <p:cTn id="17" dur="1" fill="hold">
                                          <p:stCondLst>
                                            <p:cond delay="499"/>
                                          </p:stCondLst>
                                        </p:cTn>
                                        <p:tgtEl>
                                          <p:spTgt spid="31751"/>
                                        </p:tgtEl>
                                        <p:attrNameLst>
                                          <p:attrName>style.visibility</p:attrName>
                                        </p:attrNameLst>
                                      </p:cBhvr>
                                      <p:to>
                                        <p:strVal val="hidden"/>
                                      </p:to>
                                    </p:set>
                                  </p:childTnLst>
                                </p:cTn>
                              </p:par>
                            </p:childTnLst>
                          </p:cTn>
                        </p:par>
                        <p:par>
                          <p:cTn id="18" fill="hold">
                            <p:stCondLst>
                              <p:cond delay="500"/>
                            </p:stCondLst>
                            <p:childTnLst>
                              <p:par>
                                <p:cTn id="19" presetID="4" presetClass="entr" presetSubtype="16" fill="hold" grpId="0" nodeType="afterEffect">
                                  <p:stCondLst>
                                    <p:cond delay="0"/>
                                  </p:stCondLst>
                                  <p:childTnLst>
                                    <p:set>
                                      <p:cBhvr>
                                        <p:cTn id="20" dur="1" fill="hold">
                                          <p:stCondLst>
                                            <p:cond delay="0"/>
                                          </p:stCondLst>
                                        </p:cTn>
                                        <p:tgtEl>
                                          <p:spTgt spid="31747"/>
                                        </p:tgtEl>
                                        <p:attrNameLst>
                                          <p:attrName>style.visibility</p:attrName>
                                        </p:attrNameLst>
                                      </p:cBhvr>
                                      <p:to>
                                        <p:strVal val="visible"/>
                                      </p:to>
                                    </p:set>
                                    <p:animEffect transition="in" filter="box(in)">
                                      <p:cBhvr>
                                        <p:cTn id="21" dur="500"/>
                                        <p:tgtEl>
                                          <p:spTgt spid="31747"/>
                                        </p:tgtEl>
                                      </p:cBhvr>
                                    </p:animEffect>
                                  </p:childTnLst>
                                </p:cTn>
                              </p:par>
                            </p:childTnLst>
                          </p:cTn>
                        </p:par>
                        <p:par>
                          <p:cTn id="22" fill="hold">
                            <p:stCondLst>
                              <p:cond delay="1000"/>
                            </p:stCondLst>
                            <p:childTnLst>
                              <p:par>
                                <p:cTn id="23" presetID="4" presetClass="entr" presetSubtype="16" fill="hold" grpId="0" nodeType="afterEffect">
                                  <p:stCondLst>
                                    <p:cond delay="0"/>
                                  </p:stCondLst>
                                  <p:childTnLst>
                                    <p:set>
                                      <p:cBhvr>
                                        <p:cTn id="24" dur="1" fill="hold">
                                          <p:stCondLst>
                                            <p:cond delay="0"/>
                                          </p:stCondLst>
                                        </p:cTn>
                                        <p:tgtEl>
                                          <p:spTgt spid="31750"/>
                                        </p:tgtEl>
                                        <p:attrNameLst>
                                          <p:attrName>style.visibility</p:attrName>
                                        </p:attrNameLst>
                                      </p:cBhvr>
                                      <p:to>
                                        <p:strVal val="visible"/>
                                      </p:to>
                                    </p:set>
                                    <p:animEffect transition="in" filter="box(in)">
                                      <p:cBhvr>
                                        <p:cTn id="25" dur="500"/>
                                        <p:tgtEl>
                                          <p:spTgt spid="31750"/>
                                        </p:tgtEl>
                                      </p:cBhvr>
                                    </p:animEffect>
                                  </p:childTnLst>
                                </p:cTn>
                              </p:par>
                            </p:childTnLst>
                          </p:cTn>
                        </p:par>
                        <p:par>
                          <p:cTn id="26" fill="hold">
                            <p:stCondLst>
                              <p:cond delay="1500"/>
                            </p:stCondLst>
                            <p:childTnLst>
                              <p:par>
                                <p:cTn id="27" presetID="21" presetClass="entr" presetSubtype="4" fill="hold" nodeType="afterEffect">
                                  <p:stCondLst>
                                    <p:cond delay="0"/>
                                  </p:stCondLst>
                                  <p:childTnLst>
                                    <p:set>
                                      <p:cBhvr>
                                        <p:cTn id="28" dur="1" fill="hold">
                                          <p:stCondLst>
                                            <p:cond delay="0"/>
                                          </p:stCondLst>
                                        </p:cTn>
                                        <p:tgtEl>
                                          <p:spTgt spid="31748"/>
                                        </p:tgtEl>
                                        <p:attrNameLst>
                                          <p:attrName>style.visibility</p:attrName>
                                        </p:attrNameLst>
                                      </p:cBhvr>
                                      <p:to>
                                        <p:strVal val="visible"/>
                                      </p:to>
                                    </p:set>
                                    <p:animEffect transition="in" filter="wheel(4)">
                                      <p:cBhvr>
                                        <p:cTn id="29" dur="2000"/>
                                        <p:tgtEl>
                                          <p:spTgt spid="31748"/>
                                        </p:tgtEl>
                                      </p:cBhvr>
                                    </p:animEffect>
                                  </p:childTnLst>
                                </p:cTn>
                              </p:par>
                            </p:childTnLst>
                          </p:cTn>
                        </p:par>
                      </p:childTnLst>
                    </p:cTn>
                  </p:par>
                  <p:par>
                    <p:cTn id="30" fill="hold">
                      <p:stCondLst>
                        <p:cond delay="indefinite"/>
                      </p:stCondLst>
                      <p:childTnLst>
                        <p:par>
                          <p:cTn id="31" fill="hold">
                            <p:stCondLst>
                              <p:cond delay="0"/>
                            </p:stCondLst>
                            <p:childTnLst>
                              <p:par>
                                <p:cTn id="32" presetID="4" presetClass="entr" presetSubtype="16" fill="hold" grpId="0" nodeType="clickEffect">
                                  <p:stCondLst>
                                    <p:cond delay="0"/>
                                  </p:stCondLst>
                                  <p:childTnLst>
                                    <p:set>
                                      <p:cBhvr>
                                        <p:cTn id="33" dur="1" fill="hold">
                                          <p:stCondLst>
                                            <p:cond delay="0"/>
                                          </p:stCondLst>
                                        </p:cTn>
                                        <p:tgtEl>
                                          <p:spTgt spid="8225"/>
                                        </p:tgtEl>
                                        <p:attrNameLst>
                                          <p:attrName>style.visibility</p:attrName>
                                        </p:attrNameLst>
                                      </p:cBhvr>
                                      <p:to>
                                        <p:strVal val="visible"/>
                                      </p:to>
                                    </p:set>
                                    <p:animEffect transition="in" filter="box(in)">
                                      <p:cBhvr>
                                        <p:cTn id="34" dur="500"/>
                                        <p:tgtEl>
                                          <p:spTgt spid="8225"/>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ntr" presetSubtype="16" fill="hold" grpId="0" nodeType="clickEffect">
                                  <p:stCondLst>
                                    <p:cond delay="0"/>
                                  </p:stCondLst>
                                  <p:childTnLst>
                                    <p:set>
                                      <p:cBhvr>
                                        <p:cTn id="38" dur="1" fill="hold">
                                          <p:stCondLst>
                                            <p:cond delay="0"/>
                                          </p:stCondLst>
                                        </p:cTn>
                                        <p:tgtEl>
                                          <p:spTgt spid="31757"/>
                                        </p:tgtEl>
                                        <p:attrNameLst>
                                          <p:attrName>style.visibility</p:attrName>
                                        </p:attrNameLst>
                                      </p:cBhvr>
                                      <p:to>
                                        <p:strVal val="visible"/>
                                      </p:to>
                                    </p:set>
                                    <p:animEffect transition="in" filter="diamond(in)">
                                      <p:cBhvr>
                                        <p:cTn id="39" dur="2000"/>
                                        <p:tgtEl>
                                          <p:spTgt spid="31757"/>
                                        </p:tgtEl>
                                      </p:cBhvr>
                                    </p:animEffect>
                                  </p:childTnLst>
                                </p:cTn>
                              </p:par>
                              <p:par>
                                <p:cTn id="40" presetID="4" presetClass="entr" presetSubtype="16" fill="hold" nodeType="withEffect">
                                  <p:stCondLst>
                                    <p:cond delay="0"/>
                                  </p:stCondLst>
                                  <p:childTnLst>
                                    <p:set>
                                      <p:cBhvr>
                                        <p:cTn id="41" dur="1" fill="hold">
                                          <p:stCondLst>
                                            <p:cond delay="0"/>
                                          </p:stCondLst>
                                        </p:cTn>
                                        <p:tgtEl>
                                          <p:spTgt spid="8223"/>
                                        </p:tgtEl>
                                        <p:attrNameLst>
                                          <p:attrName>style.visibility</p:attrName>
                                        </p:attrNameLst>
                                      </p:cBhvr>
                                      <p:to>
                                        <p:strVal val="visible"/>
                                      </p:to>
                                    </p:set>
                                    <p:animEffect transition="in" filter="box(in)">
                                      <p:cBhvr>
                                        <p:cTn id="42" dur="500"/>
                                        <p:tgtEl>
                                          <p:spTgt spid="8223"/>
                                        </p:tgtEl>
                                      </p:cBhvr>
                                    </p:animEffect>
                                  </p:childTnLst>
                                </p:cTn>
                              </p:par>
                              <p:par>
                                <p:cTn id="43" presetID="4" presetClass="entr" presetSubtype="16" fill="hold" grpId="0" nodeType="withEffect">
                                  <p:stCondLst>
                                    <p:cond delay="0"/>
                                  </p:stCondLst>
                                  <p:childTnLst>
                                    <p:set>
                                      <p:cBhvr>
                                        <p:cTn id="44" dur="1" fill="hold">
                                          <p:stCondLst>
                                            <p:cond delay="0"/>
                                          </p:stCondLst>
                                        </p:cTn>
                                        <p:tgtEl>
                                          <p:spTgt spid="8224"/>
                                        </p:tgtEl>
                                        <p:attrNameLst>
                                          <p:attrName>style.visibility</p:attrName>
                                        </p:attrNameLst>
                                      </p:cBhvr>
                                      <p:to>
                                        <p:strVal val="visible"/>
                                      </p:to>
                                    </p:set>
                                    <p:animEffect transition="in" filter="box(in)">
                                      <p:cBhvr>
                                        <p:cTn id="45" dur="500"/>
                                        <p:tgtEl>
                                          <p:spTgt spid="8224"/>
                                        </p:tgtEl>
                                      </p:cBhvr>
                                    </p:animEffect>
                                  </p:childTnLst>
                                </p:cTn>
                              </p:par>
                              <p:par>
                                <p:cTn id="46" presetID="4" presetClass="entr" presetSubtype="16" fill="hold" nodeType="withEffect">
                                  <p:stCondLst>
                                    <p:cond delay="0"/>
                                  </p:stCondLst>
                                  <p:childTnLst>
                                    <p:set>
                                      <p:cBhvr>
                                        <p:cTn id="47" dur="1" fill="hold">
                                          <p:stCondLst>
                                            <p:cond delay="0"/>
                                          </p:stCondLst>
                                        </p:cTn>
                                        <p:tgtEl>
                                          <p:spTgt spid="8222"/>
                                        </p:tgtEl>
                                        <p:attrNameLst>
                                          <p:attrName>style.visibility</p:attrName>
                                        </p:attrNameLst>
                                      </p:cBhvr>
                                      <p:to>
                                        <p:strVal val="visible"/>
                                      </p:to>
                                    </p:set>
                                    <p:animEffect transition="in" filter="box(in)">
                                      <p:cBhvr>
                                        <p:cTn id="48" dur="500"/>
                                        <p:tgtEl>
                                          <p:spTgt spid="8222"/>
                                        </p:tgtEl>
                                      </p:cBhvr>
                                    </p:animEffect>
                                  </p:childTnLst>
                                </p:cTn>
                              </p:par>
                            </p:childTnLst>
                          </p:cTn>
                        </p:par>
                        <p:par>
                          <p:cTn id="49" fill="hold">
                            <p:stCondLst>
                              <p:cond delay="2000"/>
                            </p:stCondLst>
                            <p:childTnLst>
                              <p:par>
                                <p:cTn id="50" presetID="3" presetClass="entr" presetSubtype="10" fill="hold" grpId="0" nodeType="afterEffect">
                                  <p:stCondLst>
                                    <p:cond delay="0"/>
                                  </p:stCondLst>
                                  <p:childTnLst>
                                    <p:set>
                                      <p:cBhvr>
                                        <p:cTn id="51" dur="1" fill="hold">
                                          <p:stCondLst>
                                            <p:cond delay="0"/>
                                          </p:stCondLst>
                                        </p:cTn>
                                        <p:tgtEl>
                                          <p:spTgt spid="750595"/>
                                        </p:tgtEl>
                                        <p:attrNameLst>
                                          <p:attrName>style.visibility</p:attrName>
                                        </p:attrNameLst>
                                      </p:cBhvr>
                                      <p:to>
                                        <p:strVal val="visible"/>
                                      </p:to>
                                    </p:set>
                                    <p:animEffect transition="in" filter="blinds(horizontal)">
                                      <p:cBhvr>
                                        <p:cTn id="52" dur="500"/>
                                        <p:tgtEl>
                                          <p:spTgt spid="75059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31758"/>
                                        </p:tgtEl>
                                        <p:attrNameLst>
                                          <p:attrName>style.visibility</p:attrName>
                                        </p:attrNameLst>
                                      </p:cBhvr>
                                      <p:to>
                                        <p:strVal val="visible"/>
                                      </p:to>
                                    </p:set>
                                    <p:animEffect transition="in" filter="blinds(horizontal)">
                                      <p:cBhvr>
                                        <p:cTn id="57" dur="500"/>
                                        <p:tgtEl>
                                          <p:spTgt spid="31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ldLvl="0" animBg="1"/>
      <p:bldP spid="31749" grpId="0" bldLvl="0" animBg="1"/>
      <p:bldP spid="31750" grpId="0" bldLvl="0" animBg="1"/>
      <p:bldP spid="8224" grpId="0"/>
      <p:bldP spid="8225" grpId="0"/>
      <p:bldP spid="750595" grpId="0"/>
      <p:bldP spid="31757" grpId="0" bldLvl="0" animBg="1"/>
      <p:bldP spid="31758" grpId="0" bldLvl="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p="http://schemas.openxmlformats.org/presentationml/2006/main">
  <p:tag name="TIMING" val="|10.9|16.7|7"/>
</p:tagLst>
</file>

<file path=ppt/tags/tag11.xml><?xml version="1.0" encoding="utf-8"?>
<p:tagLst xmlns:p="http://schemas.openxmlformats.org/presentationml/2006/main">
  <p:tag name="TIMING" val="|42.6"/>
</p:tagLst>
</file>

<file path=ppt/tags/tag12.xml><?xml version="1.0" encoding="utf-8"?>
<p:tagLst xmlns:p="http://schemas.openxmlformats.org/presentationml/2006/main">
  <p:tag name="TIMING" val="|7.7|4.8|1|8.4|9.7|12.9"/>
</p:tagLst>
</file>

<file path=ppt/tags/tag13.xml><?xml version="1.0" encoding="utf-8"?>
<p:tagLst xmlns:p="http://schemas.openxmlformats.org/presentationml/2006/main">
  <p:tag name="KSO_WM_UNIT_TABLE_BEAUTIFY" val="smartTable{dd3bb0f9-c604-4477-938e-477e395fd350}"/>
</p:tagLst>
</file>

<file path=ppt/tags/tag14.xml><?xml version="1.0" encoding="utf-8"?>
<p:tagLst xmlns:p="http://schemas.openxmlformats.org/presentationml/2006/main">
  <p:tag name="TIMING" val="|16.2|4.8|12.2|6.2|37.6|30.7"/>
</p:tagLst>
</file>

<file path=ppt/tags/tag15.xml><?xml version="1.0" encoding="utf-8"?>
<p:tagLst xmlns:p="http://schemas.openxmlformats.org/presentationml/2006/main">
  <p:tag name="TIMING" val="|2.5|10.7|0.9|5.8|20.6|17.4|4.4|8.1|79.7|1.2|1.3|5"/>
</p:tagLst>
</file>

<file path=ppt/tags/tag16.xml><?xml version="1.0" encoding="utf-8"?>
<p:tagLst xmlns:p="http://schemas.openxmlformats.org/presentationml/2006/main">
  <p:tag name="TIMING" val="|8.4|22|12.4|10.1|12.6|0.9|38.7|3.2|12.3|31.4|18.1|20.8"/>
</p:tagLst>
</file>

<file path=ppt/tags/tag17.xml><?xml version="1.0" encoding="utf-8"?>
<p:tagLst xmlns:p="http://schemas.openxmlformats.org/presentationml/2006/main">
  <p:tag name="KSO_WM_BEAUTIFY_FLAG" val="#wm#"/>
  <p:tag name="KSO_WM_TEMPLATE_CATEGORY" val="custom"/>
  <p:tag name="KSO_WM_TEMPLATE_INDEX" val="20187308"/>
  <p:tag name="TIMING" val="|29.4|14.6|14.2|2.6|2.3|24.6|2|44.4|36.2|2.7|1.2"/>
</p:tagLst>
</file>

<file path=ppt/tags/tag18.xml><?xml version="1.0" encoding="utf-8"?>
<p:tagLst xmlns:p="http://schemas.openxmlformats.org/presentationml/2006/main">
  <p:tag name="TIMING" val="|25.1|10.8"/>
</p:tagLst>
</file>

<file path=ppt/tags/tag19.xml><?xml version="1.0" encoding="utf-8"?>
<p:tagLst xmlns:p="http://schemas.openxmlformats.org/presentationml/2006/main">
  <p:tag name="TIMING" val="|4.1|13.4|1.8|6.2|65.8|3.2|3"/>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xml><?xml version="1.0" encoding="utf-8"?>
<p:tagLst xmlns:p="http://schemas.openxmlformats.org/presentationml/2006/main">
  <p:tag name="KSO_WM_UNIT_TABLE_BEAUTIFY" val="smartTable{43308b42-c858-47a4-8a5d-9d0c04f30ad7}"/>
</p:tagLst>
</file>

<file path=ppt/tags/tag21.xml><?xml version="1.0" encoding="utf-8"?>
<p:tagLst xmlns:p="http://schemas.openxmlformats.org/presentationml/2006/main">
  <p:tag name="TIMING" val="|20.1|21.2|6.4|7|8.5|13.1|7|10.5|6.1|7|8.1|9.4"/>
</p:tagLst>
</file>

<file path=ppt/tags/tag22.xml><?xml version="1.0" encoding="utf-8"?>
<p:tagLst xmlns:p="http://schemas.openxmlformats.org/presentationml/2006/main">
  <p:tag name="TIMING" val="|13.6|9.2|8.7"/>
</p:tagLst>
</file>

<file path=ppt/tags/tag23.xml><?xml version="1.0" encoding="utf-8"?>
<p:tagLst xmlns:p="http://schemas.openxmlformats.org/presentationml/2006/main">
  <p:tag name="TIMING" val="|19.8|1.6|6.1|3.4|2.9|14.2|13.5|7.4|16|3.9|13.5|15.9|4.4|9"/>
</p:tagLst>
</file>

<file path=ppt/tags/tag24.xml><?xml version="1.0" encoding="utf-8"?>
<p:tagLst xmlns:p="http://schemas.openxmlformats.org/presentationml/2006/main">
  <p:tag name="TIMING" val="|9.1|7.5|39|11.3|3.6|7.5|5.3|6.5|11.8|9.1|42.4"/>
</p:tagLst>
</file>

<file path=ppt/tags/tag25.xml><?xml version="1.0" encoding="utf-8"?>
<p:tagLst xmlns:p="http://schemas.openxmlformats.org/presentationml/2006/main">
  <p:tag name="TIMING" val="|42.5|37.7"/>
</p:tagLst>
</file>

<file path=ppt/tags/tag26.xml><?xml version="1.0" encoding="utf-8"?>
<p:tagLst xmlns:p="http://schemas.openxmlformats.org/presentationml/2006/main">
  <p:tag name="TIMING" val="|49.8|20.4"/>
</p:tagLst>
</file>

<file path=ppt/tags/tag27.xml><?xml version="1.0" encoding="utf-8"?>
<p:tagLst xmlns:p="http://schemas.openxmlformats.org/presentationml/2006/main">
  <p:tag name="TIMING" val="|3.3|4.1|11.6|6.1|25"/>
</p:tagLst>
</file>

<file path=ppt/tags/tag28.xml><?xml version="1.0" encoding="utf-8"?>
<p:tagLst xmlns:p="http://schemas.openxmlformats.org/presentationml/2006/main">
  <p:tag name="TIMING" val="|39.4"/>
</p:tagLst>
</file>

<file path=ppt/tags/tag29.xml><?xml version="1.0" encoding="utf-8"?>
<p:tagLst xmlns:p="http://schemas.openxmlformats.org/presentationml/2006/main">
  <p:tag name="TIMING" val="|8.2|6.9|4.4|6.5|40.4|3.8|7.6|17.6|4.5"/>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xml><?xml version="1.0" encoding="utf-8"?>
<p:tagLst xmlns:p="http://schemas.openxmlformats.org/presentationml/2006/main">
  <p:tag name="TIMING" val="|4.9|13.8|7.3|3.2|2|11.7|3.7|6.6|1"/>
</p:tagLst>
</file>

<file path=ppt/tags/tag31.xml><?xml version="1.0" encoding="utf-8"?>
<p:tagLst xmlns:p="http://schemas.openxmlformats.org/presentationml/2006/main">
  <p:tag name="KSO_WM_BEAUTIFY_FLAG" val="#wm#"/>
  <p:tag name="KSO_WM_TEMPLATE_CATEGORY" val="custom"/>
  <p:tag name="KSO_WM_TEMPLATE_INDEX" val="20187308"/>
</p:tagLst>
</file>

<file path=ppt/tags/tag32.xml><?xml version="1.0" encoding="utf-8"?>
<p:tagLst xmlns:p="http://schemas.openxmlformats.org/presentationml/2006/main">
  <p:tag name="KSO_WM_BEAUTIFY_FLAG" val="#wm#"/>
  <p:tag name="KSO_WM_TEMPLATE_CATEGORY" val="custom"/>
  <p:tag name="KSO_WM_TEMPLATE_INDEX" val="20187308"/>
</p:tagLst>
</file>

<file path=ppt/tags/tag33.xml><?xml version="1.0" encoding="utf-8"?>
<p:tagLst xmlns:p="http://schemas.openxmlformats.org/presentationml/2006/main">
  <p:tag name="KSO_WM_BEAUTIFY_FLAG" val="#wm#"/>
  <p:tag name="KSO_WM_TEMPLATE_CATEGORY" val="custom"/>
  <p:tag name="KSO_WM_TEMPLATE_INDEX" val="20187308"/>
</p:tagLst>
</file>

<file path=ppt/tags/tag34.xml><?xml version="1.0" encoding="utf-8"?>
<p:tagLst xmlns:p="http://schemas.openxmlformats.org/presentationml/2006/main">
  <p:tag name="KSO_WM_BEAUTIFY_FLAG" val="#wm#"/>
  <p:tag name="KSO_WM_TEMPLATE_CATEGORY" val="custom"/>
  <p:tag name="KSO_WM_TEMPLATE_INDEX" val="20187308"/>
</p:tagLst>
</file>

<file path=ppt/tags/tag35.xml><?xml version="1.0" encoding="utf-8"?>
<p:tagLst xmlns:p="http://schemas.openxmlformats.org/presentationml/2006/main">
  <p:tag name="KSO_WM_BEAUTIFY_FLAG" val="#wm#"/>
  <p:tag name="KSO_WM_TEMPLATE_CATEGORY" val="custom"/>
  <p:tag name="KSO_WM_TEMPLATE_INDEX" val="20187308"/>
</p:tagLst>
</file>

<file path=ppt/tags/tag36.xml><?xml version="1.0" encoding="utf-8"?>
<p:tagLst xmlns:p="http://schemas.openxmlformats.org/presentationml/2006/main">
  <p:tag name="KSO_WM_BEAUTIFY_FLAG" val="#wm#"/>
  <p:tag name="KSO_WM_TEMPLATE_CATEGORY" val="custom"/>
  <p:tag name="KSO_WM_TEMPLATE_INDEX" val="20187308"/>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TIMING" val="|4.9|23.8"/>
</p:tagLst>
</file>

<file path=ppt/tags/tag6.xml><?xml version="1.0" encoding="utf-8"?>
<p:tagLst xmlns:p="http://schemas.openxmlformats.org/presentationml/2006/main">
  <p:tag name="TIMING" val="|4.7|1.5|1|6.4|2.6|30.3|2.6|4.7|7.6|6.2|2.1|2.6|5.4|1.7|6.4|1.5|1.2|1.1|1.4|2.4|2.6"/>
</p:tagLst>
</file>

<file path=ppt/tags/tag7.xml><?xml version="1.0" encoding="utf-8"?>
<p:tagLst xmlns:p="http://schemas.openxmlformats.org/presentationml/2006/main">
  <p:tag name="TIMING" val="|3.6"/>
</p:tagLst>
</file>

<file path=ppt/tags/tag8.xml><?xml version="1.0" encoding="utf-8"?>
<p:tagLst xmlns:p="http://schemas.openxmlformats.org/presentationml/2006/main">
  <p:tag name="TIMING" val="|8.7|39.8|8.6|74.3|6.9|11|64.8"/>
</p:tagLst>
</file>

<file path=ppt/tags/tag9.xml><?xml version="1.0" encoding="utf-8"?>
<p:tagLst xmlns:p="http://schemas.openxmlformats.org/presentationml/2006/main">
  <p:tag name="TIMING" val="|84.8|21.8"/>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8038</Words>
  <Application>WPS 演示</Application>
  <PresentationFormat>宽屏</PresentationFormat>
  <Paragraphs>758</Paragraphs>
  <Slides>38</Slides>
  <Notes>21</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38</vt:i4>
      </vt:variant>
    </vt:vector>
  </HeadingPairs>
  <TitlesOfParts>
    <vt:vector size="62" baseType="lpstr">
      <vt:lpstr>Arial</vt:lpstr>
      <vt:lpstr>宋体</vt:lpstr>
      <vt:lpstr>Wingdings</vt:lpstr>
      <vt:lpstr>楷体</vt:lpstr>
      <vt:lpstr>方正大标宋_GBK</vt:lpstr>
      <vt:lpstr>Verdana</vt:lpstr>
      <vt:lpstr>黑体</vt:lpstr>
      <vt:lpstr>华文新魏</vt:lpstr>
      <vt:lpstr>Calibri</vt:lpstr>
      <vt:lpstr>仿宋</vt:lpstr>
      <vt:lpstr>微软雅黑</vt:lpstr>
      <vt:lpstr>华文中宋</vt:lpstr>
      <vt:lpstr>华文行楷</vt:lpstr>
      <vt:lpstr>Arial Unicode MS</vt:lpstr>
      <vt:lpstr>Calibri Light</vt:lpstr>
      <vt:lpstr>楷体_GB2312</vt:lpstr>
      <vt:lpstr>新宋体</vt:lpstr>
      <vt:lpstr>Times New Roman</vt:lpstr>
      <vt:lpstr>华文楷体</vt:lpstr>
      <vt:lpstr>幼圆</vt:lpstr>
      <vt:lpstr>行楷体</vt:lpstr>
      <vt:lpstr>Calibri</vt:lpstr>
      <vt:lpstr>楷体_GB2312</vt:lpstr>
      <vt:lpstr>Office 主题</vt:lpstr>
      <vt:lpstr>第5课  北魏孝文帝改革 ——少数民族的封建化</vt:lpstr>
      <vt:lpstr>PowerPoint 演示文稿</vt:lpstr>
      <vt:lpstr>魏晋南北朝时期的时代特征</vt:lpstr>
      <vt:lpstr>PowerPoint 演示文稿</vt:lpstr>
      <vt:lpstr>|困境·改革的背景|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Administrator</cp:lastModifiedBy>
  <cp:revision>173</cp:revision>
  <dcterms:created xsi:type="dcterms:W3CDTF">2020-02-18T06:58:00Z</dcterms:created>
  <dcterms:modified xsi:type="dcterms:W3CDTF">2020-11-17T10:59:24Z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2052-11.1.0.9739</vt:lpwstr>
  </property>
</Properties>
</file>

<file path=docProps/thumbnail.jpeg>
</file>